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90" r:id="rId3"/>
    <p:sldMasterId id="2147483661" r:id="rId4"/>
    <p:sldMasterId id="2147483681" r:id="rId5"/>
    <p:sldMasterId id="2147483692" r:id="rId6"/>
  </p:sldMasterIdLst>
  <p:notesMasterIdLst>
    <p:notesMasterId r:id="rId48"/>
  </p:notesMasterIdLst>
  <p:handoutMasterIdLst>
    <p:handoutMasterId r:id="rId49"/>
  </p:handoutMasterIdLst>
  <p:sldIdLst>
    <p:sldId id="270" r:id="rId7"/>
    <p:sldId id="284" r:id="rId8"/>
    <p:sldId id="330" r:id="rId9"/>
    <p:sldId id="305" r:id="rId10"/>
    <p:sldId id="306" r:id="rId11"/>
    <p:sldId id="307" r:id="rId12"/>
    <p:sldId id="308" r:id="rId13"/>
    <p:sldId id="296" r:id="rId14"/>
    <p:sldId id="289" r:id="rId15"/>
    <p:sldId id="291" r:id="rId16"/>
    <p:sldId id="290" r:id="rId17"/>
    <p:sldId id="309" r:id="rId18"/>
    <p:sldId id="292" r:id="rId19"/>
    <p:sldId id="297" r:id="rId20"/>
    <p:sldId id="298"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31" r:id="rId40"/>
    <p:sldId id="329" r:id="rId41"/>
    <p:sldId id="299" r:id="rId42"/>
    <p:sldId id="300" r:id="rId43"/>
    <p:sldId id="301" r:id="rId44"/>
    <p:sldId id="302" r:id="rId45"/>
    <p:sldId id="303" r:id="rId46"/>
    <p:sldId id="278" r:id="rId47"/>
  </p:sldIdLst>
  <p:sldSz cx="9144000" cy="6858000" type="screen4x3"/>
  <p:notesSz cx="6858000" cy="9144000"/>
  <p:custDataLst>
    <p:tags r:id="rId50"/>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BA6"/>
    <a:srgbClr val="DA5A56"/>
    <a:srgbClr val="00608F"/>
    <a:srgbClr val="8B2933"/>
    <a:srgbClr val="3B81B6"/>
    <a:srgbClr val="D63A5E"/>
    <a:srgbClr val="004368"/>
    <a:srgbClr val="DD5C3D"/>
    <a:srgbClr val="A0152E"/>
    <a:srgbClr val="5A8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06" autoAdjust="0"/>
    <p:restoredTop sz="94670" autoAdjust="0"/>
  </p:normalViewPr>
  <p:slideViewPr>
    <p:cSldViewPr snapToGrid="0" snapToObjects="1">
      <p:cViewPr>
        <p:scale>
          <a:sx n="141" d="100"/>
          <a:sy n="141" d="100"/>
        </p:scale>
        <p:origin x="-7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500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05/04/2018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05/04/2018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214564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graphique</a:t>
            </a:r>
            <a:r>
              <a:rPr lang="fr-FR" baseline="0" dirty="0" smtClean="0"/>
              <a:t> donne le score moyen pour chaque pays membre de l’OCDE. On trouve à  gauche, les pays qui ont un score relativement faible et à droite les pays qui ont un score relativement élevé. </a:t>
            </a:r>
            <a:r>
              <a:rPr lang="fr-FR" sz="1200" kern="1200" dirty="0" smtClean="0">
                <a:solidFill>
                  <a:schemeClr val="tx1"/>
                </a:solidFill>
                <a:effectLst/>
                <a:latin typeface="+mn-lt"/>
                <a:ea typeface="+mn-ea"/>
                <a:cs typeface="+mn-cs"/>
              </a:rPr>
              <a:t>La largeur des rectangles traduit l’intervalle de confiance autour de la moyenne qui correspond à l’erreur d’échantillonnage. </a:t>
            </a:r>
            <a:r>
              <a:rPr lang="fr-FR" baseline="0" dirty="0" smtClean="0"/>
              <a:t>Tous les pays représentés par des rectangles verts ont un score non significativement différents de celui de la France. La France obtient un score moyen de 495 points.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Donc la France n’a pas un score moyen significativement différent de celui de l’Autriche, des Etats-Unis ou de l’Espagne par exemple.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38</a:t>
            </a:fld>
            <a:endParaRPr lang="fr-FR"/>
          </a:p>
        </p:txBody>
      </p:sp>
    </p:spTree>
    <p:extLst>
      <p:ext uri="{BB962C8B-B14F-4D97-AF65-F5344CB8AC3E}">
        <p14:creationId xmlns:p14="http://schemas.microsoft.com/office/powerpoint/2010/main" val="35329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 score moyen de l’OCDE est 493.</a:t>
            </a:r>
          </a:p>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a:t>
            </a:r>
            <a:r>
              <a:rPr lang="fr-FR" baseline="0" dirty="0" smtClean="0"/>
              <a:t> s</a:t>
            </a:r>
            <a:r>
              <a:rPr lang="fr-FR" dirty="0" smtClean="0"/>
              <a:t>core moyen de la France</a:t>
            </a:r>
            <a:r>
              <a:rPr lang="fr-FR" baseline="0" dirty="0" smtClean="0"/>
              <a:t> est de 499, ce qui est significativement supérieur à celui de l’OCDE. la France a un score comparable à celui de la Suisse, Espagne, …Elle se situe entre le 12</a:t>
            </a:r>
            <a:r>
              <a:rPr lang="fr-FR" baseline="30000" dirty="0" smtClean="0"/>
              <a:t>ème</a:t>
            </a:r>
            <a:r>
              <a:rPr lang="fr-FR" baseline="0" dirty="0" smtClean="0"/>
              <a:t> et le 21</a:t>
            </a:r>
            <a:r>
              <a:rPr lang="fr-FR" baseline="30000" dirty="0" smtClean="0"/>
              <a:t>ème</a:t>
            </a:r>
            <a:r>
              <a:rPr lang="fr-FR" baseline="0" dirty="0" smtClean="0"/>
              <a:t> rang.</a:t>
            </a:r>
            <a:endParaRPr lang="fr-FR" dirty="0" smtClean="0"/>
          </a:p>
          <a:p>
            <a:endParaRPr lang="fr-FR" dirty="0" smtClean="0"/>
          </a:p>
          <a:p>
            <a:r>
              <a:rPr lang="fr-FR" dirty="0" smtClean="0"/>
              <a:t>Majeures en 2000 et 2009</a:t>
            </a:r>
          </a:p>
          <a:p>
            <a:r>
              <a:rPr lang="fr-FR" dirty="0" smtClean="0"/>
              <a:t>1 - Stabilité du </a:t>
            </a:r>
            <a:r>
              <a:rPr lang="fr-FR" b="1" dirty="0" smtClean="0"/>
              <a:t>score moyen de la France </a:t>
            </a:r>
            <a:r>
              <a:rPr lang="fr-FR" dirty="0" smtClean="0"/>
              <a:t>de 2000 à 2015 (variations pas statistiquement significatives)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Comme en 2012 la France (499) fait partie des pays dont le score moyen est statistiquement au-dessus de la moyenne OCDE (493)</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 – </a:t>
            </a:r>
            <a:r>
              <a:rPr lang="fr-FR" b="1" dirty="0" smtClean="0"/>
              <a:t>Niveaux de compétences </a:t>
            </a:r>
            <a:r>
              <a:rPr 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En 2015, hausse du pourcentage d’élèves dans les hauts niveaux, notamment des garçons (de 7% en 2009  à 10,4%  en 2015).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Depuis 2000, augmentation des élèves en difficulté dans les bas niveaux (de 15,2% à 21,5%) et dans les hauts niveaux ( de 8,5% à 12,5%). 	</a:t>
            </a:r>
          </a:p>
          <a:p>
            <a:endParaRPr lang="fr-FR" dirty="0" smtClean="0"/>
          </a:p>
          <a:p>
            <a:r>
              <a:rPr lang="fr-FR" dirty="0" smtClean="0"/>
              <a:t>3 - </a:t>
            </a:r>
            <a:r>
              <a:rPr lang="fr-FR" b="1" dirty="0" smtClean="0"/>
              <a:t>Filles/garçons</a:t>
            </a:r>
            <a:r>
              <a:rPr lang="fr-FR" dirty="0" smtClean="0"/>
              <a:t> : </a:t>
            </a:r>
          </a:p>
          <a:p>
            <a:r>
              <a:rPr lang="fr-FR" dirty="0" smtClean="0"/>
              <a:t>     Après une forte augmentation en 2009 (40 points) et en 2012 (44 points) la différence des scores en faveur des filles en 2015 comme en 2000 est de 29 points.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39</a:t>
            </a:fld>
            <a:endParaRPr lang="fr-FR"/>
          </a:p>
        </p:txBody>
      </p:sp>
    </p:spTree>
    <p:extLst>
      <p:ext uri="{BB962C8B-B14F-4D97-AF65-F5344CB8AC3E}">
        <p14:creationId xmlns:p14="http://schemas.microsoft.com/office/powerpoint/2010/main" val="35329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 score moyen de l’OCDE est 490.</a:t>
            </a:r>
          </a:p>
          <a:p>
            <a:pPr marL="0" marR="0" indent="0" algn="l" defTabSz="914400" rtl="0" eaLnBrk="1" fontAlgn="auto" latinLnBrk="0" hangingPunct="1">
              <a:lnSpc>
                <a:spcPct val="100000"/>
              </a:lnSpc>
              <a:spcBef>
                <a:spcPct val="0"/>
              </a:spcBef>
              <a:spcAft>
                <a:spcPts val="0"/>
              </a:spcAft>
              <a:buClrTx/>
              <a:buSzTx/>
              <a:buFontTx/>
              <a:buNone/>
              <a:tabLst/>
              <a:defRPr/>
            </a:pPr>
            <a:r>
              <a:rPr lang="fr-FR" dirty="0" smtClean="0"/>
              <a:t>Le</a:t>
            </a:r>
            <a:r>
              <a:rPr lang="fr-FR" baseline="0" dirty="0" smtClean="0"/>
              <a:t> s</a:t>
            </a:r>
            <a:r>
              <a:rPr lang="fr-FR" dirty="0" smtClean="0"/>
              <a:t>core moyen de la France</a:t>
            </a:r>
            <a:r>
              <a:rPr lang="fr-FR" baseline="0" dirty="0" smtClean="0"/>
              <a:t> est de 493, ce qui n’est pas significativement différent du score de l’OCDE. </a:t>
            </a:r>
          </a:p>
          <a:p>
            <a:pPr marL="0" marR="0" indent="0" algn="l" defTabSz="914400" rtl="0" eaLnBrk="1" fontAlgn="auto" latinLnBrk="0" hangingPunct="1">
              <a:lnSpc>
                <a:spcPct val="100000"/>
              </a:lnSpc>
              <a:spcBef>
                <a:spcPct val="0"/>
              </a:spcBef>
              <a:spcAft>
                <a:spcPts val="0"/>
              </a:spcAft>
              <a:buClrTx/>
              <a:buSzTx/>
              <a:buFontTx/>
              <a:buNone/>
              <a:tabLst/>
              <a:defRPr/>
            </a:pPr>
            <a:r>
              <a:rPr lang="fr-FR" baseline="0" dirty="0" smtClean="0"/>
              <a:t>La France a un score comparable à celui de l’Islande, l’Italie …Elle se situe entre le 15</a:t>
            </a:r>
            <a:r>
              <a:rPr lang="fr-FR" baseline="30000" dirty="0" smtClean="0"/>
              <a:t>ème</a:t>
            </a:r>
            <a:r>
              <a:rPr lang="fr-FR" baseline="0" dirty="0" smtClean="0"/>
              <a:t> et le 23</a:t>
            </a:r>
            <a:r>
              <a:rPr lang="fr-FR" baseline="30000" dirty="0" smtClean="0"/>
              <a:t>ème</a:t>
            </a:r>
            <a:r>
              <a:rPr lang="fr-FR" baseline="0" dirty="0" smtClean="0"/>
              <a:t> rang.</a:t>
            </a:r>
          </a:p>
          <a:p>
            <a:endParaRPr lang="fr-FR" dirty="0" smtClean="0"/>
          </a:p>
          <a:p>
            <a:r>
              <a:rPr lang="fr-FR" dirty="0" smtClean="0"/>
              <a:t>Majeures</a:t>
            </a:r>
            <a:r>
              <a:rPr lang="fr-FR" baseline="0" dirty="0" smtClean="0"/>
              <a:t> 2003 et 2012</a:t>
            </a:r>
            <a:endParaRPr lang="fr-FR" dirty="0" smtClean="0"/>
          </a:p>
          <a:p>
            <a:r>
              <a:rPr lang="fr-FR" dirty="0" smtClean="0"/>
              <a:t>1 – Score stable depuis 2012. </a:t>
            </a:r>
            <a:r>
              <a:rPr lang="fr-FR" sz="1200" kern="1200" dirty="0" smtClean="0">
                <a:solidFill>
                  <a:schemeClr val="tx1"/>
                </a:solidFill>
                <a:effectLst/>
                <a:latin typeface="+mn-lt"/>
                <a:ea typeface="+mn-ea"/>
                <a:cs typeface="+mn-cs"/>
              </a:rPr>
              <a:t>Il était significativement supérieur à la moyenne de l’OCDE en 2003 (511)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 – </a:t>
            </a:r>
            <a:r>
              <a:rPr lang="fr-FR" sz="1200" kern="1200" dirty="0" smtClean="0">
                <a:solidFill>
                  <a:schemeClr val="tx1"/>
                </a:solidFill>
                <a:effectLst/>
                <a:latin typeface="+mn-lt"/>
                <a:ea typeface="+mn-ea"/>
                <a:cs typeface="+mn-cs"/>
              </a:rPr>
              <a:t>En France, en 2015, 23,5 % des élèves sont en dessous du niveau 2 de l’échelle, niveau que PISA considère comme le seuil de culture mathématique en dessous duquel les élèves ne possèdent pas les compétences et connaissances mathématiques leur permettant de faire face aux situations de la vie réelle en rapport avec les mathématiques. L’étude de l’évolution de ces groupes depuis 2003 montre clairement un accroissement de la proportion d’élèves en difficulté (16,6 % en 2003, 22,4% en 2012 et 23,5 % en 2015)</a:t>
            </a:r>
            <a:r>
              <a:rPr lang="fr-FR" dirty="0" smtClean="0"/>
              <a:t>	.</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40</a:t>
            </a:fld>
            <a:endParaRPr lang="fr-FR"/>
          </a:p>
        </p:txBody>
      </p:sp>
    </p:spTree>
    <p:extLst>
      <p:ext uri="{BB962C8B-B14F-4D97-AF65-F5344CB8AC3E}">
        <p14:creationId xmlns:p14="http://schemas.microsoft.com/office/powerpoint/2010/main" val="3532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tirage de l’échantillon d’établissements est effectué par un consortium international parmi tous les établissements scolaires accueillant (ou susceptibles d’accueillir) des élèves de 15 ans. Le tirage au sort de l’échantillon d’élèves tient compte du type d’établissement (collège, lycée professionnel, lycée agricole ou lycée d’enseignement général et technologique) afin d’assurer la représentativité des élèves de 15 ans selon leur classe de scolarisation. Le tirage tient également compte de la taille des établissements en termes de nombre d’élèves de 15 ans. Les établissements accueillant relativement plus d’élèves de 15 ans (p.ex. grands lycées) ont ainsi plus de chances d’en faire part.</a:t>
            </a:r>
          </a:p>
          <a:p>
            <a:r>
              <a:rPr lang="fr-FR" sz="1200" kern="1200" dirty="0" smtClean="0">
                <a:solidFill>
                  <a:schemeClr val="tx1"/>
                </a:solidFill>
                <a:effectLst/>
                <a:latin typeface="+mn-lt"/>
                <a:ea typeface="+mn-ea"/>
                <a:cs typeface="+mn-cs"/>
              </a:rPr>
              <a:t>32 élèves sont ensuite sélectionnés aléatoirement dans chaque établissement.</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74409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compréhension de l’écrit est le domaine majeur de l'enquête PISA 2018</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74409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Rappel : la compréhension de l’écrit est le domaine majeur de l'enquête PISA 2018</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352970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285228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285228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lgn="ctr">
              <a:defRPr/>
            </a:lvl1p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645398"/>
            <a:ext cx="7881937" cy="4347008"/>
          </a:xfrm>
        </p:spPr>
        <p:txBody>
          <a:bodyPr/>
          <a:lstStyle>
            <a:lvl1pPr marL="177800" marR="0" indent="-177800" algn="l" defTabSz="457200" rtl="0" eaLnBrk="1" fontAlgn="auto" latinLnBrk="0" hangingPunct="1">
              <a:lnSpc>
                <a:spcPct val="100000"/>
              </a:lnSpc>
              <a:spcBef>
                <a:spcPct val="20000"/>
              </a:spcBef>
              <a:spcAft>
                <a:spcPts val="0"/>
              </a:spcAft>
              <a:buClr>
                <a:srgbClr val="DA5A56"/>
              </a:buClr>
              <a:buSzPct val="100000"/>
              <a:buFont typeface="Arial"/>
              <a:buChar char="■"/>
              <a:tabLst/>
              <a:defRPr>
                <a:solidFill>
                  <a:srgbClr val="DA5A56"/>
                </a:solidFill>
              </a:defRPr>
            </a:lvl1pPr>
            <a:lvl2pPr marL="627063" marR="0" indent="-169863" algn="l" defTabSz="457200" rtl="0" eaLnBrk="1" fontAlgn="auto" latinLnBrk="0" hangingPunct="1">
              <a:lnSpc>
                <a:spcPct val="100000"/>
              </a:lnSpc>
              <a:spcBef>
                <a:spcPct val="20000"/>
              </a:spcBef>
              <a:spcAft>
                <a:spcPts val="0"/>
              </a:spcAft>
              <a:buClr>
                <a:srgbClr val="DA5A5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00608F"/>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5A5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00608F"/>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solidFill>
                  <a:prstClr val="white"/>
                </a:solidFill>
              </a:rPr>
              <a:pPr/>
              <a:t>‹N°›</a:t>
            </a:fld>
            <a:endParaRPr lang="fr-FR" dirty="0">
              <a:solidFill>
                <a:prstClr val="white"/>
              </a:solidFill>
            </a:endParaRPr>
          </a:p>
        </p:txBody>
      </p:sp>
      <p:sp>
        <p:nvSpPr>
          <p:cNvPr id="10" name="Espace réservé du texte 9"/>
          <p:cNvSpPr>
            <a:spLocks noGrp="1"/>
          </p:cNvSpPr>
          <p:nvPr>
            <p:ph type="body" sz="quarter" idx="14"/>
          </p:nvPr>
        </p:nvSpPr>
        <p:spPr>
          <a:xfrm>
            <a:off x="721653" y="2625264"/>
            <a:ext cx="7839449" cy="394772"/>
          </a:xfrm>
        </p:spPr>
        <p:txBody>
          <a:bodyPr>
            <a:noAutofit/>
          </a:bodyPr>
          <a:lstStyle>
            <a:lvl1pPr marL="0" indent="0">
              <a:buFont typeface="Arial"/>
              <a:buNone/>
              <a:defRPr sz="2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6" name="Espace réservé du titre 1"/>
          <p:cNvSpPr>
            <a:spLocks noGrp="1"/>
          </p:cNvSpPr>
          <p:nvPr>
            <p:ph type="title"/>
          </p:nvPr>
        </p:nvSpPr>
        <p:spPr>
          <a:xfrm>
            <a:off x="1520554" y="700834"/>
            <a:ext cx="7040548"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28978244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ntenu avec texte et graph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805400" y="1653552"/>
            <a:ext cx="7881400" cy="4330700"/>
          </a:xfrm>
        </p:spPr>
        <p:txBody>
          <a:bodyPr/>
          <a:lstStyle>
            <a:lvl1pPr marL="177800" marR="0" indent="-177800" algn="l" defTabSz="457200" rtl="0" eaLnBrk="1" fontAlgn="auto" latinLnBrk="0" hangingPunct="1">
              <a:lnSpc>
                <a:spcPct val="100000"/>
              </a:lnSpc>
              <a:spcBef>
                <a:spcPct val="20000"/>
              </a:spcBef>
              <a:spcAft>
                <a:spcPts val="0"/>
              </a:spcAft>
              <a:buClr>
                <a:srgbClr val="DA5A56"/>
              </a:buClr>
              <a:buSzPct val="100000"/>
              <a:buFont typeface="Arial"/>
              <a:buChar char="■"/>
              <a:tabLst/>
              <a:defRPr>
                <a:solidFill>
                  <a:srgbClr val="DA5A56"/>
                </a:solidFill>
              </a:defRPr>
            </a:lvl1pPr>
            <a:lvl2pPr marL="627063" marR="0" indent="-169863" algn="l" defTabSz="457200" rtl="0" eaLnBrk="1" fontAlgn="auto" latinLnBrk="0" hangingPunct="1">
              <a:lnSpc>
                <a:spcPct val="100000"/>
              </a:lnSpc>
              <a:spcBef>
                <a:spcPct val="20000"/>
              </a:spcBef>
              <a:spcAft>
                <a:spcPts val="0"/>
              </a:spcAft>
              <a:buClr>
                <a:srgbClr val="DA5A56"/>
              </a:buClr>
              <a:buSzTx/>
              <a:buFont typeface="Arial Italic"/>
              <a:buChar char="■"/>
              <a:tabLst/>
              <a:defRPr>
                <a:solidFill>
                  <a:srgbClr val="DA5A56"/>
                </a:solidFill>
              </a:defRPr>
            </a:lvl2pPr>
            <a:lvl3pPr marL="627063" marR="0" indent="0" algn="l" defTabSz="457200" rtl="0" eaLnBrk="1" fontAlgn="auto" latinLnBrk="0" hangingPunct="1">
              <a:lnSpc>
                <a:spcPct val="100000"/>
              </a:lnSpc>
              <a:spcBef>
                <a:spcPct val="20000"/>
              </a:spcBef>
              <a:spcAft>
                <a:spcPts val="0"/>
              </a:spcAft>
              <a:buClr>
                <a:srgbClr val="00608F"/>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A5A5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00608F"/>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dirty="0"/>
          </a:p>
        </p:txBody>
      </p:sp>
      <p:sp>
        <p:nvSpPr>
          <p:cNvPr id="5"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647202"/>
            <a:ext cx="7881937" cy="4343400"/>
          </a:xfrm>
        </p:spPr>
        <p:txBody>
          <a:bodyPr/>
          <a:lstStyle>
            <a:lvl1pPr marL="177800" indent="-177800">
              <a:buClr>
                <a:srgbClr val="DA5A56"/>
              </a:buClr>
              <a:buSzPct val="150000"/>
              <a:buFont typeface="Wingdings" charset="2"/>
              <a:buChar char="§"/>
              <a:defRPr>
                <a:solidFill>
                  <a:srgbClr val="DA5A56"/>
                </a:solidFill>
              </a:defRPr>
            </a:lvl1pPr>
          </a:lstStyle>
          <a:p>
            <a:pPr lvl="0"/>
            <a:r>
              <a:rPr lang="fr-FR" dirty="0" smtClean="0"/>
              <a:t> Cliquez pour modifier les styles du texte du masque</a:t>
            </a:r>
            <a:endParaRPr lang="fr-FR" dirty="0"/>
          </a:p>
        </p:txBody>
      </p:sp>
      <p:sp>
        <p:nvSpPr>
          <p:cNvPr id="6"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914399" y="2001209"/>
            <a:ext cx="7412865" cy="27263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914399" y="5045442"/>
            <a:ext cx="7412865" cy="715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dirty="0"/>
          </a:p>
        </p:txBody>
      </p:sp>
      <p:sp>
        <p:nvSpPr>
          <p:cNvPr id="6" name="Espace réservé du titre 1"/>
          <p:cNvSpPr>
            <a:spLocks noGrp="1"/>
          </p:cNvSpPr>
          <p:nvPr>
            <p:ph type="title"/>
          </p:nvPr>
        </p:nvSpPr>
        <p:spPr>
          <a:xfrm>
            <a:off x="1520554" y="700834"/>
            <a:ext cx="7166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pPr/>
              <a:t>‹N°›</a:t>
            </a:fld>
            <a:endParaRPr lang="fr-FR" dirty="0"/>
          </a:p>
        </p:txBody>
      </p:sp>
      <p:sp>
        <p:nvSpPr>
          <p:cNvPr id="10" name="Espace réservé du texte 9"/>
          <p:cNvSpPr>
            <a:spLocks noGrp="1"/>
          </p:cNvSpPr>
          <p:nvPr>
            <p:ph type="body" sz="quarter" idx="14"/>
          </p:nvPr>
        </p:nvSpPr>
        <p:spPr>
          <a:xfrm>
            <a:off x="721653" y="2625264"/>
            <a:ext cx="7839449" cy="394772"/>
          </a:xfrm>
        </p:spPr>
        <p:txBody>
          <a:bodyPr>
            <a:noAutofit/>
          </a:bodyPr>
          <a:lstStyle>
            <a:lvl1pPr marL="0" indent="0">
              <a:buFont typeface="Arial"/>
              <a:buNone/>
              <a:defRPr sz="2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6" name="Espace réservé du titre 1"/>
          <p:cNvSpPr>
            <a:spLocks noGrp="1"/>
          </p:cNvSpPr>
          <p:nvPr>
            <p:ph type="title"/>
          </p:nvPr>
        </p:nvSpPr>
        <p:spPr>
          <a:xfrm>
            <a:off x="1520554" y="700834"/>
            <a:ext cx="7040548"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pPr/>
              <a:t>‹N°›</a:t>
            </a:fld>
            <a:endParaRPr lang="fr-FR" dirty="0"/>
          </a:p>
        </p:txBody>
      </p:sp>
      <p:sp>
        <p:nvSpPr>
          <p:cNvPr id="10" name="Espace réservé du texte 9"/>
          <p:cNvSpPr>
            <a:spLocks noGrp="1"/>
          </p:cNvSpPr>
          <p:nvPr>
            <p:ph type="body" sz="quarter" idx="14"/>
          </p:nvPr>
        </p:nvSpPr>
        <p:spPr>
          <a:xfrm>
            <a:off x="721653" y="2625264"/>
            <a:ext cx="7839449" cy="394772"/>
          </a:xfrm>
        </p:spPr>
        <p:txBody>
          <a:bodyPr>
            <a:noAutofit/>
          </a:bodyPr>
          <a:lstStyle>
            <a:lvl1pPr marL="0" indent="0">
              <a:buFont typeface="Arial"/>
              <a:buNone/>
              <a:defRPr sz="2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6" name="Espace réservé du titre 1"/>
          <p:cNvSpPr>
            <a:spLocks noGrp="1"/>
          </p:cNvSpPr>
          <p:nvPr>
            <p:ph type="title"/>
          </p:nvPr>
        </p:nvSpPr>
        <p:spPr>
          <a:xfrm>
            <a:off x="1520554" y="700834"/>
            <a:ext cx="7040548"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4948547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file:////Volumes/MesEspacesPartages/str-delcom-6-studio-graphique/EN%20COURS/PISA/_ppt/pisa%20coul_mention.png" TargetMode="Externa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file:////Volumes/MesEspacesPartages/str-delcom-6-studio-graphique/EN%20COURS/PISA/_ppt/couv_pisa_ok.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9.xml"/><Relationship Id="rId6" Type="http://schemas.openxmlformats.org/officeDocument/2006/relationships/image" Target="file:////Volumes/MesEspacesPartages/str-delcom-6-studio-graphique/EN%20COURS/PISA/_ppt/pisa%20coul_mention.png" TargetMode="External"/><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0554" y="700834"/>
            <a:ext cx="718424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23400" y="1505815"/>
            <a:ext cx="7881400" cy="4327177"/>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327264" y="6490067"/>
            <a:ext cx="359536" cy="182563"/>
          </a:xfrm>
          <a:prstGeom prst="rect">
            <a:avLst/>
          </a:prstGeom>
        </p:spPr>
        <p:txBody>
          <a:bodyPr vert="horz" lIns="91440" tIns="45720" rIns="91440" bIns="45720" rtlCol="0" anchor="ctr"/>
          <a:lstStyle>
            <a:lvl1pPr algn="ctr">
              <a:defRPr sz="1000" b="1">
                <a:solidFill>
                  <a:srgbClr val="404040"/>
                </a:solidFill>
              </a:defRPr>
            </a:lvl1pPr>
          </a:lstStyle>
          <a:p>
            <a:fld id="{A786685B-2977-D546-9E3D-3CA676A47F0C}" type="slidenum">
              <a:rPr lang="fr-FR" smtClean="0"/>
              <a:pPr/>
              <a:t>‹N°›</a:t>
            </a:fld>
            <a:endParaRPr lang="fr-FR" dirty="0"/>
          </a:p>
        </p:txBody>
      </p:sp>
      <p:sp>
        <p:nvSpPr>
          <p:cNvPr id="12" name="Espace réservé du pied de page 4"/>
          <p:cNvSpPr txBox="1">
            <a:spLocks/>
          </p:cNvSpPr>
          <p:nvPr userDrawn="1"/>
        </p:nvSpPr>
        <p:spPr>
          <a:xfrm>
            <a:off x="7028585" y="6490066"/>
            <a:ext cx="896215" cy="18256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pic>
        <p:nvPicPr>
          <p:cNvPr id="14" name="Imag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70053" y="6199025"/>
            <a:ext cx="1252244" cy="404799"/>
          </a:xfrm>
          <a:prstGeom prst="rect">
            <a:avLst/>
          </a:prstGeom>
        </p:spPr>
      </p:pic>
      <p:pic>
        <p:nvPicPr>
          <p:cNvPr id="15" name="Imag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9829" y="566065"/>
            <a:ext cx="1059739" cy="716443"/>
          </a:xfrm>
          <a:prstGeom prst="rect">
            <a:avLst/>
          </a:prstGeom>
        </p:spPr>
      </p:pic>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17" name="Image 16"/>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2678305" y="6178592"/>
            <a:ext cx="1991231" cy="413433"/>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2400" b="1" i="0" u="none" kern="1200" cap="all">
          <a:solidFill>
            <a:schemeClr val="tx1">
              <a:lumMod val="75000"/>
              <a:lumOff val="25000"/>
            </a:schemeClr>
          </a:solidFill>
          <a:latin typeface="Arial"/>
          <a:ea typeface="+mj-ea"/>
          <a:cs typeface="Arial"/>
        </a:defRPr>
      </a:lvl1pPr>
    </p:titleStyle>
    <p:bodyStyle>
      <a:lvl1pPr marL="177800" indent="-177800" algn="l" defTabSz="457200" rtl="0" eaLnBrk="1" latinLnBrk="0" hangingPunct="1">
        <a:spcBef>
          <a:spcPct val="20000"/>
        </a:spcBef>
        <a:buClr>
          <a:srgbClr val="DA5A56"/>
        </a:buClr>
        <a:buSzPct val="150000"/>
        <a:buFont typeface="Wingdings" charset="2"/>
        <a:buChar char="§"/>
        <a:defRPr sz="2000" b="1" kern="1200">
          <a:solidFill>
            <a:srgbClr val="DA5A56"/>
          </a:solidFill>
          <a:latin typeface="Arial"/>
          <a:ea typeface="+mn-ea"/>
          <a:cs typeface="Arial"/>
        </a:defRPr>
      </a:lvl1pPr>
      <a:lvl2pPr marL="627063" indent="-169863" algn="l" defTabSz="457200" rtl="0" eaLnBrk="1" latinLnBrk="0" hangingPunct="1">
        <a:spcBef>
          <a:spcPct val="20000"/>
        </a:spcBef>
        <a:buClr>
          <a:srgbClr val="DA5A56"/>
        </a:buClr>
        <a:buSzPct val="110000"/>
        <a:buFont typeface="Wingdings" charset="2"/>
        <a:buChar char="§"/>
        <a:defRPr sz="1500" b="0" i="0" u="none" kern="1200">
          <a:solidFill>
            <a:srgbClr val="DA5A56"/>
          </a:solidFill>
          <a:latin typeface="Arial"/>
          <a:ea typeface="+mn-ea"/>
          <a:cs typeface="Arial"/>
        </a:defRPr>
      </a:lvl2pPr>
      <a:lvl3pPr marL="627063" indent="0" algn="l" defTabSz="457200" rtl="0" eaLnBrk="1" latinLnBrk="0" hangingPunct="1">
        <a:spcBef>
          <a:spcPct val="20000"/>
        </a:spcBef>
        <a:buClr>
          <a:srgbClr val="00608F"/>
        </a:buClr>
        <a:buSzPct val="110000"/>
        <a:buFont typeface="Wingdings" charset="2"/>
        <a:buNone/>
        <a:defRPr sz="1500" kern="1200">
          <a:solidFill>
            <a:schemeClr val="tx1"/>
          </a:solidFill>
          <a:latin typeface="Arial"/>
          <a:ea typeface="+mn-ea"/>
          <a:cs typeface="Arial"/>
        </a:defRPr>
      </a:lvl3pPr>
      <a:lvl4pPr marL="627063" indent="177800" algn="l" defTabSz="457200" rtl="0" eaLnBrk="1" latinLnBrk="0" hangingPunct="1">
        <a:spcBef>
          <a:spcPct val="20000"/>
        </a:spcBef>
        <a:buClr>
          <a:srgbClr val="DA5A56"/>
        </a:buClr>
        <a:buSzPct val="100000"/>
        <a:buFont typeface=".AppleSystemUIFont" charset="0"/>
        <a:buChar char="–"/>
        <a:defRPr sz="1100" kern="1200">
          <a:solidFill>
            <a:schemeClr val="tx1"/>
          </a:solidFill>
          <a:latin typeface="Arial"/>
          <a:ea typeface="+mn-ea"/>
          <a:cs typeface="Arial"/>
        </a:defRPr>
      </a:lvl4pPr>
      <a:lvl5pPr marL="806450" indent="0" algn="l" defTabSz="457200" rtl="0" eaLnBrk="1" latinLnBrk="0" hangingPunct="1">
        <a:spcBef>
          <a:spcPct val="20000"/>
        </a:spcBef>
        <a:buClr>
          <a:srgbClr val="00608F"/>
        </a:buClr>
        <a:buSzPct val="110000"/>
        <a:buFont typeface="Wingdings" charset="2"/>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6" name="Espace réservé du pied de page 4"/>
          <p:cNvSpPr txBox="1">
            <a:spLocks/>
          </p:cNvSpPr>
          <p:nvPr userDrawn="1"/>
        </p:nvSpPr>
        <p:spPr>
          <a:xfrm>
            <a:off x="322628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5A56"/>
                </a:solidFill>
              </a:rPr>
              <a:t>SG  -  nom de la structure</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pic>
        <p:nvPicPr>
          <p:cNvPr id="3" name="Image 2"/>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46BA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5400" y="1843917"/>
            <a:ext cx="7772360" cy="474007"/>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13" name="Espace réservé du pied de page 4"/>
          <p:cNvSpPr txBox="1">
            <a:spLocks/>
          </p:cNvSpPr>
          <p:nvPr userDrawn="1"/>
        </p:nvSpPr>
        <p:spPr>
          <a:xfrm>
            <a:off x="3226282" y="6146185"/>
            <a:ext cx="471756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p>
        </p:txBody>
      </p:sp>
      <p:sp>
        <p:nvSpPr>
          <p:cNvPr id="18" name="Espace réservé du numéro de diapositive 5"/>
          <p:cNvSpPr>
            <a:spLocks noGrp="1"/>
          </p:cNvSpPr>
          <p:nvPr>
            <p:ph type="sldNum" sz="quarter" idx="4"/>
          </p:nvPr>
        </p:nvSpPr>
        <p:spPr>
          <a:xfrm>
            <a:off x="8143814" y="6477612"/>
            <a:ext cx="359536" cy="182563"/>
          </a:xfrm>
          <a:prstGeom prst="rect">
            <a:avLst/>
          </a:prstGeom>
        </p:spPr>
        <p:txBody>
          <a:bodyPr vert="horz" lIns="91440" tIns="45720" rIns="91440" bIns="45720" rtlCol="0" anchor="ctr"/>
          <a:lstStyle>
            <a:lvl1pPr algn="ctr">
              <a:defRPr sz="1000" b="1">
                <a:solidFill>
                  <a:schemeClr val="bg1"/>
                </a:solidFill>
              </a:defRPr>
            </a:lvl1pPr>
          </a:lstStyle>
          <a:p>
            <a:fld id="{A786685B-2977-D546-9E3D-3CA676A47F0C}" type="slidenum">
              <a:rPr lang="fr-FR" smtClean="0"/>
              <a:pPr/>
              <a:t>‹N°›</a:t>
            </a:fld>
            <a:endParaRPr lang="fr-FR" dirty="0"/>
          </a:p>
        </p:txBody>
      </p:sp>
      <p:sp>
        <p:nvSpPr>
          <p:cNvPr id="20" name="Espace réservé du pied de page 4"/>
          <p:cNvSpPr txBox="1">
            <a:spLocks/>
          </p:cNvSpPr>
          <p:nvPr userDrawn="1"/>
        </p:nvSpPr>
        <p:spPr>
          <a:xfrm>
            <a:off x="7026979" y="6485943"/>
            <a:ext cx="890784" cy="182563"/>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chemeClr val="bg1"/>
              </a:solidFill>
            </a:endParaRPr>
          </a:p>
          <a:p>
            <a:pPr>
              <a:lnSpc>
                <a:spcPts val="1320"/>
              </a:lnSpc>
            </a:pPr>
            <a:r>
              <a:rPr lang="fr-FR" dirty="0" smtClean="0">
                <a:solidFill>
                  <a:schemeClr val="bg1"/>
                </a:solidFill>
              </a:rPr>
              <a:t>JJ/MM/AAAA</a:t>
            </a:r>
          </a:p>
          <a:p>
            <a:endParaRPr lang="fr-FR" dirty="0">
              <a:solidFill>
                <a:schemeClr val="bg1"/>
              </a:solidFill>
            </a:endParaRPr>
          </a:p>
        </p:txBody>
      </p:sp>
      <p:sp>
        <p:nvSpPr>
          <p:cNvPr id="37" name="Espace réservé du titre 1"/>
          <p:cNvSpPr>
            <a:spLocks noGrp="1"/>
          </p:cNvSpPr>
          <p:nvPr>
            <p:ph type="title"/>
          </p:nvPr>
        </p:nvSpPr>
        <p:spPr>
          <a:xfrm>
            <a:off x="1520554" y="700834"/>
            <a:ext cx="705720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29" y="566065"/>
            <a:ext cx="1059738" cy="716443"/>
          </a:xfrm>
          <a:prstGeom prst="rect">
            <a:avLst/>
          </a:prstGeom>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0053" y="6199025"/>
            <a:ext cx="1252244" cy="404798"/>
          </a:xfrm>
          <a:prstGeom prst="rect">
            <a:avLst/>
          </a:prstGeom>
        </p:spPr>
      </p:pic>
      <p:pic>
        <p:nvPicPr>
          <p:cNvPr id="21" name="Imag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27220" y="6190968"/>
            <a:ext cx="1879130" cy="250319"/>
          </a:xfrm>
          <a:prstGeom prst="rect">
            <a:avLst/>
          </a:prstGeom>
        </p:spPr>
      </p:pic>
      <p:pic>
        <p:nvPicPr>
          <p:cNvPr id="22" name="Imag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2" name="Imag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5145" y="6495468"/>
            <a:ext cx="1544380" cy="94193"/>
          </a:xfrm>
          <a:prstGeom prst="rect">
            <a:avLst/>
          </a:prstGeom>
        </p:spPr>
      </p:pic>
    </p:spTree>
    <p:extLst>
      <p:ext uri="{BB962C8B-B14F-4D97-AF65-F5344CB8AC3E}">
        <p14:creationId xmlns:p14="http://schemas.microsoft.com/office/powerpoint/2010/main" val="2118329832"/>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bg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A5A5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5400" y="1843917"/>
            <a:ext cx="7772360" cy="474007"/>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13" name="Espace réservé du pied de page 4"/>
          <p:cNvSpPr txBox="1">
            <a:spLocks/>
          </p:cNvSpPr>
          <p:nvPr userDrawn="1"/>
        </p:nvSpPr>
        <p:spPr>
          <a:xfrm>
            <a:off x="3226282" y="6146185"/>
            <a:ext cx="471756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p>
        </p:txBody>
      </p:sp>
      <p:sp>
        <p:nvSpPr>
          <p:cNvPr id="18" name="Espace réservé du numéro de diapositive 5"/>
          <p:cNvSpPr>
            <a:spLocks noGrp="1"/>
          </p:cNvSpPr>
          <p:nvPr>
            <p:ph type="sldNum" sz="quarter" idx="4"/>
          </p:nvPr>
        </p:nvSpPr>
        <p:spPr>
          <a:xfrm>
            <a:off x="8143814" y="6477612"/>
            <a:ext cx="359536" cy="182563"/>
          </a:xfrm>
          <a:prstGeom prst="rect">
            <a:avLst/>
          </a:prstGeom>
        </p:spPr>
        <p:txBody>
          <a:bodyPr vert="horz" lIns="91440" tIns="45720" rIns="91440" bIns="45720" rtlCol="0" anchor="ctr"/>
          <a:lstStyle>
            <a:lvl1pPr algn="ctr">
              <a:defRPr sz="1000" b="1">
                <a:solidFill>
                  <a:schemeClr val="bg1"/>
                </a:solidFill>
              </a:defRPr>
            </a:lvl1pPr>
          </a:lstStyle>
          <a:p>
            <a:fld id="{A786685B-2977-D546-9E3D-3CA676A47F0C}" type="slidenum">
              <a:rPr lang="fr-FR" smtClean="0"/>
              <a:pPr/>
              <a:t>‹N°›</a:t>
            </a:fld>
            <a:endParaRPr lang="fr-FR" dirty="0"/>
          </a:p>
        </p:txBody>
      </p:sp>
      <p:sp>
        <p:nvSpPr>
          <p:cNvPr id="20" name="Espace réservé du pied de page 4"/>
          <p:cNvSpPr txBox="1">
            <a:spLocks/>
          </p:cNvSpPr>
          <p:nvPr userDrawn="1"/>
        </p:nvSpPr>
        <p:spPr>
          <a:xfrm>
            <a:off x="7026979" y="6485943"/>
            <a:ext cx="890784" cy="182563"/>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chemeClr val="bg1"/>
              </a:solidFill>
            </a:endParaRPr>
          </a:p>
          <a:p>
            <a:pPr>
              <a:lnSpc>
                <a:spcPts val="1320"/>
              </a:lnSpc>
            </a:pPr>
            <a:r>
              <a:rPr lang="fr-FR" dirty="0" smtClean="0">
                <a:solidFill>
                  <a:schemeClr val="bg1"/>
                </a:solidFill>
              </a:rPr>
              <a:t>JJ/MM/AAAA</a:t>
            </a:r>
          </a:p>
          <a:p>
            <a:endParaRPr lang="fr-FR" dirty="0">
              <a:solidFill>
                <a:schemeClr val="bg1"/>
              </a:solidFill>
            </a:endParaRPr>
          </a:p>
        </p:txBody>
      </p:sp>
      <p:sp>
        <p:nvSpPr>
          <p:cNvPr id="37" name="Espace réservé du titre 1"/>
          <p:cNvSpPr>
            <a:spLocks noGrp="1"/>
          </p:cNvSpPr>
          <p:nvPr>
            <p:ph type="title"/>
          </p:nvPr>
        </p:nvSpPr>
        <p:spPr>
          <a:xfrm>
            <a:off x="1520554" y="700834"/>
            <a:ext cx="705720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29" y="566065"/>
            <a:ext cx="1059738" cy="716443"/>
          </a:xfrm>
          <a:prstGeom prst="rect">
            <a:avLst/>
          </a:prstGeom>
        </p:spPr>
      </p:pic>
      <p:pic>
        <p:nvPicPr>
          <p:cNvPr id="15" name="Imag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0053" y="6199025"/>
            <a:ext cx="1252244" cy="404798"/>
          </a:xfrm>
          <a:prstGeom prst="rect">
            <a:avLst/>
          </a:prstGeom>
        </p:spPr>
      </p:pic>
      <p:pic>
        <p:nvPicPr>
          <p:cNvPr id="16" name="Imag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27220" y="6187158"/>
            <a:ext cx="1879130" cy="250319"/>
          </a:xfrm>
          <a:prstGeom prst="rect">
            <a:avLst/>
          </a:prstGeom>
        </p:spPr>
      </p:pic>
      <p:pic>
        <p:nvPicPr>
          <p:cNvPr id="17" name="Imag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11" name="Imag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5145" y="6495468"/>
            <a:ext cx="1544380" cy="94193"/>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bg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103772" y="6146185"/>
            <a:ext cx="351529" cy="342536"/>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3" name="Rectangle 2"/>
          <p:cNvSpPr/>
          <p:nvPr userDrawn="1"/>
        </p:nvSpPr>
        <p:spPr>
          <a:xfrm>
            <a:off x="1312333" y="6146185"/>
            <a:ext cx="1474809" cy="609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effectLst/>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31" y="5853400"/>
            <a:ext cx="441602" cy="574863"/>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6932" y="2626440"/>
            <a:ext cx="2308424" cy="746218"/>
          </a:xfrm>
          <a:prstGeom prst="rect">
            <a:avLst/>
          </a:prstGeom>
        </p:spPr>
      </p:pic>
      <p:pic>
        <p:nvPicPr>
          <p:cNvPr id="9" name="Image 8"/>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3598604" y="5981944"/>
            <a:ext cx="2194943" cy="455729"/>
          </a:xfrm>
          <a:prstGeom prst="rect">
            <a:avLst/>
          </a:prstGeom>
        </p:spPr>
      </p:pic>
    </p:spTree>
    <p:extLst>
      <p:ext uri="{BB962C8B-B14F-4D97-AF65-F5344CB8AC3E}">
        <p14:creationId xmlns:p14="http://schemas.microsoft.com/office/powerpoint/2010/main" val="46762541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p:txStyles>
    <p:titleStyle>
      <a:lvl1pPr algn="l" defTabSz="457200" rtl="0" eaLnBrk="1" latinLnBrk="0" hangingPunct="1">
        <a:spcBef>
          <a:spcPct val="0"/>
        </a:spcBef>
        <a:buNone/>
        <a:defRPr sz="4400" kern="1200">
          <a:solidFill>
            <a:srgbClr val="9B008A"/>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46BA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5400" y="1843917"/>
            <a:ext cx="7772360" cy="474007"/>
          </a:xfrm>
          <a:prstGeom prst="rect">
            <a:avLst/>
          </a:prstGeom>
        </p:spPr>
        <p:txBody>
          <a:bodyPr vert="horz" lIns="91440" tIns="45720" rIns="91440" bIns="45720" rtlCol="0">
            <a:normAutofit/>
          </a:bodyPr>
          <a:lstStyle/>
          <a:p>
            <a:pPr lvl="0"/>
            <a:r>
              <a:rPr lang="fr-FR" dirty="0" smtClean="0"/>
              <a:t>Cliquez pour modifier les styles du texte du masque</a:t>
            </a:r>
          </a:p>
          <a:p>
            <a:pPr lvl="0"/>
            <a:endParaRPr lang="fr-FR" dirty="0" smtClean="0"/>
          </a:p>
        </p:txBody>
      </p:sp>
      <p:sp>
        <p:nvSpPr>
          <p:cNvPr id="13" name="Espace réservé du pied de page 4"/>
          <p:cNvSpPr txBox="1">
            <a:spLocks/>
          </p:cNvSpPr>
          <p:nvPr userDrawn="1"/>
        </p:nvSpPr>
        <p:spPr>
          <a:xfrm>
            <a:off x="3226282" y="6146185"/>
            <a:ext cx="471756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solidFill>
                <a:prstClr val="black">
                  <a:tint val="75000"/>
                </a:prstClr>
              </a:solidFill>
            </a:endParaRPr>
          </a:p>
        </p:txBody>
      </p:sp>
      <p:sp>
        <p:nvSpPr>
          <p:cNvPr id="18" name="Espace réservé du numéro de diapositive 5"/>
          <p:cNvSpPr>
            <a:spLocks noGrp="1"/>
          </p:cNvSpPr>
          <p:nvPr>
            <p:ph type="sldNum" sz="quarter" idx="4"/>
          </p:nvPr>
        </p:nvSpPr>
        <p:spPr>
          <a:xfrm>
            <a:off x="8143814" y="6477612"/>
            <a:ext cx="359536" cy="182563"/>
          </a:xfrm>
          <a:prstGeom prst="rect">
            <a:avLst/>
          </a:prstGeom>
        </p:spPr>
        <p:txBody>
          <a:bodyPr vert="horz" lIns="91440" tIns="45720" rIns="91440" bIns="45720" rtlCol="0" anchor="ctr"/>
          <a:lstStyle>
            <a:lvl1pPr algn="ctr">
              <a:defRPr sz="1000" b="1">
                <a:solidFill>
                  <a:schemeClr val="bg1"/>
                </a:solidFill>
              </a:defRPr>
            </a:lvl1pPr>
          </a:lstStyle>
          <a:p>
            <a:fld id="{A786685B-2977-D546-9E3D-3CA676A47F0C}" type="slidenum">
              <a:rPr lang="fr-FR" smtClean="0">
                <a:solidFill>
                  <a:prstClr val="white"/>
                </a:solidFill>
              </a:rPr>
              <a:pPr/>
              <a:t>‹N°›</a:t>
            </a:fld>
            <a:endParaRPr lang="fr-FR" dirty="0">
              <a:solidFill>
                <a:prstClr val="white"/>
              </a:solidFill>
            </a:endParaRPr>
          </a:p>
        </p:txBody>
      </p:sp>
      <p:sp>
        <p:nvSpPr>
          <p:cNvPr id="20" name="Espace réservé du pied de page 4"/>
          <p:cNvSpPr txBox="1">
            <a:spLocks/>
          </p:cNvSpPr>
          <p:nvPr userDrawn="1"/>
        </p:nvSpPr>
        <p:spPr>
          <a:xfrm>
            <a:off x="7026979" y="6485943"/>
            <a:ext cx="890784" cy="182563"/>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prstClr val="white"/>
              </a:solidFill>
            </a:endParaRPr>
          </a:p>
          <a:p>
            <a:pPr>
              <a:lnSpc>
                <a:spcPts val="1320"/>
              </a:lnSpc>
            </a:pPr>
            <a:r>
              <a:rPr lang="fr-FR" dirty="0" smtClean="0">
                <a:solidFill>
                  <a:prstClr val="white"/>
                </a:solidFill>
              </a:rPr>
              <a:t>JJ/MM/AAAA</a:t>
            </a:r>
          </a:p>
          <a:p>
            <a:endParaRPr lang="fr-FR" dirty="0">
              <a:solidFill>
                <a:prstClr val="white"/>
              </a:solidFill>
            </a:endParaRPr>
          </a:p>
        </p:txBody>
      </p:sp>
      <p:sp>
        <p:nvSpPr>
          <p:cNvPr id="37" name="Espace réservé du titre 1"/>
          <p:cNvSpPr>
            <a:spLocks noGrp="1"/>
          </p:cNvSpPr>
          <p:nvPr>
            <p:ph type="title"/>
          </p:nvPr>
        </p:nvSpPr>
        <p:spPr>
          <a:xfrm>
            <a:off x="1520554" y="700834"/>
            <a:ext cx="7057206" cy="44690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829" y="566065"/>
            <a:ext cx="1059738" cy="716443"/>
          </a:xfrm>
          <a:prstGeom prst="rect">
            <a:avLst/>
          </a:prstGeom>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0053" y="6199025"/>
            <a:ext cx="1252244" cy="404798"/>
          </a:xfrm>
          <a:prstGeom prst="rect">
            <a:avLst/>
          </a:prstGeom>
        </p:spPr>
      </p:pic>
      <p:pic>
        <p:nvPicPr>
          <p:cNvPr id="22" name="Imag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3400" y="6199025"/>
            <a:ext cx="1240118" cy="384074"/>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27220" y="6190968"/>
            <a:ext cx="1879130" cy="250319"/>
          </a:xfrm>
          <a:prstGeom prst="rect">
            <a:avLst/>
          </a:prstGeom>
        </p:spPr>
      </p:pic>
      <p:pic>
        <p:nvPicPr>
          <p:cNvPr id="14" name="Imag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5145" y="6495468"/>
            <a:ext cx="1544380" cy="94193"/>
          </a:xfrm>
          <a:prstGeom prst="rect">
            <a:avLst/>
          </a:prstGeom>
        </p:spPr>
      </p:pic>
    </p:spTree>
    <p:extLst>
      <p:ext uri="{BB962C8B-B14F-4D97-AF65-F5344CB8AC3E}">
        <p14:creationId xmlns:p14="http://schemas.microsoft.com/office/powerpoint/2010/main" val="2537975272"/>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000" kern="1200">
          <a:solidFill>
            <a:schemeClr val="bg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cation.gouv.fr/pisa" TargetMode="External"/><Relationship Id="rId2" Type="http://schemas.openxmlformats.org/officeDocument/2006/relationships/hyperlink" Target="http://www.pisa.oecd.org/" TargetMode="External"/><Relationship Id="rId1" Type="http://schemas.openxmlformats.org/officeDocument/2006/relationships/slideLayout" Target="../slideLayouts/slideLayout1.xml"/><Relationship Id="rId4" Type="http://schemas.openxmlformats.org/officeDocument/2006/relationships/hyperlink" Target="http://www.oecd.org/pisa/test/other-languag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4"/>
          <p:cNvSpPr txBox="1">
            <a:spLocks/>
          </p:cNvSpPr>
          <p:nvPr/>
        </p:nvSpPr>
        <p:spPr>
          <a:xfrm>
            <a:off x="2424418" y="4452330"/>
            <a:ext cx="4219662" cy="390495"/>
          </a:xfrm>
          <a:prstGeom prst="rect">
            <a:avLst/>
          </a:prstGeom>
        </p:spPr>
        <p:txBody>
          <a:bodyPr/>
          <a:lstStyle>
            <a:lvl1pPr algn="l" defTabSz="457200" rtl="0" eaLnBrk="1" latinLnBrk="0" hangingPunct="1">
              <a:spcBef>
                <a:spcPct val="0"/>
              </a:spcBef>
              <a:buNone/>
              <a:defRPr sz="5000" kern="1200">
                <a:solidFill>
                  <a:schemeClr val="bg1"/>
                </a:solidFill>
                <a:latin typeface="+mj-lt"/>
                <a:ea typeface="+mj-ea"/>
                <a:cs typeface="+mj-cs"/>
              </a:defRPr>
            </a:lvl1pPr>
          </a:lstStyle>
          <a:p>
            <a:pPr algn="ctr"/>
            <a:r>
              <a:rPr lang="fr-FR" sz="2000" i="1" dirty="0" smtClean="0">
                <a:solidFill>
                  <a:schemeClr val="tx1">
                    <a:lumMod val="75000"/>
                    <a:lumOff val="25000"/>
                  </a:schemeClr>
                </a:solidFill>
                <a:latin typeface="Arial" charset="0"/>
                <a:ea typeface="Arial" charset="0"/>
                <a:cs typeface="Arial" charset="0"/>
              </a:rPr>
              <a:t>Date de l’événement</a:t>
            </a:r>
            <a:endParaRPr lang="fr-FR" sz="2000" i="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33077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10</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3 - LA PASSATION DES ÉPREUVES</a:t>
            </a:r>
            <a:endParaRPr lang="fr-FR" dirty="0"/>
          </a:p>
        </p:txBody>
      </p:sp>
    </p:spTree>
    <p:extLst>
      <p:ext uri="{BB962C8B-B14F-4D97-AF65-F5344CB8AC3E}">
        <p14:creationId xmlns:p14="http://schemas.microsoft.com/office/powerpoint/2010/main" val="46904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3 - LA PASSATION DES épreuves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11</a:t>
            </a:fld>
            <a:endParaRPr lang="fr-FR" dirty="0"/>
          </a:p>
        </p:txBody>
      </p:sp>
      <p:sp>
        <p:nvSpPr>
          <p:cNvPr id="6" name="Espace réservé du texte 5"/>
          <p:cNvSpPr>
            <a:spLocks noGrp="1"/>
          </p:cNvSpPr>
          <p:nvPr>
            <p:ph type="body" sz="quarter" idx="13"/>
          </p:nvPr>
        </p:nvSpPr>
        <p:spPr/>
        <p:txBody>
          <a:bodyPr>
            <a:normAutofit/>
          </a:bodyPr>
          <a:lstStyle/>
          <a:p>
            <a:r>
              <a:rPr lang="fr-FR" dirty="0"/>
              <a:t>Quelles sont les dates des épreuves ?</a:t>
            </a:r>
          </a:p>
          <a:p>
            <a:pPr lvl="1"/>
            <a:r>
              <a:rPr lang="fr-FR" b="1" dirty="0"/>
              <a:t>Entre le 2 et le 25 mai 2018.</a:t>
            </a:r>
          </a:p>
          <a:p>
            <a:pPr lvl="2">
              <a:buClr>
                <a:srgbClr val="1B8ED9"/>
              </a:buClr>
            </a:pPr>
            <a:endParaRPr lang="fr-FR" dirty="0"/>
          </a:p>
          <a:p>
            <a:r>
              <a:rPr lang="fr-FR" dirty="0"/>
              <a:t> Comment se déroulent les épreuves ?</a:t>
            </a:r>
          </a:p>
          <a:p>
            <a:pPr marL="804863" lvl="2" indent="-177800">
              <a:buClr>
                <a:srgbClr val="DA5A56"/>
              </a:buClr>
              <a:buFont typeface="Lucida Grande"/>
              <a:buChar char="-"/>
            </a:pPr>
            <a:r>
              <a:rPr lang="fr-FR" b="1" dirty="0"/>
              <a:t>3 H 30 de test sur ordinateur.</a:t>
            </a:r>
          </a:p>
          <a:p>
            <a:pPr marL="804863" lvl="2" indent="-177800">
              <a:buClr>
                <a:srgbClr val="DA5A56"/>
              </a:buClr>
              <a:buFont typeface="Lucida Grande"/>
              <a:buChar char="-"/>
            </a:pPr>
            <a:r>
              <a:rPr lang="fr-FR" dirty="0"/>
              <a:t>Aucune préparation à l’avance nécessaire.</a:t>
            </a:r>
          </a:p>
          <a:p>
            <a:pPr marL="804863" lvl="2" indent="-177800">
              <a:buClr>
                <a:srgbClr val="DA5A56"/>
              </a:buClr>
              <a:buFont typeface="Lucida Grande"/>
              <a:buChar char="-"/>
            </a:pPr>
            <a:r>
              <a:rPr lang="fr-FR" dirty="0"/>
              <a:t>Aucune incidence du test sur vos notes.</a:t>
            </a:r>
          </a:p>
          <a:p>
            <a:pPr marL="804863" lvl="2" indent="-177800">
              <a:buClr>
                <a:srgbClr val="DA5A56"/>
              </a:buClr>
              <a:buFont typeface="Lucida Grande"/>
              <a:buChar char="-"/>
            </a:pPr>
            <a:r>
              <a:rPr lang="fr-FR" dirty="0"/>
              <a:t>Les questions de PISA présentent des situations que l’on peut rencontrer dans la vie réelle. </a:t>
            </a:r>
          </a:p>
          <a:p>
            <a:pPr marL="804863" lvl="2" indent="-177800">
              <a:buClr>
                <a:srgbClr val="DA5A56"/>
              </a:buClr>
              <a:buFont typeface="Lucida Grande"/>
              <a:buChar char="-"/>
            </a:pPr>
            <a:r>
              <a:rPr lang="fr-FR" dirty="0"/>
              <a:t>Les exercices sont interactifs : il faut manipuler différents éléments d'information.</a:t>
            </a:r>
          </a:p>
        </p:txBody>
      </p:sp>
    </p:spTree>
    <p:extLst>
      <p:ext uri="{BB962C8B-B14F-4D97-AF65-F5344CB8AC3E}">
        <p14:creationId xmlns:p14="http://schemas.microsoft.com/office/powerpoint/2010/main" val="282580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3 - LA PASSATION DES épreuves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12</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 Les questions posées</a:t>
            </a:r>
          </a:p>
          <a:p>
            <a:pPr marL="804863" lvl="2" indent="-177800">
              <a:buClr>
                <a:srgbClr val="DA5A56"/>
              </a:buClr>
              <a:buFont typeface="Lucida Grande"/>
              <a:buChar char="-"/>
            </a:pPr>
            <a:r>
              <a:rPr lang="fr-FR" dirty="0">
                <a:solidFill>
                  <a:prstClr val="black"/>
                </a:solidFill>
              </a:rPr>
              <a:t>En compréhension de l’écrit, culture scientifique ou mathématiques.</a:t>
            </a:r>
          </a:p>
          <a:p>
            <a:pPr marL="804863" lvl="2" indent="-177800">
              <a:buClr>
                <a:srgbClr val="DA5A56"/>
              </a:buClr>
              <a:buFont typeface="Lucida Grande"/>
              <a:buChar char="-"/>
            </a:pPr>
            <a:r>
              <a:rPr lang="fr-FR" b="1" dirty="0">
                <a:solidFill>
                  <a:prstClr val="black"/>
                </a:solidFill>
              </a:rPr>
              <a:t>Cette année, le domaine principal est la compréhension de l’écrit.</a:t>
            </a:r>
          </a:p>
          <a:p>
            <a:pPr marL="804863" lvl="2" indent="-177800">
              <a:buClr>
                <a:srgbClr val="DA5A56"/>
              </a:buClr>
              <a:buFont typeface="Lucida Grande"/>
              <a:buChar char="-"/>
            </a:pPr>
            <a:r>
              <a:rPr lang="fr-FR" dirty="0">
                <a:solidFill>
                  <a:prstClr val="black"/>
                </a:solidFill>
              </a:rPr>
              <a:t>Des questions ouvertes et d’autres à choix multiples.</a:t>
            </a:r>
          </a:p>
          <a:p>
            <a:pPr marL="804863" lvl="2" indent="-177800">
              <a:buClr>
                <a:srgbClr val="DA5A56"/>
              </a:buClr>
              <a:buFont typeface="Lucida Grande"/>
              <a:buChar char="-"/>
            </a:pPr>
            <a:r>
              <a:rPr lang="fr-FR" b="1" dirty="0">
                <a:solidFill>
                  <a:prstClr val="black"/>
                </a:solidFill>
              </a:rPr>
              <a:t>2 </a:t>
            </a:r>
            <a:r>
              <a:rPr lang="fr-FR" b="1" dirty="0" smtClean="0">
                <a:solidFill>
                  <a:prstClr val="black"/>
                </a:solidFill>
              </a:rPr>
              <a:t>questionnaires </a:t>
            </a:r>
            <a:r>
              <a:rPr lang="fr-FR" dirty="0" smtClean="0">
                <a:solidFill>
                  <a:prstClr val="black"/>
                </a:solidFill>
              </a:rPr>
              <a:t>: </a:t>
            </a:r>
            <a:r>
              <a:rPr lang="fr-FR" dirty="0">
                <a:solidFill>
                  <a:prstClr val="black"/>
                </a:solidFill>
              </a:rPr>
              <a:t>un sur vos conditions socio-économiques et l’autre sur votre familiarisation avec les technologies de l’information et de la communication (TIC).</a:t>
            </a:r>
          </a:p>
          <a:p>
            <a:endParaRPr lang="fr-FR" b="1" dirty="0" smtClean="0"/>
          </a:p>
          <a:p>
            <a:pPr lvl="2">
              <a:buClr>
                <a:srgbClr val="1B8ED9"/>
              </a:buClr>
            </a:pPr>
            <a:endParaRPr lang="fr-FR" dirty="0"/>
          </a:p>
          <a:p>
            <a:r>
              <a:rPr lang="fr-FR" dirty="0"/>
              <a:t> </a:t>
            </a:r>
            <a:r>
              <a:rPr lang="fr-FR" dirty="0" smtClean="0"/>
              <a:t>Les chefs d’établissement participent aussi.</a:t>
            </a:r>
            <a:endParaRPr lang="fr-FR" dirty="0"/>
          </a:p>
          <a:p>
            <a:pPr marL="804863" lvl="2" indent="-177800">
              <a:buClr>
                <a:srgbClr val="DA5A56"/>
              </a:buClr>
              <a:buFont typeface="Lucida Grande"/>
              <a:buChar char="-"/>
            </a:pPr>
            <a:r>
              <a:rPr lang="fr-FR" b="1" dirty="0"/>
              <a:t>1 questionnaire de contexte sur le système scolaire et l'environnement d'apprentissage </a:t>
            </a:r>
            <a:r>
              <a:rPr lang="fr-FR" dirty="0"/>
              <a:t>dans leur établissement.</a:t>
            </a:r>
          </a:p>
        </p:txBody>
      </p:sp>
    </p:spTree>
    <p:extLst>
      <p:ext uri="{BB962C8B-B14F-4D97-AF65-F5344CB8AC3E}">
        <p14:creationId xmlns:p14="http://schemas.microsoft.com/office/powerpoint/2010/main" val="2160686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3 - LA PASSATION DES épreuves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13</a:t>
            </a:fld>
            <a:endParaRPr lang="fr-FR" dirty="0"/>
          </a:p>
        </p:txBody>
      </p:sp>
      <p:sp>
        <p:nvSpPr>
          <p:cNvPr id="6" name="Espace réservé du texte 5"/>
          <p:cNvSpPr>
            <a:spLocks noGrp="1"/>
          </p:cNvSpPr>
          <p:nvPr>
            <p:ph type="body" sz="quarter" idx="13"/>
          </p:nvPr>
        </p:nvSpPr>
        <p:spPr>
          <a:xfrm>
            <a:off x="804864" y="1645398"/>
            <a:ext cx="7052204" cy="623669"/>
          </a:xfrm>
        </p:spPr>
        <p:txBody>
          <a:bodyPr>
            <a:normAutofit/>
          </a:bodyPr>
          <a:lstStyle/>
          <a:p>
            <a:r>
              <a:rPr lang="fr-FR" dirty="0"/>
              <a:t>Déroulement des 3H30 de test</a:t>
            </a:r>
          </a:p>
          <a:p>
            <a:pPr lvl="2">
              <a:buClr>
                <a:srgbClr val="DA5A56"/>
              </a:buClr>
            </a:pPr>
            <a:endParaRPr lang="fr-FR" dirty="0"/>
          </a:p>
        </p:txBody>
      </p:sp>
      <p:sp>
        <p:nvSpPr>
          <p:cNvPr id="7" name="Rectangle 6"/>
          <p:cNvSpPr/>
          <p:nvPr/>
        </p:nvSpPr>
        <p:spPr>
          <a:xfrm>
            <a:off x="531819" y="4052349"/>
            <a:ext cx="3706238" cy="11489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ZoneTexte 7"/>
          <p:cNvSpPr txBox="1"/>
          <p:nvPr/>
        </p:nvSpPr>
        <p:spPr>
          <a:xfrm>
            <a:off x="363692" y="4153779"/>
            <a:ext cx="4046707" cy="1077218"/>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600" dirty="0">
                <a:latin typeface="Arial" panose="020B0604020202020204" pitchFamily="34" charset="0"/>
                <a:cs typeface="Arial" panose="020B0604020202020204" pitchFamily="34" charset="0"/>
              </a:rPr>
              <a:t>3</a:t>
            </a:r>
            <a:r>
              <a:rPr lang="fr-FR" sz="1600" dirty="0" smtClean="0">
                <a:latin typeface="Arial" panose="020B0604020202020204" pitchFamily="34" charset="0"/>
                <a:cs typeface="Arial" panose="020B0604020202020204" pitchFamily="34" charset="0"/>
              </a:rPr>
              <a:t>5 minutes : Questionnaire </a:t>
            </a: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contexte</a:t>
            </a:r>
          </a:p>
          <a:p>
            <a:pPr algn="ctr"/>
            <a:r>
              <a:rPr lang="fr-FR" sz="1600" dirty="0" smtClean="0">
                <a:latin typeface="Arial" panose="020B0604020202020204" pitchFamily="34" charset="0"/>
                <a:cs typeface="Arial" panose="020B0604020202020204" pitchFamily="34" charset="0"/>
              </a:rPr>
              <a:t>Conditions socio-économiques </a:t>
            </a:r>
          </a:p>
          <a:p>
            <a:endParaRPr lang="fr-FR" dirty="0"/>
          </a:p>
        </p:txBody>
      </p:sp>
      <p:sp>
        <p:nvSpPr>
          <p:cNvPr id="9" name="Rectangle 8"/>
          <p:cNvSpPr/>
          <p:nvPr/>
        </p:nvSpPr>
        <p:spPr>
          <a:xfrm>
            <a:off x="2387045" y="2680749"/>
            <a:ext cx="4218047" cy="11586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 name="ZoneTexte 9"/>
          <p:cNvSpPr txBox="1"/>
          <p:nvPr/>
        </p:nvSpPr>
        <p:spPr>
          <a:xfrm>
            <a:off x="2387045" y="2776029"/>
            <a:ext cx="4218047" cy="1046440"/>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500" dirty="0">
                <a:latin typeface="Arial" panose="020B0604020202020204" pitchFamily="34" charset="0"/>
                <a:cs typeface="Arial" panose="020B0604020202020204" pitchFamily="34" charset="0"/>
              </a:rPr>
              <a:t>2</a:t>
            </a:r>
            <a:r>
              <a:rPr lang="fr-FR" sz="1500" dirty="0" smtClean="0">
                <a:latin typeface="Arial" panose="020B0604020202020204" pitchFamily="34" charset="0"/>
                <a:cs typeface="Arial" panose="020B0604020202020204" pitchFamily="34" charset="0"/>
              </a:rPr>
              <a:t>H : </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Compréhension de </a:t>
            </a:r>
            <a:r>
              <a:rPr lang="fr-FR" sz="1400" dirty="0" smtClean="0">
                <a:latin typeface="Arial" panose="020B0604020202020204" pitchFamily="34" charset="0"/>
                <a:cs typeface="Arial" panose="020B0604020202020204" pitchFamily="34" charset="0"/>
              </a:rPr>
              <a:t>l’écrit, </a:t>
            </a:r>
            <a:endParaRPr lang="fr-FR" sz="1500" dirty="0" smtClean="0">
              <a:latin typeface="Arial" panose="020B0604020202020204" pitchFamily="34" charset="0"/>
              <a:cs typeface="Arial" panose="020B0604020202020204" pitchFamily="34" charset="0"/>
            </a:endParaRPr>
          </a:p>
          <a:p>
            <a:pPr algn="ctr"/>
            <a:r>
              <a:rPr lang="fr-FR" sz="1500" dirty="0">
                <a:latin typeface="Arial" panose="020B0604020202020204" pitchFamily="34" charset="0"/>
                <a:cs typeface="Arial" panose="020B0604020202020204" pitchFamily="34" charset="0"/>
              </a:rPr>
              <a:t>c</a:t>
            </a:r>
            <a:r>
              <a:rPr lang="fr-FR" sz="1500" dirty="0" smtClean="0">
                <a:latin typeface="Arial" panose="020B0604020202020204" pitchFamily="34" charset="0"/>
                <a:cs typeface="Arial" panose="020B0604020202020204" pitchFamily="34" charset="0"/>
              </a:rPr>
              <a:t>ulture mathématique et/ou culture scientifique</a:t>
            </a:r>
          </a:p>
          <a:p>
            <a:endParaRPr lang="fr-FR" dirty="0"/>
          </a:p>
        </p:txBody>
      </p:sp>
      <p:sp>
        <p:nvSpPr>
          <p:cNvPr id="13" name="Rectangle 12"/>
          <p:cNvSpPr/>
          <p:nvPr/>
        </p:nvSpPr>
        <p:spPr>
          <a:xfrm>
            <a:off x="4959039" y="4052349"/>
            <a:ext cx="3706238" cy="11489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ZoneTexte 13"/>
          <p:cNvSpPr txBox="1"/>
          <p:nvPr/>
        </p:nvSpPr>
        <p:spPr>
          <a:xfrm>
            <a:off x="4790912" y="4182354"/>
            <a:ext cx="4046707" cy="1077218"/>
          </a:xfrm>
          <a:prstGeom prst="rect">
            <a:avLst/>
          </a:prstGeom>
          <a:noFill/>
        </p:spPr>
        <p:txBody>
          <a:bodyPr wrap="square" rtlCol="0">
            <a:spAutoFit/>
          </a:bodyPr>
          <a:lstStyle/>
          <a:p>
            <a:pPr algn="ctr"/>
            <a:endParaRPr lang="fr-FR" sz="1400" dirty="0">
              <a:latin typeface="Arial" panose="020B0604020202020204" pitchFamily="34" charset="0"/>
              <a:cs typeface="Arial" panose="020B0604020202020204" pitchFamily="34" charset="0"/>
            </a:endParaRPr>
          </a:p>
          <a:p>
            <a:pPr algn="ctr"/>
            <a:r>
              <a:rPr lang="fr-FR" sz="1600" dirty="0" smtClean="0">
                <a:latin typeface="Arial" panose="020B0604020202020204" pitchFamily="34" charset="0"/>
                <a:cs typeface="Arial" panose="020B0604020202020204" pitchFamily="34" charset="0"/>
              </a:rPr>
              <a:t>10 minutes : Questionnaire de contexte</a:t>
            </a:r>
          </a:p>
          <a:p>
            <a:pPr algn="ctr"/>
            <a:r>
              <a:rPr lang="fr-FR" sz="1600" dirty="0" smtClean="0">
                <a:latin typeface="Arial" panose="020B0604020202020204" pitchFamily="34" charset="0"/>
                <a:cs typeface="Arial" panose="020B0604020202020204" pitchFamily="34" charset="0"/>
              </a:rPr>
              <a:t>TIC </a:t>
            </a:r>
          </a:p>
          <a:p>
            <a:endParaRPr lang="fr-FR" dirty="0"/>
          </a:p>
        </p:txBody>
      </p:sp>
    </p:spTree>
    <p:extLst>
      <p:ext uri="{BB962C8B-B14F-4D97-AF65-F5344CB8AC3E}">
        <p14:creationId xmlns:p14="http://schemas.microsoft.com/office/powerpoint/2010/main" val="318299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3 - LA PASSATION DES épreuves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14</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Les résultats</a:t>
            </a:r>
            <a:endParaRPr lang="fr-FR" dirty="0"/>
          </a:p>
          <a:p>
            <a:pPr marL="804863" lvl="2" indent="-177800">
              <a:buClr>
                <a:srgbClr val="DA5A56"/>
              </a:buClr>
              <a:buFont typeface="Lucida Grande"/>
              <a:buChar char="-"/>
            </a:pPr>
            <a:r>
              <a:rPr lang="fr-FR" b="1" dirty="0"/>
              <a:t>Votre présence aux épreuves est obligatoire.</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Une fois que tous les pays ont passé PISA, les réponses sont analysées anonymement. </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L’OCDE publiera les </a:t>
            </a:r>
            <a:r>
              <a:rPr lang="fr-FR" b="1" dirty="0"/>
              <a:t>résultats</a:t>
            </a:r>
            <a:r>
              <a:rPr lang="fr-FR" dirty="0"/>
              <a:t> de tous les pays </a:t>
            </a:r>
            <a:r>
              <a:rPr lang="fr-FR" b="1" dirty="0"/>
              <a:t>en décembre 2019</a:t>
            </a:r>
            <a:r>
              <a:rPr lang="fr-FR" dirty="0"/>
              <a:t>. </a:t>
            </a:r>
          </a:p>
          <a:p>
            <a:pPr lvl="2">
              <a:buClr>
                <a:srgbClr val="1B8ED9"/>
              </a:buClr>
            </a:pPr>
            <a:endParaRPr lang="fr-FR" dirty="0"/>
          </a:p>
        </p:txBody>
      </p:sp>
    </p:spTree>
    <p:extLst>
      <p:ext uri="{BB962C8B-B14F-4D97-AF65-F5344CB8AC3E}">
        <p14:creationId xmlns:p14="http://schemas.microsoft.com/office/powerpoint/2010/main" val="199654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15</a:t>
            </a:fld>
            <a:endParaRPr lang="fr-FR" dirty="0"/>
          </a:p>
        </p:txBody>
      </p:sp>
      <p:sp>
        <p:nvSpPr>
          <p:cNvPr id="6" name="Titre 3"/>
          <p:cNvSpPr>
            <a:spLocks noGrp="1"/>
          </p:cNvSpPr>
          <p:nvPr>
            <p:ph type="title"/>
          </p:nvPr>
        </p:nvSpPr>
        <p:spPr>
          <a:xfrm>
            <a:off x="1041544" y="3072424"/>
            <a:ext cx="7040548" cy="446903"/>
          </a:xfrm>
        </p:spPr>
        <p:txBody>
          <a:bodyPr>
            <a:normAutofit fontScale="90000"/>
          </a:bodyPr>
          <a:lstStyle/>
          <a:p>
            <a:pPr algn="ctr"/>
            <a:r>
              <a:rPr lang="fr-FR" dirty="0" smtClean="0"/>
              <a:t>4 - EXEMPLES DE QUESTIONS</a:t>
            </a:r>
            <a:endParaRPr lang="fr-FR" dirty="0"/>
          </a:p>
        </p:txBody>
      </p:sp>
    </p:spTree>
    <p:extLst>
      <p:ext uri="{BB962C8B-B14F-4D97-AF65-F5344CB8AC3E}">
        <p14:creationId xmlns:p14="http://schemas.microsoft.com/office/powerpoint/2010/main" val="371713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5400" y="1653552"/>
            <a:ext cx="2016822" cy="401026"/>
          </a:xfrm>
        </p:spPr>
        <p:txBody>
          <a:bodyPr/>
          <a:lstStyle/>
          <a:p>
            <a:r>
              <a:rPr lang="fr-FR" dirty="0" smtClean="0"/>
              <a:t>Texte étudié :</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t>16</a:t>
            </a:fld>
            <a:endParaRPr lang="fr-FR" dirty="0"/>
          </a:p>
        </p:txBody>
      </p:sp>
      <p:sp>
        <p:nvSpPr>
          <p:cNvPr id="4" name="Titre 3"/>
          <p:cNvSpPr>
            <a:spLocks noGrp="1"/>
          </p:cNvSpPr>
          <p:nvPr>
            <p:ph type="title"/>
          </p:nvPr>
        </p:nvSpPr>
        <p:spPr/>
        <p:txBody>
          <a:bodyPr>
            <a:normAutofit fontScale="90000"/>
          </a:bodyPr>
          <a:lstStyle/>
          <a:p>
            <a:r>
              <a:rPr lang="fr-FR" dirty="0"/>
              <a:t>4.1 - EXEMPLE DEs QUESTIONs DE LECTURE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067" y="1125159"/>
            <a:ext cx="5219363" cy="5005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5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4.1 - EXEMPLE DEs QUESTIONs DE LECTURE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17</a:t>
            </a:fld>
            <a:endParaRPr lang="fr-FR" dirty="0"/>
          </a:p>
        </p:txBody>
      </p:sp>
      <p:sp>
        <p:nvSpPr>
          <p:cNvPr id="6" name="Espace réservé du texte 5"/>
          <p:cNvSpPr>
            <a:spLocks noGrp="1"/>
          </p:cNvSpPr>
          <p:nvPr>
            <p:ph type="body" sz="quarter" idx="13"/>
          </p:nvPr>
        </p:nvSpPr>
        <p:spPr/>
        <p:txBody>
          <a:bodyPr>
            <a:normAutofit lnSpcReduction="10000"/>
          </a:bodyPr>
          <a:lstStyle/>
          <a:p>
            <a:r>
              <a:rPr lang="fr-FR" dirty="0"/>
              <a:t>Questions posées au sujet du texte : </a:t>
            </a:r>
          </a:p>
          <a:p>
            <a:pPr lvl="2"/>
            <a:r>
              <a:rPr lang="fr-FR" i="1" dirty="0"/>
              <a:t>L’avis de la page précédente a été affiché dans un supermarché.</a:t>
            </a:r>
          </a:p>
          <a:p>
            <a:pPr lvl="2"/>
            <a:r>
              <a:rPr lang="fr-FR" i="1" dirty="0"/>
              <a:t>Servez-vous de cet avis pour répondre aux questions </a:t>
            </a:r>
            <a:r>
              <a:rPr lang="fr-FR" i="1" dirty="0" smtClean="0"/>
              <a:t>suivantes</a:t>
            </a:r>
          </a:p>
          <a:p>
            <a:pPr lvl="2"/>
            <a:endParaRPr lang="fr-FR" i="1" dirty="0"/>
          </a:p>
          <a:p>
            <a:pPr lvl="2">
              <a:buClr>
                <a:srgbClr val="DA5A56"/>
              </a:buClr>
            </a:pPr>
            <a:r>
              <a:rPr lang="fr-FR" b="1" dirty="0"/>
              <a:t>Question 1 : Quel est le but de cet avis ?</a:t>
            </a:r>
          </a:p>
          <a:p>
            <a:pPr marL="804863" lvl="2" indent="-177800">
              <a:buClr>
                <a:srgbClr val="DA5A56"/>
              </a:buClr>
              <a:buFont typeface="Lucida Grande"/>
              <a:buChar char="-"/>
            </a:pPr>
            <a:r>
              <a:rPr lang="fr-FR" dirty="0"/>
              <a:t>A	Faire de la publicité pour les « Biscuits fourrés au citron ».</a:t>
            </a:r>
          </a:p>
          <a:p>
            <a:pPr marL="804863" lvl="2" indent="-177800">
              <a:buClr>
                <a:srgbClr val="DA5A56"/>
              </a:buClr>
              <a:buFont typeface="Lucida Grande"/>
              <a:buChar char="-"/>
            </a:pPr>
            <a:r>
              <a:rPr lang="fr-FR" dirty="0"/>
              <a:t>B	Indiquer quand les biscuits ont été fabriqués.</a:t>
            </a:r>
          </a:p>
          <a:p>
            <a:pPr marL="804863" lvl="2" indent="-177800">
              <a:buClr>
                <a:srgbClr val="DA5A56"/>
              </a:buClr>
              <a:buFont typeface="Lucida Grande"/>
              <a:buChar char="-"/>
            </a:pPr>
            <a:r>
              <a:rPr lang="fr-FR" dirty="0"/>
              <a:t>C	Mettre en garde au sujet des biscuits.</a:t>
            </a:r>
          </a:p>
          <a:p>
            <a:pPr marL="804863" lvl="2" indent="-177800">
              <a:buClr>
                <a:srgbClr val="DA5A56"/>
              </a:buClr>
              <a:buFont typeface="Lucida Grande"/>
              <a:buChar char="-"/>
            </a:pPr>
            <a:r>
              <a:rPr lang="fr-FR" dirty="0"/>
              <a:t>D	Expliquer où acheter les « Biscuits fourrés au citron ».</a:t>
            </a:r>
          </a:p>
          <a:p>
            <a:pPr lvl="2">
              <a:buClr>
                <a:srgbClr val="1B8ED9"/>
              </a:buClr>
            </a:pPr>
            <a:endParaRPr lang="fr-FR" dirty="0"/>
          </a:p>
          <a:p>
            <a:pPr lvl="2"/>
            <a:r>
              <a:rPr lang="fr-FR" b="1" dirty="0"/>
              <a:t>Question 2 : Quel est le nom de l’entreprise qui a produit ces biscuits ?</a:t>
            </a:r>
          </a:p>
          <a:p>
            <a:pPr lvl="2"/>
            <a:endParaRPr lang="fr-FR" b="1" dirty="0"/>
          </a:p>
          <a:p>
            <a:pPr lvl="2"/>
            <a:r>
              <a:rPr lang="fr-FR" b="1" dirty="0"/>
              <a:t>Question 3 : Que feriez-vous si vous aviez acheté ces biscuits ? Pourquoi feriez-vous cela ? Utilisez les informations données dans le texte pour appuyer votre réponse.</a:t>
            </a:r>
          </a:p>
          <a:p>
            <a:pPr lvl="2"/>
            <a:endParaRPr lang="fr-FR" b="1" dirty="0"/>
          </a:p>
          <a:p>
            <a:pPr lvl="2"/>
            <a:r>
              <a:rPr lang="fr-FR" b="1" dirty="0"/>
              <a:t>Question 4 : Pourquoi l’avis mentionne-t-il des dates de péremption ?</a:t>
            </a:r>
          </a:p>
        </p:txBody>
      </p:sp>
    </p:spTree>
    <p:extLst>
      <p:ext uri="{BB962C8B-B14F-4D97-AF65-F5344CB8AC3E}">
        <p14:creationId xmlns:p14="http://schemas.microsoft.com/office/powerpoint/2010/main" val="39355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4.1 - EXEMPLE DEs QUESTIONs DE LECTURE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18</a:t>
            </a:fld>
            <a:endParaRPr lang="fr-FR" dirty="0"/>
          </a:p>
        </p:txBody>
      </p:sp>
      <p:sp>
        <p:nvSpPr>
          <p:cNvPr id="6" name="Espace réservé du texte 5"/>
          <p:cNvSpPr>
            <a:spLocks noGrp="1"/>
          </p:cNvSpPr>
          <p:nvPr>
            <p:ph type="body" sz="quarter" idx="13"/>
          </p:nvPr>
        </p:nvSpPr>
        <p:spPr/>
        <p:txBody>
          <a:bodyPr>
            <a:normAutofit/>
          </a:bodyPr>
          <a:lstStyle/>
          <a:p>
            <a:r>
              <a:rPr lang="fr-FR" dirty="0"/>
              <a:t>Questions posées au sujet du texte : </a:t>
            </a:r>
          </a:p>
          <a:p>
            <a:pPr lvl="2"/>
            <a:endParaRPr lang="fr-FR" i="1" dirty="0"/>
          </a:p>
          <a:p>
            <a:pPr lvl="2">
              <a:buClr>
                <a:srgbClr val="DA5A56"/>
              </a:buClr>
            </a:pPr>
            <a:r>
              <a:rPr lang="fr-FR" b="1" dirty="0"/>
              <a:t>Question 5 : Quel est le but de la partie intitulée « Détails » ?</a:t>
            </a:r>
          </a:p>
          <a:p>
            <a:pPr marL="804863" lvl="2" indent="-177800">
              <a:buClr>
                <a:srgbClr val="DA5A56"/>
              </a:buClr>
              <a:buFont typeface="Lucida Grande"/>
              <a:buChar char="-"/>
            </a:pPr>
            <a:r>
              <a:rPr lang="fr-FR" dirty="0"/>
              <a:t>A	Faire de la publicité pour différentes sortes de biscuits.</a:t>
            </a:r>
          </a:p>
          <a:p>
            <a:pPr marL="804863" lvl="2" indent="-177800">
              <a:buClr>
                <a:srgbClr val="DA5A56"/>
              </a:buClr>
              <a:buFont typeface="Lucida Grande"/>
              <a:buChar char="-"/>
            </a:pPr>
            <a:r>
              <a:rPr lang="fr-FR" dirty="0"/>
              <a:t>B	Décrire une offre spéciale sur les biscuits.</a:t>
            </a:r>
          </a:p>
          <a:p>
            <a:pPr marL="804863" lvl="2" indent="-177800">
              <a:buClr>
                <a:srgbClr val="DA5A56"/>
              </a:buClr>
              <a:buFont typeface="Lucida Grande"/>
              <a:buChar char="-"/>
            </a:pPr>
            <a:r>
              <a:rPr lang="fr-FR" dirty="0"/>
              <a:t>C	Donner la liste des ingrédients des biscuits.</a:t>
            </a:r>
          </a:p>
          <a:p>
            <a:pPr marL="804863" lvl="2" indent="-177800">
              <a:buClr>
                <a:srgbClr val="DA5A56"/>
              </a:buClr>
              <a:buFont typeface="Lucida Grande"/>
              <a:buChar char="-"/>
            </a:pPr>
            <a:r>
              <a:rPr lang="fr-FR" dirty="0"/>
              <a:t>D	Expliquer ce qui pose problème avec les biscuits.</a:t>
            </a:r>
          </a:p>
          <a:p>
            <a:pPr lvl="2">
              <a:buClr>
                <a:srgbClr val="1B8ED9"/>
              </a:buClr>
            </a:pPr>
            <a:endParaRPr lang="fr-FR" dirty="0"/>
          </a:p>
        </p:txBody>
      </p:sp>
    </p:spTree>
    <p:extLst>
      <p:ext uri="{BB962C8B-B14F-4D97-AF65-F5344CB8AC3E}">
        <p14:creationId xmlns:p14="http://schemas.microsoft.com/office/powerpoint/2010/main" val="386938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5400" y="1653552"/>
            <a:ext cx="2016822" cy="401026"/>
          </a:xfrm>
        </p:spPr>
        <p:txBody>
          <a:bodyPr/>
          <a:lstStyle/>
          <a:p>
            <a:r>
              <a:rPr lang="fr-FR" dirty="0" smtClean="0"/>
              <a:t>Texte étudié :</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t>19</a:t>
            </a:fld>
            <a:endParaRPr lang="fr-FR" dirty="0"/>
          </a:p>
        </p:txBody>
      </p:sp>
      <p:sp>
        <p:nvSpPr>
          <p:cNvPr id="4" name="Titre 3"/>
          <p:cNvSpPr>
            <a:spLocks noGrp="1"/>
          </p:cNvSpPr>
          <p:nvPr>
            <p:ph type="title"/>
          </p:nvPr>
        </p:nvSpPr>
        <p:spPr/>
        <p:txBody>
          <a:bodyPr>
            <a:normAutofit fontScale="90000"/>
          </a:bodyPr>
          <a:lstStyle/>
          <a:p>
            <a:r>
              <a:rPr lang="fr-FR" dirty="0"/>
              <a:t>4.1 – EXEMPLE N°2 DEs QUESTIONS DE LECTURE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515" y="1217988"/>
            <a:ext cx="5498548" cy="49088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288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71" y="729875"/>
            <a:ext cx="1820891" cy="352305"/>
          </a:xfrm>
        </p:spPr>
        <p:txBody>
          <a:bodyPr>
            <a:normAutofit fontScale="90000"/>
          </a:bodyPr>
          <a:lstStyle/>
          <a:p>
            <a:r>
              <a:rPr lang="fr-FR" dirty="0" smtClean="0"/>
              <a:t>SOMMAIRE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a:xfrm>
            <a:off x="804326" y="1307733"/>
            <a:ext cx="7881937" cy="4343400"/>
          </a:xfrm>
        </p:spPr>
        <p:txBody>
          <a:bodyPr>
            <a:normAutofit fontScale="70000" lnSpcReduction="20000"/>
          </a:bodyPr>
          <a:lstStyle/>
          <a:p>
            <a:pPr>
              <a:lnSpc>
                <a:spcPct val="140000"/>
              </a:lnSpc>
            </a:pPr>
            <a:r>
              <a:rPr lang="fr-FR" dirty="0">
                <a:solidFill>
                  <a:schemeClr val="tx1"/>
                </a:solidFill>
              </a:rPr>
              <a:t>1 - PISA en quelques mots</a:t>
            </a:r>
          </a:p>
          <a:p>
            <a:pPr>
              <a:lnSpc>
                <a:spcPct val="140000"/>
              </a:lnSpc>
            </a:pPr>
            <a:endParaRPr lang="fr-FR" dirty="0">
              <a:solidFill>
                <a:schemeClr val="tx1"/>
              </a:solidFill>
            </a:endParaRPr>
          </a:p>
          <a:p>
            <a:pPr>
              <a:lnSpc>
                <a:spcPct val="140000"/>
              </a:lnSpc>
            </a:pPr>
            <a:r>
              <a:rPr lang="fr-FR" dirty="0">
                <a:solidFill>
                  <a:schemeClr val="tx1"/>
                </a:solidFill>
              </a:rPr>
              <a:t>2 -</a:t>
            </a:r>
            <a:r>
              <a:rPr lang="fr-FR" dirty="0" smtClean="0">
                <a:solidFill>
                  <a:schemeClr val="tx1"/>
                </a:solidFill>
              </a:rPr>
              <a:t> Comment sont choisis les élèves ?</a:t>
            </a:r>
            <a:endParaRPr lang="fr-FR" dirty="0">
              <a:solidFill>
                <a:schemeClr val="tx1"/>
              </a:solidFill>
            </a:endParaRPr>
          </a:p>
          <a:p>
            <a:pPr>
              <a:lnSpc>
                <a:spcPct val="140000"/>
              </a:lnSpc>
            </a:pPr>
            <a:endParaRPr lang="fr-FR" dirty="0">
              <a:solidFill>
                <a:schemeClr val="tx1"/>
              </a:solidFill>
            </a:endParaRPr>
          </a:p>
          <a:p>
            <a:pPr>
              <a:lnSpc>
                <a:spcPct val="140000"/>
              </a:lnSpc>
            </a:pPr>
            <a:r>
              <a:rPr lang="fr-FR" dirty="0">
                <a:solidFill>
                  <a:schemeClr val="tx1"/>
                </a:solidFill>
              </a:rPr>
              <a:t>3 - La passation des épreuves</a:t>
            </a:r>
          </a:p>
          <a:p>
            <a:pPr>
              <a:lnSpc>
                <a:spcPct val="140000"/>
              </a:lnSpc>
            </a:pPr>
            <a:endParaRPr lang="fr-FR" dirty="0">
              <a:solidFill>
                <a:schemeClr val="tx1"/>
              </a:solidFill>
            </a:endParaRPr>
          </a:p>
          <a:p>
            <a:pPr>
              <a:lnSpc>
                <a:spcPct val="140000"/>
              </a:lnSpc>
            </a:pPr>
            <a:r>
              <a:rPr lang="fr-FR" dirty="0">
                <a:solidFill>
                  <a:schemeClr val="tx1"/>
                </a:solidFill>
              </a:rPr>
              <a:t>4 - Exemples de questions</a:t>
            </a:r>
          </a:p>
          <a:p>
            <a:pPr>
              <a:lnSpc>
                <a:spcPct val="140000"/>
              </a:lnSpc>
            </a:pPr>
            <a:endParaRPr lang="fr-FR" dirty="0">
              <a:solidFill>
                <a:schemeClr val="tx1"/>
              </a:solidFill>
            </a:endParaRPr>
          </a:p>
          <a:p>
            <a:pPr>
              <a:lnSpc>
                <a:spcPct val="140000"/>
              </a:lnSpc>
            </a:pPr>
            <a:r>
              <a:rPr lang="fr-FR" dirty="0">
                <a:solidFill>
                  <a:schemeClr val="tx1"/>
                </a:solidFill>
              </a:rPr>
              <a:t>5 - Votre participation est importante !</a:t>
            </a:r>
          </a:p>
          <a:p>
            <a:pPr>
              <a:lnSpc>
                <a:spcPct val="140000"/>
              </a:lnSpc>
            </a:pPr>
            <a:endParaRPr lang="fr-FR" dirty="0">
              <a:solidFill>
                <a:schemeClr val="tx1"/>
              </a:solidFill>
            </a:endParaRPr>
          </a:p>
          <a:p>
            <a:pPr>
              <a:lnSpc>
                <a:spcPct val="140000"/>
              </a:lnSpc>
            </a:pPr>
            <a:r>
              <a:rPr lang="fr-FR" dirty="0">
                <a:solidFill>
                  <a:schemeClr val="tx1"/>
                </a:solidFill>
              </a:rPr>
              <a:t>Liens utiles</a:t>
            </a:r>
          </a:p>
          <a:p>
            <a:pPr>
              <a:lnSpc>
                <a:spcPct val="140000"/>
              </a:lnSpc>
            </a:pPr>
            <a:endParaRPr lang="fr-FR" dirty="0">
              <a:solidFill>
                <a:schemeClr val="tx1"/>
              </a:solidFill>
            </a:endParaRPr>
          </a:p>
          <a:p>
            <a:pPr>
              <a:lnSpc>
                <a:spcPct val="140000"/>
              </a:lnSpc>
            </a:pPr>
            <a:r>
              <a:rPr lang="fr-FR" dirty="0">
                <a:solidFill>
                  <a:schemeClr val="tx1"/>
                </a:solidFill>
              </a:rPr>
              <a:t>Annexes</a:t>
            </a:r>
          </a:p>
          <a:p>
            <a:pPr>
              <a:lnSpc>
                <a:spcPct val="140000"/>
              </a:lnSpc>
            </a:pPr>
            <a:endParaRPr lang="fr-FR" dirty="0"/>
          </a:p>
        </p:txBody>
      </p:sp>
    </p:spTree>
    <p:extLst>
      <p:ext uri="{BB962C8B-B14F-4D97-AF65-F5344CB8AC3E}">
        <p14:creationId xmlns:p14="http://schemas.microsoft.com/office/powerpoint/2010/main" val="326886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4.1 - EXEMPLE N°2 DEs QUESTIONS DE LECTURE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20</a:t>
            </a:fld>
            <a:endParaRPr lang="fr-FR" dirty="0"/>
          </a:p>
        </p:txBody>
      </p:sp>
      <p:sp>
        <p:nvSpPr>
          <p:cNvPr id="6" name="Espace réservé du texte 5"/>
          <p:cNvSpPr>
            <a:spLocks noGrp="1"/>
          </p:cNvSpPr>
          <p:nvPr>
            <p:ph type="body" sz="quarter" idx="13"/>
          </p:nvPr>
        </p:nvSpPr>
        <p:spPr/>
        <p:txBody>
          <a:bodyPr>
            <a:normAutofit lnSpcReduction="10000"/>
          </a:bodyPr>
          <a:lstStyle/>
          <a:p>
            <a:r>
              <a:rPr lang="fr-FR" dirty="0"/>
              <a:t>Questions posées au sujet du texte : </a:t>
            </a:r>
          </a:p>
          <a:p>
            <a:pPr lvl="2"/>
            <a:r>
              <a:rPr lang="fr-FR" i="1" dirty="0"/>
              <a:t>Le texte « Destination Buenos Aires » de la page précédente est tiré d’un roman écrit en 1931. Le roman se fonde sur l’expérience de l’auteur comme pilote d’avion postal en Amérique du Sud. </a:t>
            </a:r>
          </a:p>
          <a:p>
            <a:pPr lvl="2"/>
            <a:r>
              <a:rPr lang="fr-FR" i="1" dirty="0"/>
              <a:t>Servez-vous de cet extrait pour répondre aux questions suivantes</a:t>
            </a:r>
            <a:r>
              <a:rPr lang="fr-FR" i="1" dirty="0" smtClean="0"/>
              <a:t>.</a:t>
            </a:r>
          </a:p>
          <a:p>
            <a:pPr lvl="2"/>
            <a:endParaRPr lang="fr-FR" i="1" dirty="0"/>
          </a:p>
          <a:p>
            <a:pPr lvl="2">
              <a:buClr>
                <a:srgbClr val="DA5A56"/>
              </a:buClr>
            </a:pPr>
            <a:r>
              <a:rPr lang="fr-FR" b="1" dirty="0"/>
              <a:t>Question 1 : Qu’arrive-t-il au personnage principal de ce texte ?</a:t>
            </a:r>
          </a:p>
          <a:p>
            <a:pPr marL="804863" lvl="2" indent="-177800">
              <a:buClr>
                <a:srgbClr val="DA5A56"/>
              </a:buClr>
              <a:buFont typeface="Lucida Grande"/>
              <a:buChar char="-"/>
            </a:pPr>
            <a:r>
              <a:rPr lang="fr-FR" dirty="0"/>
              <a:t>A	Il a une surprise désagréable.</a:t>
            </a:r>
          </a:p>
          <a:p>
            <a:pPr marL="804863" lvl="2" indent="-177800">
              <a:buClr>
                <a:srgbClr val="DA5A56"/>
              </a:buClr>
              <a:buFont typeface="Lucida Grande"/>
              <a:buChar char="-"/>
            </a:pPr>
            <a:r>
              <a:rPr lang="fr-FR" dirty="0"/>
              <a:t>B	Il décide de changer de travail.</a:t>
            </a:r>
          </a:p>
          <a:p>
            <a:pPr marL="804863" lvl="2" indent="-177800">
              <a:buClr>
                <a:srgbClr val="DA5A56"/>
              </a:buClr>
              <a:buFont typeface="Lucida Grande"/>
              <a:buChar char="-"/>
            </a:pPr>
            <a:r>
              <a:rPr lang="fr-FR" dirty="0"/>
              <a:t>C	</a:t>
            </a:r>
            <a:r>
              <a:rPr lang="fr-FR" dirty="0" err="1"/>
              <a:t>ll</a:t>
            </a:r>
            <a:r>
              <a:rPr lang="fr-FR" dirty="0"/>
              <a:t> attend que quelque chose se passe.</a:t>
            </a:r>
          </a:p>
          <a:p>
            <a:pPr marL="804863" lvl="2" indent="-177800">
              <a:buClr>
                <a:srgbClr val="DA5A56"/>
              </a:buClr>
              <a:buFont typeface="Lucida Grande"/>
              <a:buChar char="-"/>
            </a:pPr>
            <a:r>
              <a:rPr lang="fr-FR" dirty="0"/>
              <a:t>D	Il apprend à écouter les autres.</a:t>
            </a:r>
          </a:p>
          <a:p>
            <a:pPr lvl="2">
              <a:buClr>
                <a:srgbClr val="1B8ED9"/>
              </a:buClr>
            </a:pPr>
            <a:endParaRPr lang="fr-FR" dirty="0"/>
          </a:p>
          <a:p>
            <a:pPr lvl="2"/>
            <a:r>
              <a:rPr lang="fr-FR" b="1" dirty="0"/>
              <a:t>Question 2 : À quel moment de la journée ce récit se déroule-t-il ? Justifiez votre réponse en vous appuyant sur le texte.</a:t>
            </a:r>
          </a:p>
          <a:p>
            <a:pPr lvl="2"/>
            <a:endParaRPr lang="fr-FR" b="1" dirty="0"/>
          </a:p>
          <a:p>
            <a:pPr lvl="2"/>
            <a:r>
              <a:rPr lang="fr-FR" b="1" dirty="0"/>
              <a:t>Question 3 : Comment Rivière se </a:t>
            </a:r>
            <a:r>
              <a:rPr lang="fr-FR" b="1" dirty="0" err="1"/>
              <a:t>sent-il</a:t>
            </a:r>
            <a:r>
              <a:rPr lang="fr-FR" b="1" dirty="0"/>
              <a:t> au travail ? Justifiez votre réponse en vous appuyant sur le texte.</a:t>
            </a:r>
          </a:p>
        </p:txBody>
      </p:sp>
    </p:spTree>
    <p:extLst>
      <p:ext uri="{BB962C8B-B14F-4D97-AF65-F5344CB8AC3E}">
        <p14:creationId xmlns:p14="http://schemas.microsoft.com/office/powerpoint/2010/main" val="1556020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4.1 - EXEMPLE N°2 DEs QUESTIONS DE LECTURE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21</a:t>
            </a:fld>
            <a:endParaRPr lang="fr-FR" dirty="0"/>
          </a:p>
        </p:txBody>
      </p:sp>
      <p:sp>
        <p:nvSpPr>
          <p:cNvPr id="6" name="Espace réservé du texte 5"/>
          <p:cNvSpPr>
            <a:spLocks noGrp="1"/>
          </p:cNvSpPr>
          <p:nvPr>
            <p:ph type="body" sz="quarter" idx="13"/>
          </p:nvPr>
        </p:nvSpPr>
        <p:spPr/>
        <p:txBody>
          <a:bodyPr>
            <a:normAutofit/>
          </a:bodyPr>
          <a:lstStyle/>
          <a:p>
            <a:r>
              <a:rPr lang="fr-FR" dirty="0"/>
              <a:t>Questions posées au sujet du texte : </a:t>
            </a:r>
          </a:p>
          <a:p>
            <a:pPr lvl="2"/>
            <a:endParaRPr lang="fr-FR" i="1" dirty="0"/>
          </a:p>
          <a:p>
            <a:pPr lvl="2">
              <a:buClr>
                <a:srgbClr val="DA5A56"/>
              </a:buClr>
            </a:pPr>
            <a:r>
              <a:rPr lang="fr-FR" b="1" dirty="0"/>
              <a:t>Question 4 : D’après l’avant-dernier paragraphe (« Bientôt … »), en quoi la nuit et la mer sont-elles semblables ?</a:t>
            </a:r>
          </a:p>
          <a:p>
            <a:pPr marL="804863" lvl="2" indent="-177800">
              <a:buClr>
                <a:srgbClr val="DA5A56"/>
              </a:buClr>
              <a:buFont typeface="Lucida Grande"/>
              <a:buChar char="-"/>
            </a:pPr>
            <a:r>
              <a:rPr lang="fr-FR" dirty="0"/>
              <a:t>A	Toutes deux cachent ce qui se trouve en elles.</a:t>
            </a:r>
          </a:p>
          <a:p>
            <a:pPr marL="804863" lvl="2" indent="-177800">
              <a:buClr>
                <a:srgbClr val="DA5A56"/>
              </a:buClr>
              <a:buFont typeface="Lucida Grande"/>
              <a:buChar char="-"/>
            </a:pPr>
            <a:r>
              <a:rPr lang="fr-FR" dirty="0"/>
              <a:t>B	Toutes deux sont bruyantes.</a:t>
            </a:r>
          </a:p>
          <a:p>
            <a:pPr marL="804863" lvl="2" indent="-177800">
              <a:buClr>
                <a:srgbClr val="DA5A56"/>
              </a:buClr>
              <a:buFont typeface="Lucida Grande"/>
              <a:buChar char="-"/>
            </a:pPr>
            <a:r>
              <a:rPr lang="fr-FR" dirty="0"/>
              <a:t>C	Toutes deux ont été domptées par l’homme. </a:t>
            </a:r>
          </a:p>
          <a:p>
            <a:pPr marL="804863" lvl="2" indent="-177800">
              <a:buClr>
                <a:srgbClr val="DA5A56"/>
              </a:buClr>
              <a:buFont typeface="Lucida Grande"/>
              <a:buChar char="-"/>
            </a:pPr>
            <a:r>
              <a:rPr lang="fr-FR" dirty="0"/>
              <a:t>D	Toutes deux sont dangereuses pour l’homme.</a:t>
            </a:r>
          </a:p>
          <a:p>
            <a:pPr marL="804863" lvl="2" indent="-177800">
              <a:buClr>
                <a:srgbClr val="DA5A56"/>
              </a:buClr>
              <a:buFont typeface="Lucida Grande"/>
              <a:buChar char="-"/>
            </a:pPr>
            <a:r>
              <a:rPr lang="fr-FR" dirty="0"/>
              <a:t>E	Toutes deux sont silencieuses.</a:t>
            </a:r>
          </a:p>
          <a:p>
            <a:pPr lvl="2">
              <a:buClr>
                <a:srgbClr val="1B8ED9"/>
              </a:buClr>
            </a:pPr>
            <a:endParaRPr lang="fr-FR" dirty="0"/>
          </a:p>
          <a:p>
            <a:pPr lvl="2"/>
            <a:r>
              <a:rPr lang="fr-FR" b="1" dirty="0"/>
              <a:t>Question 5 : « Destination Buenos Aires » a été écrit en 1931. Pensez-vous que Rivière aurait des inquiétudes semblables aujourd’hui ? Justifiez votre réponse</a:t>
            </a:r>
            <a:r>
              <a:rPr lang="fr-FR" dirty="0" smtClean="0"/>
              <a:t>.</a:t>
            </a:r>
            <a:endParaRPr lang="fr-FR" dirty="0"/>
          </a:p>
        </p:txBody>
      </p:sp>
    </p:spTree>
    <p:extLst>
      <p:ext uri="{BB962C8B-B14F-4D97-AF65-F5344CB8AC3E}">
        <p14:creationId xmlns:p14="http://schemas.microsoft.com/office/powerpoint/2010/main" val="3991973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19289" y="1604863"/>
            <a:ext cx="8082843" cy="401026"/>
          </a:xfrm>
        </p:spPr>
        <p:txBody>
          <a:bodyPr>
            <a:noAutofit/>
          </a:bodyPr>
          <a:lstStyle/>
          <a:p>
            <a:pPr marL="0" indent="0">
              <a:buNone/>
            </a:pPr>
            <a:r>
              <a:rPr lang="fr-FR" sz="1400" dirty="0">
                <a:solidFill>
                  <a:schemeClr val="tx1"/>
                </a:solidFill>
              </a:rPr>
              <a:t>Question </a:t>
            </a:r>
            <a:r>
              <a:rPr lang="fr-FR" sz="1400" dirty="0" smtClean="0">
                <a:solidFill>
                  <a:schemeClr val="tx1"/>
                </a:solidFill>
              </a:rPr>
              <a:t>: </a:t>
            </a:r>
          </a:p>
          <a:p>
            <a:pPr marL="0" indent="0">
              <a:buNone/>
            </a:pPr>
            <a:r>
              <a:rPr lang="fr-FR" sz="1400" dirty="0" smtClean="0">
                <a:solidFill>
                  <a:schemeClr val="tx1"/>
                </a:solidFill>
              </a:rPr>
              <a:t>Voici </a:t>
            </a:r>
            <a:r>
              <a:rPr lang="fr-FR" sz="1400" dirty="0">
                <a:solidFill>
                  <a:schemeClr val="tx1"/>
                </a:solidFill>
              </a:rPr>
              <a:t>le tracé de 5 circuits. Sur quel circuit la voiture roulait-elle lors de l’enregistrement de sa vitesse sur le graphique ci-dessus?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t>22</a:t>
            </a:fld>
            <a:endParaRPr lang="fr-FR" dirty="0"/>
          </a:p>
        </p:txBody>
      </p:sp>
      <p:sp>
        <p:nvSpPr>
          <p:cNvPr id="4" name="Titre 3"/>
          <p:cNvSpPr>
            <a:spLocks noGrp="1"/>
          </p:cNvSpPr>
          <p:nvPr>
            <p:ph type="title"/>
          </p:nvPr>
        </p:nvSpPr>
        <p:spPr>
          <a:xfrm>
            <a:off x="1520554" y="700834"/>
            <a:ext cx="7849224" cy="446903"/>
          </a:xfrm>
        </p:spPr>
        <p:txBody>
          <a:bodyPr>
            <a:normAutofit fontScale="90000"/>
          </a:bodyPr>
          <a:lstStyle/>
          <a:p>
            <a:r>
              <a:rPr lang="fr-FR" dirty="0"/>
              <a:t>4.2 - EXEMPLE Des QUESTIONs DE Mathématiques</a:t>
            </a:r>
          </a:p>
        </p:txBody>
      </p:sp>
      <p:pic>
        <p:nvPicPr>
          <p:cNvPr id="7" name="Picture 3"/>
          <p:cNvPicPr>
            <a:picLocks noChangeAspect="1" noChangeArrowheads="1"/>
          </p:cNvPicPr>
          <p:nvPr/>
        </p:nvPicPr>
        <p:blipFill>
          <a:blip r:embed="rId2"/>
          <a:srcRect/>
          <a:stretch>
            <a:fillRect/>
          </a:stretch>
        </p:blipFill>
        <p:spPr bwMode="auto">
          <a:xfrm>
            <a:off x="135467" y="3178188"/>
            <a:ext cx="4441955" cy="1647935"/>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4637470" y="2753898"/>
            <a:ext cx="4506529" cy="2103331"/>
          </a:xfrm>
          <a:prstGeom prst="rect">
            <a:avLst/>
          </a:prstGeom>
          <a:noFill/>
          <a:ln w="9525">
            <a:noFill/>
            <a:miter lim="800000"/>
            <a:headEnd/>
            <a:tailEnd/>
          </a:ln>
          <a:effectLst/>
        </p:spPr>
      </p:pic>
    </p:spTree>
    <p:extLst>
      <p:ext uri="{BB962C8B-B14F-4D97-AF65-F5344CB8AC3E}">
        <p14:creationId xmlns:p14="http://schemas.microsoft.com/office/powerpoint/2010/main" val="308363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a:t>4.2 – EXEMPLE N°2 des QUESTIONs </a:t>
            </a:r>
            <a:r>
              <a:rPr lang="fr-FR" dirty="0" smtClean="0"/>
              <a:t/>
            </a:r>
            <a:br>
              <a:rPr lang="fr-FR" dirty="0" smtClean="0"/>
            </a:br>
            <a:r>
              <a:rPr lang="fr-FR" dirty="0" smtClean="0"/>
              <a:t>DE </a:t>
            </a:r>
            <a:r>
              <a:rPr lang="fr-FR" dirty="0"/>
              <a:t>Mathématiques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23</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La pizza de PISA</a:t>
            </a:r>
            <a:endParaRPr lang="fr-FR" dirty="0"/>
          </a:p>
          <a:p>
            <a:pPr lvl="2"/>
            <a:r>
              <a:rPr lang="fr-FR" i="1" dirty="0"/>
              <a:t>Dans une pizzeria, la pizza de base comporte deux garnitures : du fromage et des tomates. </a:t>
            </a:r>
          </a:p>
          <a:p>
            <a:pPr lvl="2"/>
            <a:r>
              <a:rPr lang="fr-FR" i="1" dirty="0"/>
              <a:t>Vous pouvez y ajouter des garnitures supplémentaires, à choisir parmi les quatre garnitures suivantes : </a:t>
            </a:r>
            <a:endParaRPr lang="fr-FR" dirty="0"/>
          </a:p>
          <a:p>
            <a:pPr marL="804863" lvl="2" indent="-177800">
              <a:buClr>
                <a:srgbClr val="DA5A56"/>
              </a:buClr>
              <a:buFont typeface="Lucida Grande"/>
              <a:buChar char="-"/>
            </a:pPr>
            <a:r>
              <a:rPr lang="fr-FR" dirty="0"/>
              <a:t>Olives</a:t>
            </a:r>
          </a:p>
          <a:p>
            <a:pPr marL="804863" lvl="2" indent="-177800">
              <a:buClr>
                <a:srgbClr val="DA5A56"/>
              </a:buClr>
              <a:buFont typeface="Lucida Grande"/>
              <a:buChar char="-"/>
            </a:pPr>
            <a:r>
              <a:rPr lang="fr-FR" dirty="0"/>
              <a:t>Jambon</a:t>
            </a:r>
          </a:p>
          <a:p>
            <a:pPr marL="804863" lvl="2" indent="-177800">
              <a:buClr>
                <a:srgbClr val="DA5A56"/>
              </a:buClr>
              <a:buFont typeface="Lucida Grande"/>
              <a:buChar char="-"/>
            </a:pPr>
            <a:r>
              <a:rPr lang="fr-FR" dirty="0"/>
              <a:t>Champignons </a:t>
            </a:r>
          </a:p>
          <a:p>
            <a:pPr marL="804863" lvl="2" indent="-177800">
              <a:buClr>
                <a:srgbClr val="DA5A56"/>
              </a:buClr>
              <a:buFont typeface="Lucida Grande"/>
              <a:buChar char="-"/>
            </a:pPr>
            <a:r>
              <a:rPr lang="fr-FR" dirty="0" smtClean="0"/>
              <a:t>Salami</a:t>
            </a:r>
            <a:endParaRPr lang="fr-FR" dirty="0"/>
          </a:p>
          <a:p>
            <a:pPr lvl="2"/>
            <a:endParaRPr lang="fr-FR" dirty="0"/>
          </a:p>
          <a:p>
            <a:pPr lvl="2"/>
            <a:r>
              <a:rPr lang="fr-FR" b="1" dirty="0"/>
              <a:t>Question : Nadia veut commander une pizza avec deux garnitures supplémentaires différentes. </a:t>
            </a:r>
          </a:p>
          <a:p>
            <a:pPr lvl="2"/>
            <a:r>
              <a:rPr lang="fr-FR" b="1" dirty="0"/>
              <a:t>Entre combien de combinaisons différentes Nadia peut-elle choisir ?</a:t>
            </a:r>
          </a:p>
        </p:txBody>
      </p:sp>
    </p:spTree>
    <p:extLst>
      <p:ext uri="{BB962C8B-B14F-4D97-AF65-F5344CB8AC3E}">
        <p14:creationId xmlns:p14="http://schemas.microsoft.com/office/powerpoint/2010/main" val="1705253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24</a:t>
            </a:fld>
            <a:endParaRPr lang="fr-FR" dirty="0"/>
          </a:p>
        </p:txBody>
      </p:sp>
      <p:sp>
        <p:nvSpPr>
          <p:cNvPr id="4" name="Titre 3"/>
          <p:cNvSpPr>
            <a:spLocks noGrp="1"/>
          </p:cNvSpPr>
          <p:nvPr>
            <p:ph type="title"/>
          </p:nvPr>
        </p:nvSpPr>
        <p:spPr/>
        <p:txBody>
          <a:bodyPr>
            <a:normAutofit fontScale="90000"/>
          </a:bodyPr>
          <a:lstStyle/>
          <a:p>
            <a:r>
              <a:rPr lang="fr-FR" dirty="0"/>
              <a:t>4.3 - Exemple des questions de Sciences</a:t>
            </a:r>
          </a:p>
        </p:txBody>
      </p:sp>
      <p:pic>
        <p:nvPicPr>
          <p:cNvPr id="5" name="Espace réservé du contenu 6"/>
          <p:cNvPicPr>
            <a:picLocks/>
          </p:cNvPicPr>
          <p:nvPr/>
        </p:nvPicPr>
        <p:blipFill>
          <a:blip r:embed="rId2"/>
          <a:stretch>
            <a:fillRect/>
          </a:stretch>
        </p:blipFill>
        <p:spPr>
          <a:xfrm>
            <a:off x="951089" y="1181604"/>
            <a:ext cx="7387464" cy="4927083"/>
          </a:xfrm>
          <a:prstGeom prst="rect">
            <a:avLst/>
          </a:prstGeom>
        </p:spPr>
      </p:pic>
    </p:spTree>
    <p:extLst>
      <p:ext uri="{BB962C8B-B14F-4D97-AF65-F5344CB8AC3E}">
        <p14:creationId xmlns:p14="http://schemas.microsoft.com/office/powerpoint/2010/main" val="25819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25</a:t>
            </a:fld>
            <a:endParaRPr lang="fr-FR" dirty="0"/>
          </a:p>
        </p:txBody>
      </p:sp>
      <p:sp>
        <p:nvSpPr>
          <p:cNvPr id="4" name="Titre 3"/>
          <p:cNvSpPr>
            <a:spLocks noGrp="1"/>
          </p:cNvSpPr>
          <p:nvPr>
            <p:ph type="title"/>
          </p:nvPr>
        </p:nvSpPr>
        <p:spPr/>
        <p:txBody>
          <a:bodyPr>
            <a:normAutofit fontScale="90000"/>
          </a:bodyPr>
          <a:lstStyle/>
          <a:p>
            <a:r>
              <a:rPr lang="fr-FR" dirty="0"/>
              <a:t>4.3 - Exemple des questions de Sciences</a:t>
            </a:r>
          </a:p>
        </p:txBody>
      </p:sp>
      <p:pic>
        <p:nvPicPr>
          <p:cNvPr id="7" name="Espace réservé du contenu 4"/>
          <p:cNvPicPr>
            <a:picLocks noGrp="1"/>
          </p:cNvPicPr>
          <p:nvPr>
            <p:ph idx="1"/>
          </p:nvPr>
        </p:nvPicPr>
        <p:blipFill>
          <a:blip r:embed="rId2"/>
          <a:stretch>
            <a:fillRect/>
          </a:stretch>
        </p:blipFill>
        <p:spPr>
          <a:xfrm>
            <a:off x="914398" y="1181604"/>
            <a:ext cx="7446433" cy="4990595"/>
          </a:xfrm>
          <a:prstGeom prst="rect">
            <a:avLst/>
          </a:prstGeom>
        </p:spPr>
      </p:pic>
    </p:spTree>
    <p:extLst>
      <p:ext uri="{BB962C8B-B14F-4D97-AF65-F5344CB8AC3E}">
        <p14:creationId xmlns:p14="http://schemas.microsoft.com/office/powerpoint/2010/main" val="352490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26</a:t>
            </a:fld>
            <a:endParaRPr lang="fr-FR" dirty="0"/>
          </a:p>
        </p:txBody>
      </p:sp>
      <p:sp>
        <p:nvSpPr>
          <p:cNvPr id="4" name="Titre 3"/>
          <p:cNvSpPr>
            <a:spLocks noGrp="1"/>
          </p:cNvSpPr>
          <p:nvPr>
            <p:ph type="title"/>
          </p:nvPr>
        </p:nvSpPr>
        <p:spPr/>
        <p:txBody>
          <a:bodyPr>
            <a:normAutofit fontScale="90000"/>
          </a:bodyPr>
          <a:lstStyle/>
          <a:p>
            <a:r>
              <a:rPr lang="fr-FR" dirty="0"/>
              <a:t>4.3 - Exemple des questions de Sciences</a:t>
            </a:r>
          </a:p>
        </p:txBody>
      </p:sp>
      <p:pic>
        <p:nvPicPr>
          <p:cNvPr id="6" name="Espace réservé du contenu 4"/>
          <p:cNvPicPr>
            <a:picLocks noGrp="1"/>
          </p:cNvPicPr>
          <p:nvPr>
            <p:ph idx="1"/>
          </p:nvPr>
        </p:nvPicPr>
        <p:blipFill>
          <a:blip r:embed="rId2"/>
          <a:stretch>
            <a:fillRect/>
          </a:stretch>
        </p:blipFill>
        <p:spPr>
          <a:xfrm>
            <a:off x="1027287" y="1170316"/>
            <a:ext cx="7182556" cy="4970840"/>
          </a:xfrm>
          <a:prstGeom prst="rect">
            <a:avLst/>
          </a:prstGeom>
        </p:spPr>
      </p:pic>
    </p:spTree>
    <p:extLst>
      <p:ext uri="{BB962C8B-B14F-4D97-AF65-F5344CB8AC3E}">
        <p14:creationId xmlns:p14="http://schemas.microsoft.com/office/powerpoint/2010/main" val="217188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27</a:t>
            </a:fld>
            <a:endParaRPr lang="fr-FR" dirty="0"/>
          </a:p>
        </p:txBody>
      </p:sp>
      <p:sp>
        <p:nvSpPr>
          <p:cNvPr id="4" name="Titre 3"/>
          <p:cNvSpPr>
            <a:spLocks noGrp="1"/>
          </p:cNvSpPr>
          <p:nvPr>
            <p:ph type="title"/>
          </p:nvPr>
        </p:nvSpPr>
        <p:spPr/>
        <p:txBody>
          <a:bodyPr>
            <a:normAutofit fontScale="90000"/>
          </a:bodyPr>
          <a:lstStyle/>
          <a:p>
            <a:r>
              <a:rPr lang="fr-FR" dirty="0"/>
              <a:t>4.3 - Exemple N°2 des questions de Sciences</a:t>
            </a:r>
          </a:p>
        </p:txBody>
      </p:sp>
      <p:pic>
        <p:nvPicPr>
          <p:cNvPr id="6" name="Espace réservé du contenu 4"/>
          <p:cNvPicPr>
            <a:picLocks/>
          </p:cNvPicPr>
          <p:nvPr/>
        </p:nvPicPr>
        <p:blipFill>
          <a:blip r:embed="rId2"/>
          <a:stretch>
            <a:fillRect/>
          </a:stretch>
        </p:blipFill>
        <p:spPr>
          <a:xfrm>
            <a:off x="936977" y="1264356"/>
            <a:ext cx="7460221" cy="4817532"/>
          </a:xfrm>
          <a:prstGeom prst="rect">
            <a:avLst/>
          </a:prstGeom>
        </p:spPr>
      </p:pic>
    </p:spTree>
    <p:extLst>
      <p:ext uri="{BB962C8B-B14F-4D97-AF65-F5344CB8AC3E}">
        <p14:creationId xmlns:p14="http://schemas.microsoft.com/office/powerpoint/2010/main" val="235977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28</a:t>
            </a:fld>
            <a:endParaRPr lang="fr-FR" dirty="0"/>
          </a:p>
        </p:txBody>
      </p:sp>
      <p:sp>
        <p:nvSpPr>
          <p:cNvPr id="4" name="Titre 3"/>
          <p:cNvSpPr>
            <a:spLocks noGrp="1"/>
          </p:cNvSpPr>
          <p:nvPr>
            <p:ph type="title"/>
          </p:nvPr>
        </p:nvSpPr>
        <p:spPr/>
        <p:txBody>
          <a:bodyPr>
            <a:normAutofit fontScale="90000"/>
          </a:bodyPr>
          <a:lstStyle/>
          <a:p>
            <a:r>
              <a:rPr lang="fr-FR" dirty="0"/>
              <a:t>4.3 - Exemple N°2 des questions de Sciences</a:t>
            </a:r>
          </a:p>
        </p:txBody>
      </p:sp>
      <p:pic>
        <p:nvPicPr>
          <p:cNvPr id="5" name="Espace réservé du contenu 4"/>
          <p:cNvPicPr>
            <a:picLocks noGrp="1"/>
          </p:cNvPicPr>
          <p:nvPr>
            <p:ph idx="1"/>
          </p:nvPr>
        </p:nvPicPr>
        <p:blipFill>
          <a:blip r:embed="rId2"/>
          <a:stretch>
            <a:fillRect/>
          </a:stretch>
        </p:blipFill>
        <p:spPr>
          <a:xfrm>
            <a:off x="846665" y="1219200"/>
            <a:ext cx="7663422" cy="4920543"/>
          </a:xfrm>
          <a:prstGeom prst="rect">
            <a:avLst/>
          </a:prstGeom>
        </p:spPr>
      </p:pic>
    </p:spTree>
    <p:extLst>
      <p:ext uri="{BB962C8B-B14F-4D97-AF65-F5344CB8AC3E}">
        <p14:creationId xmlns:p14="http://schemas.microsoft.com/office/powerpoint/2010/main" val="119925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29</a:t>
            </a:fld>
            <a:endParaRPr lang="fr-FR" dirty="0"/>
          </a:p>
        </p:txBody>
      </p:sp>
      <p:sp>
        <p:nvSpPr>
          <p:cNvPr id="4" name="Titre 3"/>
          <p:cNvSpPr>
            <a:spLocks noGrp="1"/>
          </p:cNvSpPr>
          <p:nvPr>
            <p:ph type="title"/>
          </p:nvPr>
        </p:nvSpPr>
        <p:spPr/>
        <p:txBody>
          <a:bodyPr>
            <a:normAutofit fontScale="90000"/>
          </a:bodyPr>
          <a:lstStyle/>
          <a:p>
            <a:r>
              <a:rPr lang="fr-FR" dirty="0"/>
              <a:t>4.3 - Exemple N°2 des questions de Sciences</a:t>
            </a:r>
          </a:p>
        </p:txBody>
      </p:sp>
      <p:pic>
        <p:nvPicPr>
          <p:cNvPr id="5" name="Espace réservé du contenu 4"/>
          <p:cNvPicPr>
            <a:picLocks/>
          </p:cNvPicPr>
          <p:nvPr/>
        </p:nvPicPr>
        <p:blipFill>
          <a:blip r:embed="rId2"/>
          <a:stretch>
            <a:fillRect/>
          </a:stretch>
        </p:blipFill>
        <p:spPr>
          <a:xfrm>
            <a:off x="982133" y="1264355"/>
            <a:ext cx="7346243" cy="4852283"/>
          </a:xfrm>
          <a:prstGeom prst="rect">
            <a:avLst/>
          </a:prstGeom>
        </p:spPr>
      </p:pic>
    </p:spTree>
    <p:extLst>
      <p:ext uri="{BB962C8B-B14F-4D97-AF65-F5344CB8AC3E}">
        <p14:creationId xmlns:p14="http://schemas.microsoft.com/office/powerpoint/2010/main" val="351899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solidFill>
                  <a:prstClr val="white"/>
                </a:solidFill>
              </a:rPr>
              <a:pPr/>
              <a:t>3</a:t>
            </a:fld>
            <a:endParaRPr lang="fr-FR" dirty="0">
              <a:solidFill>
                <a:prstClr val="white"/>
              </a:solidFill>
            </a:endParaRPr>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1 - PISA EN QUELQUES MOTS</a:t>
            </a:r>
            <a:endParaRPr lang="fr-FR" dirty="0"/>
          </a:p>
        </p:txBody>
      </p:sp>
    </p:spTree>
    <p:extLst>
      <p:ext uri="{BB962C8B-B14F-4D97-AF65-F5344CB8AC3E}">
        <p14:creationId xmlns:p14="http://schemas.microsoft.com/office/powerpoint/2010/main" val="4176155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30</a:t>
            </a:fld>
            <a:endParaRPr lang="fr-FR" dirty="0"/>
          </a:p>
        </p:txBody>
      </p:sp>
      <p:sp>
        <p:nvSpPr>
          <p:cNvPr id="4" name="Titre 3"/>
          <p:cNvSpPr>
            <a:spLocks noGrp="1"/>
          </p:cNvSpPr>
          <p:nvPr>
            <p:ph type="title"/>
          </p:nvPr>
        </p:nvSpPr>
        <p:spPr/>
        <p:txBody>
          <a:bodyPr>
            <a:normAutofit fontScale="90000"/>
          </a:bodyPr>
          <a:lstStyle/>
          <a:p>
            <a:r>
              <a:rPr lang="fr-FR" dirty="0"/>
              <a:t>4.3 - Exemple de questionnaire CONTEXTE</a:t>
            </a:r>
          </a:p>
        </p:txBody>
      </p:sp>
      <p:pic>
        <p:nvPicPr>
          <p:cNvPr id="6" name="Espace réservé du contenu 4"/>
          <p:cNvPicPr>
            <a:picLocks/>
          </p:cNvPicPr>
          <p:nvPr/>
        </p:nvPicPr>
        <p:blipFill>
          <a:blip r:embed="rId2">
            <a:extLst>
              <a:ext uri="{28A0092B-C50C-407E-A947-70E740481C1C}">
                <a14:useLocalDpi xmlns:a14="http://schemas.microsoft.com/office/drawing/2010/main" val="0"/>
              </a:ext>
            </a:extLst>
          </a:blip>
          <a:stretch>
            <a:fillRect/>
          </a:stretch>
        </p:blipFill>
        <p:spPr>
          <a:xfrm>
            <a:off x="1106311" y="1264355"/>
            <a:ext cx="7220953" cy="4707467"/>
          </a:xfrm>
          <a:prstGeom prst="rect">
            <a:avLst/>
          </a:prstGeom>
          <a:ln>
            <a:solidFill>
              <a:schemeClr val="tx1"/>
            </a:solidFill>
          </a:ln>
        </p:spPr>
      </p:pic>
    </p:spTree>
    <p:extLst>
      <p:ext uri="{BB962C8B-B14F-4D97-AF65-F5344CB8AC3E}">
        <p14:creationId xmlns:p14="http://schemas.microsoft.com/office/powerpoint/2010/main" val="358239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t>31</a:t>
            </a:fld>
            <a:endParaRPr lang="fr-FR" dirty="0"/>
          </a:p>
        </p:txBody>
      </p:sp>
      <p:sp>
        <p:nvSpPr>
          <p:cNvPr id="4" name="Titre 3"/>
          <p:cNvSpPr>
            <a:spLocks noGrp="1"/>
          </p:cNvSpPr>
          <p:nvPr>
            <p:ph type="title"/>
          </p:nvPr>
        </p:nvSpPr>
        <p:spPr/>
        <p:txBody>
          <a:bodyPr>
            <a:normAutofit fontScale="90000"/>
          </a:bodyPr>
          <a:lstStyle/>
          <a:p>
            <a:r>
              <a:rPr lang="fr-FR" dirty="0"/>
              <a:t>4.3 - Exemple de questionnaire CONTEXTE</a:t>
            </a:r>
          </a:p>
        </p:txBody>
      </p:sp>
      <p:pic>
        <p:nvPicPr>
          <p:cNvPr id="5" name="Espace réservé du contenu 4"/>
          <p:cNvPicPr>
            <a:picLocks/>
          </p:cNvPicPr>
          <p:nvPr/>
        </p:nvPicPr>
        <p:blipFill>
          <a:blip r:embed="rId2">
            <a:extLst>
              <a:ext uri="{28A0092B-C50C-407E-A947-70E740481C1C}">
                <a14:useLocalDpi xmlns:a14="http://schemas.microsoft.com/office/drawing/2010/main" val="0"/>
              </a:ext>
            </a:extLst>
          </a:blip>
          <a:stretch>
            <a:fillRect/>
          </a:stretch>
        </p:blipFill>
        <p:spPr>
          <a:xfrm>
            <a:off x="576143" y="1704104"/>
            <a:ext cx="8024257" cy="3028021"/>
          </a:xfrm>
          <a:prstGeom prst="rect">
            <a:avLst/>
          </a:prstGeom>
          <a:ln>
            <a:solidFill>
              <a:schemeClr val="tx1"/>
            </a:solidFill>
          </a:ln>
        </p:spPr>
      </p:pic>
    </p:spTree>
    <p:extLst>
      <p:ext uri="{BB962C8B-B14F-4D97-AF65-F5344CB8AC3E}">
        <p14:creationId xmlns:p14="http://schemas.microsoft.com/office/powerpoint/2010/main" val="398370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32</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a:t>5 - Votre participation est importante !</a:t>
            </a:r>
          </a:p>
        </p:txBody>
      </p:sp>
    </p:spTree>
    <p:extLst>
      <p:ext uri="{BB962C8B-B14F-4D97-AF65-F5344CB8AC3E}">
        <p14:creationId xmlns:p14="http://schemas.microsoft.com/office/powerpoint/2010/main" val="3262185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5 - VOTRE PARTICIPATION EST IMPORTANTE !</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33</a:t>
            </a:fld>
            <a:endParaRPr lang="fr-FR" dirty="0"/>
          </a:p>
        </p:txBody>
      </p:sp>
      <p:sp>
        <p:nvSpPr>
          <p:cNvPr id="6" name="Espace réservé du texte 5"/>
          <p:cNvSpPr>
            <a:spLocks noGrp="1"/>
          </p:cNvSpPr>
          <p:nvPr>
            <p:ph type="body" sz="quarter" idx="13"/>
          </p:nvPr>
        </p:nvSpPr>
        <p:spPr/>
        <p:txBody>
          <a:bodyPr>
            <a:normAutofit/>
          </a:bodyPr>
          <a:lstStyle/>
          <a:p>
            <a:r>
              <a:rPr lang="fr-FR" dirty="0"/>
              <a:t>Ce que vous apporte une participation à PISA</a:t>
            </a:r>
          </a:p>
          <a:p>
            <a:pPr lvl="2">
              <a:buClr>
                <a:srgbClr val="DA5A56"/>
              </a:buClr>
            </a:pPr>
            <a:endParaRPr lang="fr-FR" dirty="0"/>
          </a:p>
          <a:p>
            <a:pPr marL="804863" lvl="2" indent="-177800">
              <a:buClr>
                <a:srgbClr val="DA5A56"/>
              </a:buClr>
              <a:buFont typeface="Lucida Grande"/>
              <a:buChar char="-"/>
            </a:pPr>
            <a:r>
              <a:rPr lang="fr-FR" dirty="0"/>
              <a:t>Ce test est un moyen pour vous de découvrir la manière dont vous mettez à profit vos connaissances lors de situations inédites (souvent hors du cadre scolaire). </a:t>
            </a:r>
            <a:r>
              <a:rPr lang="fr-FR" b="1" dirty="0"/>
              <a:t>Vous comprendrez donc à quel point ce que vous apprenez à l’école peut vous servir dans votre quotidien. </a:t>
            </a:r>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Vous pourrez comparer vos capacités d’élèves de France à celles de ceux du monde entier. C’est une chance de </a:t>
            </a:r>
            <a:r>
              <a:rPr lang="fr-FR" b="1" dirty="0"/>
              <a:t>pouvoir se situer à l’échelle planétaire</a:t>
            </a:r>
            <a:r>
              <a:rPr lang="fr-FR" dirty="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Les données réunies à travers ce test recouvrent également les méthodes d’apprentissage. </a:t>
            </a:r>
            <a:r>
              <a:rPr lang="fr-FR" b="1" dirty="0"/>
              <a:t>A partir des informations que vous transmettrez, le système éducatif français pourra donc être amélioré</a:t>
            </a:r>
            <a:r>
              <a:rPr lang="fr-FR" dirty="0"/>
              <a:t>. </a:t>
            </a:r>
          </a:p>
          <a:p>
            <a:pPr marL="804863" lvl="2" indent="-177800">
              <a:buClr>
                <a:srgbClr val="DA5A56"/>
              </a:buClr>
              <a:buFont typeface="Lucida Grande"/>
              <a:buChar char="-"/>
            </a:pPr>
            <a:endParaRPr lang="fr-FR" dirty="0"/>
          </a:p>
        </p:txBody>
      </p:sp>
    </p:spTree>
    <p:extLst>
      <p:ext uri="{BB962C8B-B14F-4D97-AF65-F5344CB8AC3E}">
        <p14:creationId xmlns:p14="http://schemas.microsoft.com/office/powerpoint/2010/main" val="603839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34</a:t>
            </a:fld>
            <a:endParaRPr lang="fr-FR"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987" y="369896"/>
            <a:ext cx="3671243" cy="519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17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35</a:t>
            </a:fld>
            <a:endParaRPr lang="fr-FR" dirty="0"/>
          </a:p>
        </p:txBody>
      </p:sp>
      <p:sp>
        <p:nvSpPr>
          <p:cNvPr id="6" name="Titre 3"/>
          <p:cNvSpPr>
            <a:spLocks noGrp="1"/>
          </p:cNvSpPr>
          <p:nvPr>
            <p:ph type="title"/>
          </p:nvPr>
        </p:nvSpPr>
        <p:spPr>
          <a:xfrm>
            <a:off x="1041544" y="3072424"/>
            <a:ext cx="7040548" cy="446903"/>
          </a:xfrm>
        </p:spPr>
        <p:txBody>
          <a:bodyPr>
            <a:normAutofit fontScale="90000"/>
          </a:bodyPr>
          <a:lstStyle/>
          <a:p>
            <a:pPr algn="ctr"/>
            <a:r>
              <a:rPr lang="fr-FR" dirty="0" smtClean="0"/>
              <a:t>LIENS UTILES</a:t>
            </a:r>
            <a:endParaRPr lang="fr-FR" dirty="0"/>
          </a:p>
        </p:txBody>
      </p:sp>
    </p:spTree>
    <p:extLst>
      <p:ext uri="{BB962C8B-B14F-4D97-AF65-F5344CB8AC3E}">
        <p14:creationId xmlns:p14="http://schemas.microsoft.com/office/powerpoint/2010/main" val="2866248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Liens utiles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36</a:t>
            </a:fld>
            <a:endParaRPr lang="fr-FR" dirty="0"/>
          </a:p>
        </p:txBody>
      </p:sp>
      <p:sp>
        <p:nvSpPr>
          <p:cNvPr id="6" name="Espace réservé du texte 5"/>
          <p:cNvSpPr>
            <a:spLocks noGrp="1"/>
          </p:cNvSpPr>
          <p:nvPr>
            <p:ph type="body" sz="quarter" idx="13"/>
          </p:nvPr>
        </p:nvSpPr>
        <p:spPr>
          <a:xfrm>
            <a:off x="804864" y="1645398"/>
            <a:ext cx="7221536" cy="2870158"/>
          </a:xfrm>
        </p:spPr>
        <p:txBody>
          <a:bodyPr>
            <a:normAutofit/>
          </a:bodyPr>
          <a:lstStyle/>
          <a:p>
            <a:r>
              <a:rPr lang="fr-FR" dirty="0" smtClean="0"/>
              <a:t>Pour approfondir</a:t>
            </a:r>
          </a:p>
          <a:p>
            <a:pPr marL="0" indent="0">
              <a:buNone/>
            </a:pPr>
            <a:endParaRPr lang="fr-FR" dirty="0"/>
          </a:p>
          <a:p>
            <a:pPr lvl="1"/>
            <a:r>
              <a:rPr lang="fr-FR" u="sng" dirty="0"/>
              <a:t>Site de l’OCDE : </a:t>
            </a:r>
            <a:r>
              <a:rPr lang="fr-FR" u="sng" dirty="0">
                <a:hlinkClick r:id="rId2"/>
              </a:rPr>
              <a:t>www.pisa.oecd.org</a:t>
            </a:r>
            <a:endParaRPr lang="fr-FR" u="sng" dirty="0"/>
          </a:p>
          <a:p>
            <a:pPr lvl="1"/>
            <a:endParaRPr lang="fr-FR" u="sng" dirty="0"/>
          </a:p>
          <a:p>
            <a:pPr lvl="1"/>
            <a:r>
              <a:rPr lang="fr-FR" u="sng" dirty="0"/>
              <a:t>Site du ministère de l’Education nationale : </a:t>
            </a:r>
            <a:r>
              <a:rPr lang="fr-FR" u="sng" dirty="0" smtClean="0">
                <a:hlinkClick r:id="rId3"/>
              </a:rPr>
              <a:t>www.education.gouv.fr/pisa</a:t>
            </a:r>
            <a:endParaRPr lang="fr-FR" u="sng" dirty="0" smtClean="0"/>
          </a:p>
          <a:p>
            <a:pPr lvl="1"/>
            <a:endParaRPr lang="fr-FR" dirty="0" smtClean="0"/>
          </a:p>
          <a:p>
            <a:pPr lvl="1"/>
            <a:r>
              <a:rPr lang="fr-FR" u="sng" dirty="0"/>
              <a:t>Exemple de tests : </a:t>
            </a:r>
            <a:r>
              <a:rPr lang="fr-FR" dirty="0">
                <a:hlinkClick r:id="rId4"/>
              </a:rPr>
              <a:t>http://www.oecd.org/pisa/test/other-languages</a:t>
            </a:r>
            <a:r>
              <a:rPr lang="fr-FR" dirty="0" smtClean="0">
                <a:hlinkClick r:id="rId4"/>
              </a:rPr>
              <a:t>/</a:t>
            </a:r>
            <a:endParaRPr lang="fr-FR" dirty="0" smtClean="0"/>
          </a:p>
          <a:p>
            <a:pPr lvl="1"/>
            <a:endParaRPr lang="fr-FR" dirty="0"/>
          </a:p>
          <a:p>
            <a:pPr lvl="1"/>
            <a:endParaRPr lang="fr-FR" dirty="0" smtClean="0"/>
          </a:p>
          <a:p>
            <a:pPr lvl="2">
              <a:buClr>
                <a:srgbClr val="DA5A56"/>
              </a:buClr>
            </a:pPr>
            <a:endParaRPr lang="fr-FR" dirty="0" smtClean="0"/>
          </a:p>
        </p:txBody>
      </p:sp>
    </p:spTree>
    <p:extLst>
      <p:ext uri="{BB962C8B-B14F-4D97-AF65-F5344CB8AC3E}">
        <p14:creationId xmlns:p14="http://schemas.microsoft.com/office/powerpoint/2010/main" val="3587522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37</a:t>
            </a:fld>
            <a:endParaRPr lang="fr-FR" dirty="0"/>
          </a:p>
        </p:txBody>
      </p:sp>
      <p:sp>
        <p:nvSpPr>
          <p:cNvPr id="4" name="Titre 3"/>
          <p:cNvSpPr>
            <a:spLocks noGrp="1"/>
          </p:cNvSpPr>
          <p:nvPr>
            <p:ph type="title"/>
          </p:nvPr>
        </p:nvSpPr>
        <p:spPr>
          <a:xfrm>
            <a:off x="1041544" y="3072424"/>
            <a:ext cx="7040548" cy="446903"/>
          </a:xfrm>
        </p:spPr>
        <p:txBody>
          <a:bodyPr>
            <a:normAutofit fontScale="90000"/>
          </a:bodyPr>
          <a:lstStyle/>
          <a:p>
            <a:pPr algn="ctr"/>
            <a:r>
              <a:rPr lang="fr-FR" dirty="0" smtClean="0"/>
              <a:t>ANNEXES</a:t>
            </a:r>
            <a:endParaRPr lang="fr-FR" dirty="0"/>
          </a:p>
        </p:txBody>
      </p:sp>
    </p:spTree>
    <p:extLst>
      <p:ext uri="{BB962C8B-B14F-4D97-AF65-F5344CB8AC3E}">
        <p14:creationId xmlns:p14="http://schemas.microsoft.com/office/powerpoint/2010/main" val="763141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a:t>ANNEXE 1 : Résultats culture </a:t>
            </a:r>
            <a:r>
              <a:rPr lang="fr-FR" dirty="0" smtClean="0"/>
              <a:t>scientifique</a:t>
            </a:r>
            <a:br>
              <a:rPr lang="fr-FR" dirty="0" smtClean="0"/>
            </a:br>
            <a:r>
              <a:rPr lang="fr-FR" dirty="0" smtClean="0"/>
              <a:t>PISA </a:t>
            </a:r>
            <a:r>
              <a:rPr lang="fr-FR" dirty="0"/>
              <a:t>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38</a:t>
            </a:fld>
            <a:endParaRPr lang="fr-FR" dirty="0"/>
          </a:p>
        </p:txBody>
      </p:sp>
      <p:pic>
        <p:nvPicPr>
          <p:cNvPr id="8" name="Image 7" descr="C:\Users\skeskpai\Documents\Lecteur D\ETUDES\PISA\PISA_2015\B - Premiers resultats et analyses\07_Préparation presentation analyse\Graphiques\Ordre-SCIEV4.png"/>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162" t="5659" r="1335"/>
          <a:stretch/>
        </p:blipFill>
        <p:spPr bwMode="auto">
          <a:xfrm>
            <a:off x="1275474" y="1922348"/>
            <a:ext cx="6764671" cy="3943847"/>
          </a:xfrm>
          <a:prstGeom prst="rect">
            <a:avLst/>
          </a:prstGeom>
          <a:noFill/>
          <a:ln>
            <a:noFill/>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526" y="3052485"/>
            <a:ext cx="2738062" cy="8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4783970" y="3926075"/>
            <a:ext cx="720360" cy="140386"/>
          </a:xfrm>
          <a:prstGeom prst="rect">
            <a:avLst/>
          </a:prstGeom>
          <a:noFill/>
          <a:ln>
            <a:solidFill>
              <a:srgbClr val="FF0000"/>
            </a:solidFill>
          </a:ln>
        </p:spPr>
        <p:txBody>
          <a:bodyPr wrap="square" rtlCol="0">
            <a:spAutoFit/>
          </a:bodyPr>
          <a:lstStyle/>
          <a:p>
            <a:endParaRPr lang="fr-FR" dirty="0"/>
          </a:p>
        </p:txBody>
      </p:sp>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683" y="2382809"/>
            <a:ext cx="2455747" cy="61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064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a:t>ANNEXE 2 : Résultats compréhension de l’écrit PISA 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39</a:t>
            </a:fld>
            <a:endParaRPr lang="fr-FR" dirty="0"/>
          </a:p>
        </p:txBody>
      </p:sp>
      <p:pic>
        <p:nvPicPr>
          <p:cNvPr id="12" name="Image 11" descr="C:\Users\skeskpai\Documents\Lecteur D\ETUDES\PISA\PISA_2015\B - Premiers resultats et analyses\07_Préparation presentation analyse\Graphiques\Ordre-READ2.pn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1176" t="4750" r="1175"/>
          <a:stretch/>
        </p:blipFill>
        <p:spPr bwMode="auto">
          <a:xfrm>
            <a:off x="935823" y="1734770"/>
            <a:ext cx="7150654" cy="3851643"/>
          </a:xfrm>
          <a:prstGeom prst="rect">
            <a:avLst/>
          </a:prstGeom>
          <a:noFill/>
          <a:ln w="28575">
            <a:noFill/>
          </a:ln>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988" y="3468067"/>
            <a:ext cx="3049905" cy="93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709" y="3192852"/>
            <a:ext cx="815607" cy="17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249725" y="2188004"/>
            <a:ext cx="2894275" cy="2677656"/>
          </a:xfrm>
          <a:prstGeom prst="rect">
            <a:avLst/>
          </a:prstGeom>
        </p:spPr>
        <p:txBody>
          <a:bodyPr wrap="square">
            <a:spAutoFit/>
          </a:bodyPr>
          <a:lstStyle/>
          <a:p>
            <a:r>
              <a:rPr lang="fr-FR" sz="1400" dirty="0">
                <a:solidFill>
                  <a:prstClr val="black"/>
                </a:solidFill>
                <a:latin typeface="Arial" panose="020B0604020202020204" pitchFamily="34" charset="0"/>
                <a:cs typeface="Arial" panose="020B0604020202020204" pitchFamily="34" charset="0"/>
              </a:rPr>
              <a:t>Depuis 2009, </a:t>
            </a:r>
            <a:r>
              <a:rPr lang="fr-FR" sz="1400" dirty="0" smtClean="0">
                <a:solidFill>
                  <a:prstClr val="black"/>
                </a:solidFill>
                <a:latin typeface="Arial" panose="020B0604020202020204" pitchFamily="34" charset="0"/>
                <a:cs typeface="Arial" panose="020B0604020202020204" pitchFamily="34" charset="0"/>
              </a:rPr>
              <a:t>en </a:t>
            </a:r>
            <a:r>
              <a:rPr lang="fr-FR" sz="1400" dirty="0">
                <a:solidFill>
                  <a:prstClr val="black"/>
                </a:solidFill>
                <a:latin typeface="Arial" panose="020B0604020202020204" pitchFamily="34" charset="0"/>
                <a:cs typeface="Arial" panose="020B0604020202020204" pitchFamily="34" charset="0"/>
              </a:rPr>
              <a:t>France </a:t>
            </a:r>
            <a:r>
              <a:rPr lang="fr-FR" sz="1400" dirty="0" smtClean="0">
                <a:solidFill>
                  <a:prstClr val="black"/>
                </a:solidFill>
                <a:latin typeface="Arial" panose="020B0604020202020204" pitchFamily="34" charset="0"/>
                <a:cs typeface="Arial" panose="020B0604020202020204" pitchFamily="34" charset="0"/>
              </a:rPr>
              <a:t>:</a:t>
            </a:r>
          </a:p>
          <a:p>
            <a:endParaRPr lang="fr-FR" sz="14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S</a:t>
            </a:r>
            <a:r>
              <a:rPr lang="fr-FR" sz="1400" dirty="0" smtClean="0">
                <a:solidFill>
                  <a:prstClr val="black"/>
                </a:solidFill>
                <a:latin typeface="Arial" panose="020B0604020202020204" pitchFamily="34" charset="0"/>
                <a:cs typeface="Arial" panose="020B0604020202020204" pitchFamily="34" charset="0"/>
              </a:rPr>
              <a:t>tabilité </a:t>
            </a:r>
            <a:r>
              <a:rPr lang="fr-FR" sz="1400" dirty="0">
                <a:solidFill>
                  <a:prstClr val="black"/>
                </a:solidFill>
                <a:latin typeface="Arial" panose="020B0604020202020204" pitchFamily="34" charset="0"/>
                <a:cs typeface="Arial" panose="020B0604020202020204" pitchFamily="34" charset="0"/>
              </a:rPr>
              <a:t>du score </a:t>
            </a:r>
            <a:r>
              <a:rPr lang="fr-FR" sz="1400" dirty="0" smtClean="0">
                <a:solidFill>
                  <a:prstClr val="black"/>
                </a:solidFill>
                <a:latin typeface="Arial" panose="020B0604020202020204" pitchFamily="34" charset="0"/>
                <a:cs typeface="Arial" panose="020B0604020202020204" pitchFamily="34" charset="0"/>
              </a:rPr>
              <a:t>moyen. </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A</a:t>
            </a:r>
            <a:r>
              <a:rPr lang="fr-FR" sz="1400" dirty="0" smtClean="0">
                <a:solidFill>
                  <a:prstClr val="black"/>
                </a:solidFill>
                <a:latin typeface="Arial" panose="020B0604020202020204" pitchFamily="34" charset="0"/>
                <a:cs typeface="Arial" panose="020B0604020202020204" pitchFamily="34" charset="0"/>
              </a:rPr>
              <a:t>ugmentation </a:t>
            </a:r>
            <a:r>
              <a:rPr lang="fr-FR" sz="1400" dirty="0">
                <a:solidFill>
                  <a:prstClr val="black"/>
                </a:solidFill>
                <a:latin typeface="Arial" panose="020B0604020202020204" pitchFamily="34" charset="0"/>
                <a:cs typeface="Arial" panose="020B0604020202020204" pitchFamily="34" charset="0"/>
              </a:rPr>
              <a:t>des élèves </a:t>
            </a:r>
            <a:r>
              <a:rPr lang="fr-FR" sz="1400" dirty="0" smtClean="0">
                <a:solidFill>
                  <a:prstClr val="black"/>
                </a:solidFill>
                <a:latin typeface="Arial" panose="020B0604020202020204" pitchFamily="34" charset="0"/>
                <a:cs typeface="Arial" panose="020B0604020202020204" pitchFamily="34" charset="0"/>
              </a:rPr>
              <a:t>ayant les meilleurs scores.</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smtClean="0">
                <a:solidFill>
                  <a:prstClr val="black"/>
                </a:solidFill>
                <a:latin typeface="Arial" panose="020B0604020202020204" pitchFamily="34" charset="0"/>
                <a:cs typeface="Arial" panose="020B0604020202020204" pitchFamily="34" charset="0"/>
              </a:rPr>
              <a:t>Augmentation des élèves ayant les pires scores.</a:t>
            </a:r>
          </a:p>
          <a:p>
            <a:pPr marL="285750" indent="-285750">
              <a:buFont typeface="Arial" panose="020B0604020202020204" pitchFamily="34" charset="0"/>
              <a:buChar char="•"/>
            </a:pPr>
            <a:endParaRPr lang="fr-FR" sz="14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prstClr val="black"/>
                </a:solidFill>
                <a:latin typeface="Arial" panose="020B0604020202020204" pitchFamily="34" charset="0"/>
                <a:cs typeface="Arial" panose="020B0604020202020204" pitchFamily="34" charset="0"/>
              </a:rPr>
              <a:t>D</a:t>
            </a:r>
            <a:r>
              <a:rPr lang="fr-FR" sz="1400" dirty="0" smtClean="0">
                <a:solidFill>
                  <a:prstClr val="black"/>
                </a:solidFill>
                <a:latin typeface="Arial" panose="020B0604020202020204" pitchFamily="34" charset="0"/>
                <a:cs typeface="Arial" panose="020B0604020202020204" pitchFamily="34" charset="0"/>
              </a:rPr>
              <a:t>es </a:t>
            </a:r>
            <a:r>
              <a:rPr lang="fr-FR" sz="1400" dirty="0">
                <a:solidFill>
                  <a:prstClr val="black"/>
                </a:solidFill>
                <a:latin typeface="Arial" panose="020B0604020202020204" pitchFamily="34" charset="0"/>
                <a:cs typeface="Arial" panose="020B0604020202020204" pitchFamily="34" charset="0"/>
              </a:rPr>
              <a:t>filles toujours plus performantes que les </a:t>
            </a:r>
            <a:r>
              <a:rPr lang="fr-FR" sz="1400" dirty="0" smtClean="0">
                <a:solidFill>
                  <a:prstClr val="black"/>
                </a:solidFill>
                <a:latin typeface="Arial" panose="020B0604020202020204" pitchFamily="34" charset="0"/>
                <a:cs typeface="Arial" panose="020B0604020202020204" pitchFamily="34" charset="0"/>
              </a:rPr>
              <a:t>garçons.</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80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1 - PISA </a:t>
            </a:r>
            <a:r>
              <a:rPr lang="fr-FR" dirty="0"/>
              <a:t>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Programme International pour le Suivi des Acquis des élèves (PISA)</a:t>
            </a:r>
          </a:p>
          <a:p>
            <a:endParaRPr lang="fr-FR" dirty="0" smtClean="0"/>
          </a:p>
          <a:p>
            <a:pPr marL="177800" lvl="1" indent="-177800">
              <a:buSzPct val="100000"/>
              <a:buFont typeface="Arial"/>
              <a:buChar char="■"/>
            </a:pPr>
            <a:r>
              <a:rPr lang="fr-FR" dirty="0"/>
              <a:t>Une initiative de </a:t>
            </a:r>
            <a:r>
              <a:rPr lang="fr-FR" dirty="0" smtClean="0"/>
              <a:t>l’Organisation </a:t>
            </a:r>
            <a:r>
              <a:rPr lang="fr-FR" dirty="0"/>
              <a:t>de </a:t>
            </a:r>
            <a:r>
              <a:rPr lang="fr-FR" dirty="0" smtClean="0"/>
              <a:t>Coopération </a:t>
            </a:r>
            <a:r>
              <a:rPr lang="fr-FR" dirty="0"/>
              <a:t>et de </a:t>
            </a:r>
            <a:r>
              <a:rPr lang="fr-FR" dirty="0" smtClean="0"/>
              <a:t>Développement </a:t>
            </a:r>
            <a:r>
              <a:rPr lang="fr-FR" dirty="0"/>
              <a:t>E</a:t>
            </a:r>
            <a:r>
              <a:rPr lang="fr-FR" dirty="0" smtClean="0"/>
              <a:t>conomique (OCDE).</a:t>
            </a:r>
            <a:endParaRPr lang="fr-FR" dirty="0"/>
          </a:p>
          <a:p>
            <a:pPr marL="804863" lvl="2" indent="-177800">
              <a:buClr>
                <a:srgbClr val="DA5A56"/>
              </a:buClr>
              <a:buFont typeface="Lucida Grande"/>
              <a:buChar char="-"/>
            </a:pPr>
            <a:r>
              <a:rPr lang="fr-FR" b="1" dirty="0" smtClean="0"/>
              <a:t>Tous les 3 ans.</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b="1" dirty="0" smtClean="0"/>
              <a:t>Auprès </a:t>
            </a:r>
            <a:r>
              <a:rPr lang="fr-FR" b="1" dirty="0"/>
              <a:t>d’élèves de 15 ans </a:t>
            </a:r>
            <a:r>
              <a:rPr lang="fr-FR" dirty="0"/>
              <a:t>dans les 35 pays membres de l’OCDE et dans de nombreux pays partenaires. </a:t>
            </a:r>
          </a:p>
          <a:p>
            <a:pPr lvl="2">
              <a:buClr>
                <a:srgbClr val="1B8ED9"/>
              </a:buClr>
            </a:pPr>
            <a:endParaRPr lang="fr-FR" dirty="0"/>
          </a:p>
          <a:p>
            <a:r>
              <a:rPr lang="fr-FR" dirty="0" smtClean="0"/>
              <a:t>L’enquête 2018</a:t>
            </a:r>
          </a:p>
          <a:p>
            <a:pPr marL="804863" lvl="2" indent="-177800">
              <a:buClr>
                <a:srgbClr val="DA5A56"/>
              </a:buClr>
              <a:buFont typeface="Lucida Grande"/>
              <a:buChar char="-"/>
            </a:pPr>
            <a:r>
              <a:rPr lang="fr-FR" b="1" dirty="0" smtClean="0"/>
              <a:t>79 pays participants.</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dirty="0" smtClean="0"/>
              <a:t>Début d’un nouveau cycle d’enquête (2018, 2021 et 2024).</a:t>
            </a:r>
          </a:p>
        </p:txBody>
      </p:sp>
    </p:spTree>
    <p:extLst>
      <p:ext uri="{BB962C8B-B14F-4D97-AF65-F5344CB8AC3E}">
        <p14:creationId xmlns:p14="http://schemas.microsoft.com/office/powerpoint/2010/main" val="1038877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fontScale="90000"/>
          </a:bodyPr>
          <a:lstStyle/>
          <a:p>
            <a:r>
              <a:rPr lang="fr-FR" dirty="0"/>
              <a:t>ANNEXE 3 : Résultats culture mathématiques PISA 2015</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40</a:t>
            </a:fld>
            <a:endParaRPr lang="fr-FR" dirty="0"/>
          </a:p>
        </p:txBody>
      </p:sp>
      <p:pic>
        <p:nvPicPr>
          <p:cNvPr id="16" name="Image 15"/>
          <p:cNvPicPr/>
          <p:nvPr/>
        </p:nvPicPr>
        <p:blipFill rotWithShape="1">
          <a:blip r:embed="rId3">
            <a:lum bright="-20000" contrast="40000"/>
            <a:extLst>
              <a:ext uri="{28A0092B-C50C-407E-A947-70E740481C1C}">
                <a14:useLocalDpi xmlns:a14="http://schemas.microsoft.com/office/drawing/2010/main" val="0"/>
              </a:ext>
            </a:extLst>
          </a:blip>
          <a:srcRect l="9612" t="10228" r="1531" b="19410"/>
          <a:stretch/>
        </p:blipFill>
        <p:spPr bwMode="auto">
          <a:xfrm>
            <a:off x="974735" y="1786094"/>
            <a:ext cx="7397799" cy="4164544"/>
          </a:xfrm>
          <a:prstGeom prst="rect">
            <a:avLst/>
          </a:prstGeom>
          <a:noFill/>
          <a:ln>
            <a:noFill/>
          </a:ln>
        </p:spPr>
      </p:pic>
      <p:sp>
        <p:nvSpPr>
          <p:cNvPr id="17" name="ZoneTexte 16"/>
          <p:cNvSpPr txBox="1"/>
          <p:nvPr/>
        </p:nvSpPr>
        <p:spPr>
          <a:xfrm>
            <a:off x="4673634" y="3733400"/>
            <a:ext cx="780532" cy="134966"/>
          </a:xfrm>
          <a:prstGeom prst="rect">
            <a:avLst/>
          </a:prstGeom>
          <a:noFill/>
          <a:ln>
            <a:solidFill>
              <a:srgbClr val="FF0000"/>
            </a:solidFill>
          </a:ln>
        </p:spPr>
        <p:txBody>
          <a:bodyPr wrap="square" rtlCol="0">
            <a:spAutoFit/>
          </a:bodyPr>
          <a:lstStyle/>
          <a:p>
            <a:endParaRPr lang="fr-FR"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61" y="3412315"/>
            <a:ext cx="2966775" cy="9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323096" y="2072467"/>
            <a:ext cx="4022745" cy="269931"/>
          </a:xfrm>
          <a:prstGeom prst="rect">
            <a:avLst/>
          </a:prstGeom>
        </p:spPr>
        <p:txBody>
          <a:bodyPr wrap="square">
            <a:spAutoFit/>
          </a:bodyPr>
          <a:lstStyle/>
          <a:p>
            <a:pPr lvl="0" defTabSz="914400"/>
            <a:endParaRPr lang="fr-FR" b="1" dirty="0">
              <a:solidFill>
                <a:srgbClr val="333399">
                  <a:lumMod val="75000"/>
                </a:srgbClr>
              </a:solidFill>
              <a:latin typeface="Arial"/>
            </a:endParaRPr>
          </a:p>
        </p:txBody>
      </p:sp>
      <p:sp>
        <p:nvSpPr>
          <p:cNvPr id="20" name="Rectangle 19"/>
          <p:cNvSpPr/>
          <p:nvPr/>
        </p:nvSpPr>
        <p:spPr>
          <a:xfrm>
            <a:off x="6432223" y="2342397"/>
            <a:ext cx="2881112" cy="2246769"/>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Depuis 2012, </a:t>
            </a:r>
            <a:r>
              <a:rPr lang="fr-FR" sz="1400" dirty="0" smtClean="0">
                <a:latin typeface="Arial" panose="020B0604020202020204" pitchFamily="34" charset="0"/>
                <a:cs typeface="Arial" panose="020B0604020202020204" pitchFamily="34" charset="0"/>
              </a:rPr>
              <a:t>en </a:t>
            </a:r>
            <a:r>
              <a:rPr lang="fr-FR" sz="1400" dirty="0">
                <a:latin typeface="Arial" panose="020B0604020202020204" pitchFamily="34" charset="0"/>
                <a:cs typeface="Arial" panose="020B0604020202020204" pitchFamily="34" charset="0"/>
              </a:rPr>
              <a:t>France </a:t>
            </a:r>
            <a:r>
              <a:rPr lang="fr-FR" sz="1400" dirty="0" smtClean="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S</a:t>
            </a:r>
            <a:r>
              <a:rPr lang="fr-FR" sz="1400" dirty="0" smtClean="0">
                <a:latin typeface="Arial" panose="020B0604020202020204" pitchFamily="34" charset="0"/>
                <a:cs typeface="Arial" panose="020B0604020202020204" pitchFamily="34" charset="0"/>
              </a:rPr>
              <a:t>tabilité </a:t>
            </a:r>
            <a:r>
              <a:rPr lang="fr-FR" sz="1400" dirty="0">
                <a:latin typeface="Arial" panose="020B0604020202020204" pitchFamily="34" charset="0"/>
                <a:cs typeface="Arial" panose="020B0604020202020204" pitchFamily="34" charset="0"/>
              </a:rPr>
              <a:t>du score </a:t>
            </a:r>
            <a:r>
              <a:rPr lang="fr-FR" sz="1400" dirty="0" smtClean="0">
                <a:latin typeface="Arial" panose="020B0604020202020204" pitchFamily="34" charset="0"/>
                <a:cs typeface="Arial" panose="020B0604020202020204" pitchFamily="34" charset="0"/>
              </a:rPr>
              <a:t>moyen.</a:t>
            </a:r>
          </a:p>
          <a:p>
            <a:endParaRPr lang="fr-FR"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a:t>
            </a:r>
            <a:r>
              <a:rPr lang="fr-FR" sz="1400" dirty="0" smtClean="0">
                <a:latin typeface="Arial" panose="020B0604020202020204" pitchFamily="34" charset="0"/>
                <a:cs typeface="Arial" panose="020B0604020202020204" pitchFamily="34" charset="0"/>
              </a:rPr>
              <a:t>ccroissement </a:t>
            </a:r>
            <a:r>
              <a:rPr lang="fr-FR" sz="1400" dirty="0">
                <a:latin typeface="Arial" panose="020B0604020202020204" pitchFamily="34" charset="0"/>
                <a:cs typeface="Arial" panose="020B0604020202020204" pitchFamily="34" charset="0"/>
              </a:rPr>
              <a:t>de la proportion d’élèves en </a:t>
            </a:r>
            <a:r>
              <a:rPr lang="fr-FR" sz="1400" dirty="0" smtClean="0">
                <a:latin typeface="Arial" panose="020B0604020202020204" pitchFamily="34" charset="0"/>
                <a:cs typeface="Arial" panose="020B0604020202020204" pitchFamily="34" charset="0"/>
              </a:rPr>
              <a:t>difficulté.</a:t>
            </a:r>
          </a:p>
          <a:p>
            <a:pPr marL="285750" indent="-2857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smtClean="0">
                <a:latin typeface="Arial" panose="020B0604020202020204" pitchFamily="34" charset="0"/>
                <a:cs typeface="Arial" panose="020B0604020202020204" pitchFamily="34" charset="0"/>
              </a:rPr>
              <a:t>Forte dispersion </a:t>
            </a:r>
            <a:r>
              <a:rPr lang="fr-FR" sz="1400" dirty="0">
                <a:latin typeface="Arial" panose="020B0604020202020204" pitchFamily="34" charset="0"/>
                <a:cs typeface="Arial" panose="020B0604020202020204" pitchFamily="34" charset="0"/>
              </a:rPr>
              <a:t>des élèves sur l’échelle de </a:t>
            </a:r>
            <a:r>
              <a:rPr lang="fr-FR" sz="1400" dirty="0" smtClean="0">
                <a:latin typeface="Arial" panose="020B0604020202020204" pitchFamily="34" charset="0"/>
                <a:cs typeface="Arial" panose="020B0604020202020204" pitchFamily="34" charset="0"/>
              </a:rPr>
              <a:t>scores.</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582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36628" y="4109330"/>
            <a:ext cx="7781697" cy="1244600"/>
          </a:xfrm>
          <a:prstGeom prst="rect">
            <a:avLst/>
          </a:prstGeom>
        </p:spPr>
        <p:txBody>
          <a:bodyPr/>
          <a:lstStyle/>
          <a:p>
            <a:r>
              <a:rPr lang="fr-FR" sz="1300" b="1" dirty="0" smtClean="0">
                <a:solidFill>
                  <a:schemeClr val="tx1"/>
                </a:solidFill>
                <a:latin typeface="Arial"/>
                <a:cs typeface="Arial"/>
              </a:rPr>
              <a:t>CONTACT</a:t>
            </a:r>
            <a:r>
              <a:rPr lang="fr-FR" sz="1300" dirty="0" smtClean="0">
                <a:solidFill>
                  <a:schemeClr val="tx1"/>
                </a:solidFill>
                <a:latin typeface="Arial"/>
                <a:cs typeface="Arial"/>
              </a:rPr>
              <a:t> </a:t>
            </a:r>
            <a:r>
              <a:rPr lang="fr-FR" sz="1300" dirty="0">
                <a:solidFill>
                  <a:schemeClr val="tx1"/>
                </a:solidFill>
                <a:latin typeface="Arial"/>
                <a:cs typeface="Arial"/>
              </a:rPr>
              <a:t/>
            </a:r>
            <a:br>
              <a:rPr lang="fr-FR" sz="1300" dirty="0">
                <a:solidFill>
                  <a:schemeClr val="tx1"/>
                </a:solidFill>
                <a:latin typeface="Arial"/>
                <a:cs typeface="Arial"/>
              </a:rPr>
            </a:br>
            <a:r>
              <a:rPr lang="fr-FR" sz="1300" dirty="0">
                <a:solidFill>
                  <a:schemeClr val="tx1"/>
                </a:solidFill>
                <a:latin typeface="Arial"/>
                <a:cs typeface="Arial"/>
              </a:rPr>
              <a:t>Nom et prénom </a:t>
            </a:r>
            <a:br>
              <a:rPr lang="fr-FR" sz="1300" dirty="0">
                <a:solidFill>
                  <a:schemeClr val="tx1"/>
                </a:solidFill>
                <a:latin typeface="Arial"/>
                <a:cs typeface="Arial"/>
              </a:rPr>
            </a:br>
            <a:r>
              <a:rPr lang="fr-FR" sz="1300" dirty="0">
                <a:solidFill>
                  <a:schemeClr val="tx1"/>
                </a:solidFill>
                <a:latin typeface="Arial"/>
                <a:cs typeface="Arial"/>
              </a:rPr>
              <a:t>adresse mél</a:t>
            </a:r>
            <a:br>
              <a:rPr lang="fr-FR" sz="1300" dirty="0">
                <a:solidFill>
                  <a:schemeClr val="tx1"/>
                </a:solidFill>
                <a:latin typeface="Arial"/>
                <a:cs typeface="Arial"/>
              </a:rPr>
            </a:br>
            <a:r>
              <a:rPr lang="fr-FR" sz="1300" dirty="0">
                <a:solidFill>
                  <a:schemeClr val="tx1"/>
                </a:solidFill>
                <a:latin typeface="Arial"/>
                <a:cs typeface="Arial"/>
              </a:rPr>
              <a:t/>
            </a:r>
            <a:br>
              <a:rPr lang="fr-FR" sz="1300" dirty="0">
                <a:solidFill>
                  <a:schemeClr val="tx1"/>
                </a:solidFill>
                <a:latin typeface="Arial"/>
                <a:cs typeface="Arial"/>
              </a:rPr>
            </a:br>
            <a:r>
              <a:rPr lang="fr-FR" sz="1300" dirty="0">
                <a:solidFill>
                  <a:schemeClr val="tx1"/>
                </a:solidFill>
                <a:latin typeface="Arial"/>
                <a:cs typeface="Arial"/>
              </a:rPr>
              <a:t>site internet </a:t>
            </a:r>
          </a:p>
        </p:txBody>
      </p:sp>
      <p:cxnSp>
        <p:nvCxnSpPr>
          <p:cNvPr id="6" name="Connecteur droit 5"/>
          <p:cNvCxnSpPr/>
          <p:nvPr/>
        </p:nvCxnSpPr>
        <p:spPr>
          <a:xfrm>
            <a:off x="1215182" y="3044641"/>
            <a:ext cx="0" cy="25400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a:off x="1215182" y="3260541"/>
            <a:ext cx="593725" cy="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8" y="4092698"/>
            <a:ext cx="472986" cy="319765"/>
          </a:xfrm>
          <a:prstGeom prst="rect">
            <a:avLst/>
          </a:prstGeom>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1 - 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Méthodologie de l’enquête</a:t>
            </a:r>
          </a:p>
          <a:p>
            <a:pPr marL="804863" lvl="2" indent="-177800">
              <a:buClr>
                <a:srgbClr val="DA5A56"/>
              </a:buClr>
              <a:buFont typeface="Lucida Grande"/>
              <a:buChar char="-"/>
            </a:pPr>
            <a:endParaRPr lang="fr-FR" b="1" dirty="0" smtClean="0"/>
          </a:p>
          <a:p>
            <a:pPr marL="804863" lvl="2" indent="-177800">
              <a:buClr>
                <a:srgbClr val="DA5A56"/>
              </a:buClr>
              <a:buFont typeface="Lucida Grande"/>
              <a:buChar char="-"/>
            </a:pPr>
            <a:r>
              <a:rPr lang="fr-FR" b="1" dirty="0"/>
              <a:t>Evaluer votre capacité à utiliser vos acquis scolaires </a:t>
            </a:r>
            <a:r>
              <a:rPr lang="fr-FR" dirty="0"/>
              <a:t>durant des situations variées.</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Réfléchir sur vos envies et vos manières d’apprendre</a:t>
            </a:r>
            <a:r>
              <a:rPr lang="fr-FR" dirty="0"/>
              <a:t>, notamment grâce </a:t>
            </a:r>
            <a:r>
              <a:rPr lang="fr-FR" dirty="0" smtClean="0"/>
              <a:t>à un questionnaire de </a:t>
            </a:r>
            <a:r>
              <a:rPr lang="fr-FR" dirty="0"/>
              <a:t>contexte.</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Suivre les progrès accomplis </a:t>
            </a:r>
            <a:r>
              <a:rPr lang="fr-FR" dirty="0"/>
              <a:t>en terme d’éducation.</a:t>
            </a:r>
          </a:p>
          <a:p>
            <a:pPr marL="804863" lvl="2" indent="-177800">
              <a:buClr>
                <a:srgbClr val="DA5A56"/>
              </a:buClr>
              <a:buFont typeface="Lucida Grande"/>
              <a:buChar char="-"/>
            </a:pPr>
            <a:endParaRPr lang="fr-FR" dirty="0"/>
          </a:p>
        </p:txBody>
      </p:sp>
    </p:spTree>
    <p:extLst>
      <p:ext uri="{BB962C8B-B14F-4D97-AF65-F5344CB8AC3E}">
        <p14:creationId xmlns:p14="http://schemas.microsoft.com/office/powerpoint/2010/main" val="615976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1 - 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Bilan PISA de sa première occurrence (2000) à nos jours</a:t>
            </a:r>
          </a:p>
          <a:p>
            <a:endParaRPr lang="fr-FR" dirty="0" smtClean="0"/>
          </a:p>
          <a:p>
            <a:pPr marL="177800" lvl="1" indent="-177800">
              <a:buSzPct val="100000"/>
              <a:buFont typeface="Arial"/>
              <a:buChar char="■"/>
            </a:pPr>
            <a:r>
              <a:rPr lang="fr-FR" dirty="0" smtClean="0"/>
              <a:t>Le programme a permis de :</a:t>
            </a:r>
            <a:endParaRPr lang="fr-FR" dirty="0"/>
          </a:p>
          <a:p>
            <a:pPr marL="804863" lvl="2" indent="-177800">
              <a:buClr>
                <a:srgbClr val="DA5A56"/>
              </a:buClr>
              <a:buFont typeface="Lucida Grande"/>
              <a:buChar char="-"/>
            </a:pPr>
            <a:r>
              <a:rPr lang="fr-FR" dirty="0"/>
              <a:t> Mesurer les </a:t>
            </a:r>
            <a:r>
              <a:rPr lang="fr-FR" b="1" dirty="0"/>
              <a:t>performances des élèves.</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Etudier la </a:t>
            </a:r>
            <a:r>
              <a:rPr lang="fr-FR" b="1" dirty="0"/>
              <a:t>préparation des élèves à la vie adulte.</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 Déterminer </a:t>
            </a:r>
            <a:r>
              <a:rPr lang="fr-FR" b="1" dirty="0"/>
              <a:t>les facteurs qui influencent les performances</a:t>
            </a:r>
            <a:r>
              <a:rPr lang="fr-FR" dirty="0"/>
              <a:t> des élèves.</a:t>
            </a:r>
          </a:p>
          <a:p>
            <a:pPr lvl="2">
              <a:buClr>
                <a:srgbClr val="DA5A56"/>
              </a:buClr>
            </a:pPr>
            <a:endParaRPr lang="fr-FR" dirty="0"/>
          </a:p>
        </p:txBody>
      </p:sp>
    </p:spTree>
    <p:extLst>
      <p:ext uri="{BB962C8B-B14F-4D97-AF65-F5344CB8AC3E}">
        <p14:creationId xmlns:p14="http://schemas.microsoft.com/office/powerpoint/2010/main" val="14344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a:t>1 - PISA EN QUELQUES MOTS</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7</a:t>
            </a:fld>
            <a:endParaRPr lang="fr-FR" dirty="0"/>
          </a:p>
        </p:txBody>
      </p:sp>
      <p:sp>
        <p:nvSpPr>
          <p:cNvPr id="6" name="Espace réservé du texte 5"/>
          <p:cNvSpPr>
            <a:spLocks noGrp="1"/>
          </p:cNvSpPr>
          <p:nvPr>
            <p:ph type="body" sz="quarter" idx="13"/>
          </p:nvPr>
        </p:nvSpPr>
        <p:spPr/>
        <p:txBody>
          <a:bodyPr>
            <a:normAutofit/>
          </a:bodyPr>
          <a:lstStyle/>
          <a:p>
            <a:r>
              <a:rPr lang="fr-FR" dirty="0" smtClean="0"/>
              <a:t>Résultats France PISA 2015</a:t>
            </a:r>
          </a:p>
          <a:p>
            <a:endParaRPr lang="fr-FR" dirty="0" smtClean="0"/>
          </a:p>
          <a:p>
            <a:pPr marL="177800" lvl="1" indent="-177800">
              <a:buSzPct val="100000"/>
              <a:buFont typeface="Arial"/>
              <a:buChar char="■"/>
            </a:pPr>
            <a:r>
              <a:rPr lang="fr-FR" dirty="0" smtClean="0"/>
              <a:t>Des </a:t>
            </a:r>
            <a:r>
              <a:rPr lang="fr-FR" dirty="0"/>
              <a:t>résultats stables et dans la moyenne internationale</a:t>
            </a:r>
            <a:r>
              <a:rPr lang="fr-FR" dirty="0" smtClean="0"/>
              <a:t>.</a:t>
            </a:r>
            <a:endParaRPr lang="fr-FR" dirty="0"/>
          </a:p>
          <a:p>
            <a:pPr marL="804863" lvl="2" indent="-177800">
              <a:buClr>
                <a:srgbClr val="DA5A56"/>
              </a:buClr>
              <a:buFont typeface="Lucida Grande"/>
              <a:buChar char="-"/>
            </a:pPr>
            <a:r>
              <a:rPr lang="fr-FR" dirty="0"/>
              <a:t>Une proportion stable d’élèves très performants (8%).</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Une forte proportion d’élèves en difficulté (22 %).</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b="1" dirty="0"/>
              <a:t>Des résultats dépendants du niveau socio-économique.</a:t>
            </a:r>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a:p>
            <a:pPr marL="804863" lvl="2" indent="-177800">
              <a:buClr>
                <a:srgbClr val="DA5A56"/>
              </a:buClr>
              <a:buFont typeface="Lucida Grande"/>
              <a:buChar char="-"/>
            </a:pPr>
            <a:endParaRPr lang="fr-FR" dirty="0"/>
          </a:p>
        </p:txBody>
      </p:sp>
    </p:spTree>
    <p:extLst>
      <p:ext uri="{BB962C8B-B14F-4D97-AF65-F5344CB8AC3E}">
        <p14:creationId xmlns:p14="http://schemas.microsoft.com/office/powerpoint/2010/main" val="134266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6B7B3CB-E3BA-F74C-AB76-86EFC5843CD6}" type="slidenum">
              <a:rPr lang="fr-FR" smtClean="0"/>
              <a:pPr/>
              <a:t>8</a:t>
            </a:fld>
            <a:endParaRPr lang="fr-FR" dirty="0"/>
          </a:p>
        </p:txBody>
      </p:sp>
      <p:sp>
        <p:nvSpPr>
          <p:cNvPr id="6" name="Titre 3"/>
          <p:cNvSpPr>
            <a:spLocks noGrp="1"/>
          </p:cNvSpPr>
          <p:nvPr>
            <p:ph type="title"/>
          </p:nvPr>
        </p:nvSpPr>
        <p:spPr>
          <a:xfrm>
            <a:off x="1041544" y="3072424"/>
            <a:ext cx="7040548" cy="446903"/>
          </a:xfrm>
        </p:spPr>
        <p:txBody>
          <a:bodyPr>
            <a:normAutofit fontScale="90000"/>
          </a:bodyPr>
          <a:lstStyle/>
          <a:p>
            <a:pPr algn="ctr"/>
            <a:r>
              <a:rPr lang="fr-FR" dirty="0" smtClean="0"/>
              <a:t>2 - COMMENT SONT CHOISIS LES </a:t>
            </a:r>
            <a:r>
              <a:rPr lang="fr-FR" cap="all" dirty="0" smtClean="0"/>
              <a:t>élèves</a:t>
            </a:r>
            <a:r>
              <a:rPr lang="fr-FR" dirty="0" smtClean="0"/>
              <a:t> ?</a:t>
            </a:r>
            <a:endParaRPr lang="fr-FR" dirty="0"/>
          </a:p>
        </p:txBody>
      </p:sp>
    </p:spTree>
    <p:extLst>
      <p:ext uri="{BB962C8B-B14F-4D97-AF65-F5344CB8AC3E}">
        <p14:creationId xmlns:p14="http://schemas.microsoft.com/office/powerpoint/2010/main" val="3291549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982" y="649380"/>
            <a:ext cx="7881400" cy="747187"/>
          </a:xfrm>
        </p:spPr>
        <p:txBody>
          <a:bodyPr>
            <a:normAutofit/>
          </a:bodyPr>
          <a:lstStyle/>
          <a:p>
            <a:r>
              <a:rPr lang="fr-FR" dirty="0" smtClean="0"/>
              <a:t>2 - COMMENT SONT CHOISIS LES élèves ?</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9</a:t>
            </a:fld>
            <a:endParaRPr lang="fr-FR" dirty="0"/>
          </a:p>
        </p:txBody>
      </p:sp>
      <p:sp>
        <p:nvSpPr>
          <p:cNvPr id="6" name="Espace réservé du texte 5"/>
          <p:cNvSpPr>
            <a:spLocks noGrp="1"/>
          </p:cNvSpPr>
          <p:nvPr>
            <p:ph type="body" sz="quarter" idx="13"/>
          </p:nvPr>
        </p:nvSpPr>
        <p:spPr/>
        <p:txBody>
          <a:bodyPr>
            <a:normAutofit/>
          </a:bodyPr>
          <a:lstStyle/>
          <a:p>
            <a:r>
              <a:rPr lang="fr-FR" dirty="0"/>
              <a:t> </a:t>
            </a:r>
            <a:r>
              <a:rPr lang="fr-FR" dirty="0" smtClean="0"/>
              <a:t>Critères de décision</a:t>
            </a:r>
            <a:endParaRPr lang="fr-FR" dirty="0"/>
          </a:p>
          <a:p>
            <a:pPr lvl="2"/>
            <a:r>
              <a:rPr lang="fr-FR" dirty="0"/>
              <a:t>En France, </a:t>
            </a:r>
            <a:r>
              <a:rPr lang="fr-FR" b="1" dirty="0"/>
              <a:t>7000 élèves </a:t>
            </a:r>
            <a:r>
              <a:rPr lang="fr-FR" dirty="0"/>
              <a:t>sont </a:t>
            </a:r>
            <a:r>
              <a:rPr lang="fr-FR" dirty="0" smtClean="0"/>
              <a:t>retenus dans </a:t>
            </a:r>
            <a:r>
              <a:rPr lang="fr-FR" b="1" dirty="0"/>
              <a:t>252 </a:t>
            </a:r>
            <a:r>
              <a:rPr lang="fr-FR" b="1" dirty="0" smtClean="0"/>
              <a:t>établissements.</a:t>
            </a:r>
            <a:endParaRPr lang="fr-FR" dirty="0"/>
          </a:p>
          <a:p>
            <a:pPr marL="804863" lvl="2" indent="-177800">
              <a:buClr>
                <a:srgbClr val="DA5A56"/>
              </a:buClr>
              <a:buFont typeface="Lucida Grande"/>
              <a:buChar char="-"/>
            </a:pPr>
            <a:r>
              <a:rPr lang="fr-FR" dirty="0"/>
              <a:t>Élèves de 15 ans</a:t>
            </a:r>
            <a:r>
              <a:rPr lang="fr-FR" dirty="0" smtClean="0"/>
              <a:t>.</a:t>
            </a:r>
          </a:p>
          <a:p>
            <a:pPr marL="804863" lvl="2" indent="-177800">
              <a:buClr>
                <a:srgbClr val="DA5A56"/>
              </a:buClr>
              <a:buFont typeface="Lucida Grande"/>
              <a:buChar char="-"/>
            </a:pPr>
            <a:endParaRPr lang="fr-FR" dirty="0"/>
          </a:p>
          <a:p>
            <a:pPr marL="804863" lvl="2" indent="-177800">
              <a:buClr>
                <a:srgbClr val="DA5A56"/>
              </a:buClr>
              <a:buFont typeface="Lucida Grande"/>
              <a:buChar char="-"/>
            </a:pPr>
            <a:r>
              <a:rPr lang="fr-FR" dirty="0"/>
              <a:t>Collège, lycée professionnel, lycée agricole ou lycée d’enseignement général et technologique.</a:t>
            </a:r>
          </a:p>
          <a:p>
            <a:pPr lvl="2">
              <a:buClr>
                <a:srgbClr val="1B8ED9"/>
              </a:buClr>
            </a:pPr>
            <a:endParaRPr lang="fr-FR" dirty="0"/>
          </a:p>
          <a:p>
            <a:r>
              <a:rPr lang="fr-FR" dirty="0" smtClean="0"/>
              <a:t>Une procédure en </a:t>
            </a:r>
            <a:r>
              <a:rPr lang="fr-FR" dirty="0"/>
              <a:t>deux étapes</a:t>
            </a:r>
          </a:p>
          <a:p>
            <a:pPr lvl="2"/>
            <a:r>
              <a:rPr lang="fr-FR" dirty="0"/>
              <a:t>Tout d’abord, on tire au sort les écoles proportionnellement à leurs effectifs, c’est-à-dire à leur nombre total d’élèves de 15 ans</a:t>
            </a:r>
            <a:r>
              <a:rPr lang="fr-FR" dirty="0" smtClean="0"/>
              <a:t>.</a:t>
            </a:r>
          </a:p>
          <a:p>
            <a:pPr lvl="2"/>
            <a:r>
              <a:rPr lang="fr-FR" dirty="0" smtClean="0"/>
              <a:t> </a:t>
            </a:r>
            <a:endParaRPr lang="fr-FR" dirty="0"/>
          </a:p>
          <a:p>
            <a:pPr lvl="2"/>
            <a:r>
              <a:rPr lang="fr-FR" dirty="0"/>
              <a:t>Puis, au sein des écoles choisies, </a:t>
            </a:r>
            <a:r>
              <a:rPr lang="fr-FR" b="1" dirty="0"/>
              <a:t>un tirage au sort permet de retenir les 7000 élèves participants</a:t>
            </a:r>
            <a:r>
              <a:rPr lang="fr-FR" b="1" dirty="0" smtClean="0"/>
              <a:t>.</a:t>
            </a:r>
            <a:endParaRPr lang="fr-FR" b="1" dirty="0"/>
          </a:p>
        </p:txBody>
      </p:sp>
    </p:spTree>
    <p:extLst>
      <p:ext uri="{BB962C8B-B14F-4D97-AF65-F5344CB8AC3E}">
        <p14:creationId xmlns:p14="http://schemas.microsoft.com/office/powerpoint/2010/main" val="575411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5882&quot;&gt;&lt;object type=&quot;3&quot; unique_id=&quot;15883&quot;&gt;&lt;property id=&quot;20148&quot; value=&quot;5&quot;/&gt;&lt;property id=&quot;20300&quot; value=&quot;Diapositive 1&quot;/&gt;&lt;property id=&quot;20307&quot; value=&quot;270&quot;/&gt;&lt;/object&gt;&lt;object type=&quot;3&quot; unique_id=&quot;15884&quot;&gt;&lt;property id=&quot;20148&quot; value=&quot;5&quot;/&gt;&lt;property id=&quot;20300&quot; value=&quot;Diapositive 2 - &amp;quot;SOMMAIRE&amp;quot;&quot;/&gt;&lt;property id=&quot;20307&quot; value=&quot;284&quot;/&gt;&lt;/object&gt;&lt;object type=&quot;3&quot; unique_id=&quot;15888&quot;&gt;&lt;property id=&quot;20148&quot; value=&quot;5&quot;/&gt;&lt;property id=&quot;20300&quot; value=&quot;Diapositive 41 - &amp;quot;CONTACT  Nom et prénom  adresse mél  site internet &amp;quot;&quot;/&gt;&lt;property id=&quot;20307&quot; value=&quot;278&quot;/&gt;&lt;/object&gt;&lt;object type=&quot;3&quot; unique_id=&quot;15993&quot;&gt;&lt;property id=&quot;20148&quot; value=&quot;5&quot;/&gt;&lt;property id=&quot;20300&quot; value=&quot;Diapositive 8 - &amp;quot;2 - COMMENT SONT CHOISIS LES élèves ?&amp;quot;&quot;/&gt;&lt;property id=&quot;20307&quot; value=&quot;296&quot;/&gt;&lt;/object&gt;&lt;object type=&quot;3&quot; unique_id=&quot;15994&quot;&gt;&lt;property id=&quot;20148&quot; value=&quot;5&quot;/&gt;&lt;property id=&quot;20300&quot; value=&quot;Diapositive 9 - &amp;quot;2 - COMMENT SONT CHOISIS LES élèves ?&amp;quot;&quot;/&gt;&lt;property id=&quot;20307&quot; value=&quot;289&quot;/&gt;&lt;/object&gt;&lt;object type=&quot;3&quot; unique_id=&quot;15995&quot;&gt;&lt;property id=&quot;20148&quot; value=&quot;5&quot;/&gt;&lt;property id=&quot;20300&quot; value=&quot;Diapositive 10 - &amp;quot;3 - LA PASSATION DES ÉPREUVES&amp;quot;&quot;/&gt;&lt;property id=&quot;20307&quot; value=&quot;291&quot;/&gt;&lt;/object&gt;&lt;object type=&quot;3&quot; unique_id=&quot;15996&quot;&gt;&lt;property id=&quot;20148&quot; value=&quot;5&quot;/&gt;&lt;property id=&quot;20300&quot; value=&quot;Diapositive 11 - &amp;quot;3 - LA PASSATION DES épreuves&amp;quot;&quot;/&gt;&lt;property id=&quot;20307&quot; value=&quot;290&quot;/&gt;&lt;/object&gt;&lt;object type=&quot;3&quot; unique_id=&quot;15997&quot;&gt;&lt;property id=&quot;20148&quot; value=&quot;5&quot;/&gt;&lt;property id=&quot;20300&quot; value=&quot;Diapositive 13 - &amp;quot;3 - LA PASSATION DES épreuves&amp;quot;&quot;/&gt;&lt;property id=&quot;20307&quot; value=&quot;292&quot;/&gt;&lt;/object&gt;&lt;object type=&quot;3&quot; unique_id=&quot;16209&quot;&gt;&lt;property id=&quot;20148&quot; value=&quot;5&quot;/&gt;&lt;property id=&quot;20300&quot; value=&quot;Diapositive 14 - &amp;quot;3 - LA PASSATION DES épreuves&amp;quot;&quot;/&gt;&lt;property id=&quot;20307&quot; value=&quot;297&quot;/&gt;&lt;/object&gt;&lt;object type=&quot;3&quot; unique_id=&quot;16210&quot;&gt;&lt;property id=&quot;20148&quot; value=&quot;5&quot;/&gt;&lt;property id=&quot;20300&quot; value=&quot;Diapositive 15 - &amp;quot;4 - EXEMPLES DE QUESTIONS&amp;quot;&quot;/&gt;&lt;property id=&quot;20307&quot; value=&quot;298&quot;/&gt;&lt;/object&gt;&lt;object type=&quot;3&quot; unique_id=&quot;16211&quot;&gt;&lt;property id=&quot;20148&quot; value=&quot;5&quot;/&gt;&lt;property id=&quot;20300&quot; value=&quot;Diapositive 36 - &amp;quot;Liens utiles&amp;quot;&quot;/&gt;&lt;property id=&quot;20307&quot; value=&quot;299&quot;/&gt;&lt;/object&gt;&lt;object type=&quot;3&quot; unique_id=&quot;16212&quot;&gt;&lt;property id=&quot;20148&quot; value=&quot;5&quot;/&gt;&lt;property id=&quot;20300&quot; value=&quot;Diapositive 37 - &amp;quot;ANNEXES&amp;quot;&quot;/&gt;&lt;property id=&quot;20307&quot; value=&quot;300&quot;/&gt;&lt;/object&gt;&lt;object type=&quot;3&quot; unique_id=&quot;16213&quot;&gt;&lt;property id=&quot;20148&quot; value=&quot;5&quot;/&gt;&lt;property id=&quot;20300&quot; value=&quot;Diapositive 38 - &amp;quot;ANNEXE 1 : Résultats culture scientifique PISA 2015&amp;quot;&quot;/&gt;&lt;property id=&quot;20307&quot; value=&quot;301&quot;/&gt;&lt;/object&gt;&lt;object type=&quot;3&quot; unique_id=&quot;16214&quot;&gt;&lt;property id=&quot;20148&quot; value=&quot;5&quot;/&gt;&lt;property id=&quot;20300&quot; value=&quot;Diapositive 39 - &amp;quot;ANNEXE 2 : Résultats compréhension de l’écrit PISA 2015&amp;quot;&quot;/&gt;&lt;property id=&quot;20307&quot; value=&quot;302&quot;/&gt;&lt;/object&gt;&lt;object type=&quot;3&quot; unique_id=&quot;16215&quot;&gt;&lt;property id=&quot;20148&quot; value=&quot;5&quot;/&gt;&lt;property id=&quot;20300&quot; value=&quot;Diapositive 40 - &amp;quot;ANNEXE 3 : Résultats culture mathématiques PISA 2015&amp;quot;&quot;/&gt;&lt;property id=&quot;20307&quot; value=&quot;303&quot;/&gt;&lt;/object&gt;&lt;object type=&quot;3&quot; unique_id=&quot;16395&quot;&gt;&lt;property id=&quot;20148&quot; value=&quot;5&quot;/&gt;&lt;property id=&quot;20300&quot; value=&quot;Diapositive 4 - &amp;quot;1 - PISA EN QUELQUES MOTS&amp;quot;&quot;/&gt;&lt;property id=&quot;20307&quot; value=&quot;305&quot;/&gt;&lt;/object&gt;&lt;object type=&quot;3&quot; unique_id=&quot;16396&quot;&gt;&lt;property id=&quot;20148&quot; value=&quot;5&quot;/&gt;&lt;property id=&quot;20300&quot; value=&quot;Diapositive 5 - &amp;quot;1 - PISA EN QUELQUES MOTS&amp;quot;&quot;/&gt;&lt;property id=&quot;20307&quot; value=&quot;306&quot;/&gt;&lt;/object&gt;&lt;object type=&quot;3&quot; unique_id=&quot;16397&quot;&gt;&lt;property id=&quot;20148&quot; value=&quot;5&quot;/&gt;&lt;property id=&quot;20300&quot; value=&quot;Diapositive 6 - &amp;quot;1 - PISA EN QUELQUES MOTS&amp;quot;&quot;/&gt;&lt;property id=&quot;20307&quot; value=&quot;307&quot;/&gt;&lt;/object&gt;&lt;object type=&quot;3&quot; unique_id=&quot;16398&quot;&gt;&lt;property id=&quot;20148&quot; value=&quot;5&quot;/&gt;&lt;property id=&quot;20300&quot; value=&quot;Diapositive 7 - &amp;quot;1 - PISA EN QUELQUES MOTS&amp;quot;&quot;/&gt;&lt;property id=&quot;20307&quot; value=&quot;308&quot;/&gt;&lt;/object&gt;&lt;object type=&quot;3&quot; unique_id=&quot;17060&quot;&gt;&lt;property id=&quot;20148&quot; value=&quot;5&quot;/&gt;&lt;property id=&quot;20300&quot; value=&quot;Diapositive 12 - &amp;quot;3 - LA PASSATION DES épreuves&amp;quot;&quot;/&gt;&lt;property id=&quot;20307&quot; value=&quot;309&quot;/&gt;&lt;/object&gt;&lt;object type=&quot;3&quot; unique_id=&quot;17061&quot;&gt;&lt;property id=&quot;20148&quot; value=&quot;5&quot;/&gt;&lt;property id=&quot;20300&quot; value=&quot;Diapositive 16 - &amp;quot;4.1 - EXEMPLE DEs QUESTIONs DE LECTURE&amp;quot;&quot;/&gt;&lt;property id=&quot;20307&quot; value=&quot;310&quot;/&gt;&lt;/object&gt;&lt;object type=&quot;3&quot; unique_id=&quot;17062&quot;&gt;&lt;property id=&quot;20148&quot; value=&quot;5&quot;/&gt;&lt;property id=&quot;20300&quot; value=&quot;Diapositive 17 - &amp;quot;4.1 - EXEMPLE DEs QUESTIONs DE LECTURE&amp;quot;&quot;/&gt;&lt;property id=&quot;20307&quot; value=&quot;311&quot;/&gt;&lt;/object&gt;&lt;object type=&quot;3&quot; unique_id=&quot;17063&quot;&gt;&lt;property id=&quot;20148&quot; value=&quot;5&quot;/&gt;&lt;property id=&quot;20300&quot; value=&quot;Diapositive 18 - &amp;quot;4.1 - EXEMPLE DEs QUESTIONs DE LECTURE&amp;quot;&quot;/&gt;&lt;property id=&quot;20307&quot; value=&quot;312&quot;/&gt;&lt;/object&gt;&lt;object type=&quot;3&quot; unique_id=&quot;17064&quot;&gt;&lt;property id=&quot;20148&quot; value=&quot;5&quot;/&gt;&lt;property id=&quot;20300&quot; value=&quot;Diapositive 19 - &amp;quot;4.1 – EXEMPLE N°2 DEs QUESTIONS DE LECTURE&amp;quot;&quot;/&gt;&lt;property id=&quot;20307&quot; value=&quot;313&quot;/&gt;&lt;/object&gt;&lt;object type=&quot;3&quot; unique_id=&quot;17065&quot;&gt;&lt;property id=&quot;20148&quot; value=&quot;5&quot;/&gt;&lt;property id=&quot;20300&quot; value=&quot;Diapositive 20 - &amp;quot;4.1 - EXEMPLE N°2 DEs QUESTIONS DE LECTURE&amp;quot;&quot;/&gt;&lt;property id=&quot;20307&quot; value=&quot;314&quot;/&gt;&lt;/object&gt;&lt;object type=&quot;3&quot; unique_id=&quot;17066&quot;&gt;&lt;property id=&quot;20148&quot; value=&quot;5&quot;/&gt;&lt;property id=&quot;20300&quot; value=&quot;Diapositive 21 - &amp;quot;4.1 - EXEMPLE N°2 DEs QUESTIONS DE LECTURE&amp;quot;&quot;/&gt;&lt;property id=&quot;20307&quot; value=&quot;315&quot;/&gt;&lt;/object&gt;&lt;object type=&quot;3&quot; unique_id=&quot;17067&quot;&gt;&lt;property id=&quot;20148&quot; value=&quot;5&quot;/&gt;&lt;property id=&quot;20300&quot; value=&quot;Diapositive 22 - &amp;quot;4.2 - EXEMPLE Des QUESTIONs DE Mathématiques&amp;quot;&quot;/&gt;&lt;property id=&quot;20307&quot; value=&quot;316&quot;/&gt;&lt;/object&gt;&lt;object type=&quot;3&quot; unique_id=&quot;17068&quot;&gt;&lt;property id=&quot;20148&quot; value=&quot;5&quot;/&gt;&lt;property id=&quot;20300&quot; value=&quot;Diapositive 23 - &amp;quot;4.2 – EXEMPLE N°2 des QUESTIONs  DE Mathématiques&amp;quot;&quot;/&gt;&lt;property id=&quot;20307&quot; value=&quot;317&quot;/&gt;&lt;/object&gt;&lt;object type=&quot;3&quot; unique_id=&quot;17069&quot;&gt;&lt;property id=&quot;20148&quot; value=&quot;5&quot;/&gt;&lt;property id=&quot;20300&quot; value=&quot;Diapositive 24 - &amp;quot;4.3 - Exemple des questions de Sciences&amp;quot;&quot;/&gt;&lt;property id=&quot;20307&quot; value=&quot;318&quot;/&gt;&lt;/object&gt;&lt;object type=&quot;3&quot; unique_id=&quot;17070&quot;&gt;&lt;property id=&quot;20148&quot; value=&quot;5&quot;/&gt;&lt;property id=&quot;20300&quot; value=&quot;Diapositive 25 - &amp;quot;4.3 - Exemple des questions de Sciences&amp;quot;&quot;/&gt;&lt;property id=&quot;20307&quot; value=&quot;319&quot;/&gt;&lt;/object&gt;&lt;object type=&quot;3&quot; unique_id=&quot;17071&quot;&gt;&lt;property id=&quot;20148&quot; value=&quot;5&quot;/&gt;&lt;property id=&quot;20300&quot; value=&quot;Diapositive 26 - &amp;quot;4.3 - Exemple des questions de Sciences&amp;quot;&quot;/&gt;&lt;property id=&quot;20307&quot; value=&quot;320&quot;/&gt;&lt;/object&gt;&lt;object type=&quot;3&quot; unique_id=&quot;17072&quot;&gt;&lt;property id=&quot;20148&quot; value=&quot;5&quot;/&gt;&lt;property id=&quot;20300&quot; value=&quot;Diapositive 27 - &amp;quot;4.3 - Exemple N°2 des questions de Sciences&amp;quot;&quot;/&gt;&lt;property id=&quot;20307&quot; value=&quot;321&quot;/&gt;&lt;/object&gt;&lt;object type=&quot;3&quot; unique_id=&quot;17073&quot;&gt;&lt;property id=&quot;20148&quot; value=&quot;5&quot;/&gt;&lt;property id=&quot;20300&quot; value=&quot;Diapositive 28 - &amp;quot;4.3 - Exemple N°2 des questions de Sciences&amp;quot;&quot;/&gt;&lt;property id=&quot;20307&quot; value=&quot;322&quot;/&gt;&lt;/object&gt;&lt;object type=&quot;3&quot; unique_id=&quot;17074&quot;&gt;&lt;property id=&quot;20148&quot; value=&quot;5&quot;/&gt;&lt;property id=&quot;20300&quot; value=&quot;Diapositive 29 - &amp;quot;4.3 - Exemple N°2 des questions de Sciences&amp;quot;&quot;/&gt;&lt;property id=&quot;20307&quot; value=&quot;323&quot;/&gt;&lt;/object&gt;&lt;object type=&quot;3&quot; unique_id=&quot;17075&quot;&gt;&lt;property id=&quot;20148&quot; value=&quot;5&quot;/&gt;&lt;property id=&quot;20300&quot; value=&quot;Diapositive 30 - &amp;quot;4.3 - Exemple de questionnaire CONTEXTE&amp;quot;&quot;/&gt;&lt;property id=&quot;20307&quot; value=&quot;324&quot;/&gt;&lt;/object&gt;&lt;object type=&quot;3&quot; unique_id=&quot;17076&quot;&gt;&lt;property id=&quot;20148&quot; value=&quot;5&quot;/&gt;&lt;property id=&quot;20300&quot; value=&quot;Diapositive 31 - &amp;quot;4.3 - Exemple de questionnaire CONTEXTE&amp;quot;&quot;/&gt;&lt;property id=&quot;20307&quot; value=&quot;325&quot;/&gt;&lt;/object&gt;&lt;object type=&quot;3&quot; unique_id=&quot;17077&quot;&gt;&lt;property id=&quot;20148&quot; value=&quot;5&quot;/&gt;&lt;property id=&quot;20300&quot; value=&quot;Diapositive 32 - &amp;quot;5 - Votre participation est importante !&amp;quot;&quot;/&gt;&lt;property id=&quot;20307&quot; value=&quot;326&quot;/&gt;&lt;/object&gt;&lt;object type=&quot;3&quot; unique_id=&quot;17078&quot;&gt;&lt;property id=&quot;20148&quot; value=&quot;5&quot;/&gt;&lt;property id=&quot;20300&quot; value=&quot;Diapositive 33 - &amp;quot;5 - VOTRE PARTICIPATION EST IMPORTANTE !&amp;quot;&quot;/&gt;&lt;property id=&quot;20307&quot; value=&quot;327&quot;/&gt;&lt;/object&gt;&lt;object type=&quot;3&quot; unique_id=&quot;17079&quot;&gt;&lt;property id=&quot;20148&quot; value=&quot;5&quot;/&gt;&lt;property id=&quot;20300&quot; value=&quot;Diapositive 35 - &amp;quot;LIENS UTILES&amp;quot;&quot;/&gt;&lt;property id=&quot;20307&quot; value=&quot;329&quot;/&gt;&lt;/object&gt;&lt;object type=&quot;3&quot; unique_id=&quot;17881&quot;&gt;&lt;property id=&quot;20148&quot; value=&quot;5&quot;/&gt;&lt;property id=&quot;20300&quot; value=&quot;Diapositive 3 - &amp;quot;1 - PISA EN QUELQUES MOTS&amp;quot;&quot;/&gt;&lt;property id=&quot;20307&quot; value=&quot;330&quot;/&gt;&lt;/object&gt;&lt;object type=&quot;3&quot; unique_id=&quot;18250&quot;&gt;&lt;property id=&quot;20148&quot; value=&quot;5&quot;/&gt;&lt;property id=&quot;20300&quot; value=&quot;Diapositive 34&quot;/&gt;&lt;property id=&quot;20307&quot; value=&quot;331&quot;/&gt;&lt;/object&gt;&lt;/object&gt;&lt;object type=&quot;8&quot; unique_id=&quot;15896&quo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1924</TotalTime>
  <Words>1626</Words>
  <Application>Microsoft Office PowerPoint</Application>
  <PresentationFormat>Affichage à l'écran (4:3)</PresentationFormat>
  <Paragraphs>303</Paragraphs>
  <Slides>41</Slides>
  <Notes>13</Notes>
  <HiddenSlides>0</HiddenSlides>
  <MMClips>0</MMClips>
  <ScaleCrop>false</ScaleCrop>
  <HeadingPairs>
    <vt:vector size="4" baseType="variant">
      <vt:variant>
        <vt:lpstr>Thème</vt:lpstr>
      </vt:variant>
      <vt:variant>
        <vt:i4>6</vt:i4>
      </vt:variant>
      <vt:variant>
        <vt:lpstr>Titres des diapositives</vt:lpstr>
      </vt:variant>
      <vt:variant>
        <vt:i4>41</vt:i4>
      </vt:variant>
    </vt:vector>
  </HeadingPairs>
  <TitlesOfParts>
    <vt:vector size="47" baseType="lpstr">
      <vt:lpstr>pages de contenus</vt:lpstr>
      <vt:lpstr>page de presentation et de partie</vt:lpstr>
      <vt:lpstr>2_page de sous-partie</vt:lpstr>
      <vt:lpstr>page de sous-partie</vt:lpstr>
      <vt:lpstr>1_page de sous-partie</vt:lpstr>
      <vt:lpstr>3_page de sous-partie</vt:lpstr>
      <vt:lpstr>Présentation PowerPoint</vt:lpstr>
      <vt:lpstr>SOMMAIRE</vt:lpstr>
      <vt:lpstr>1 - PISA EN QUELQUES MOTS</vt:lpstr>
      <vt:lpstr>1 - PISA EN QUELQUES MOTS</vt:lpstr>
      <vt:lpstr>1 - PISA EN QUELQUES MOTS</vt:lpstr>
      <vt:lpstr>1 - PISA EN QUELQUES MOTS</vt:lpstr>
      <vt:lpstr>1 - PISA EN QUELQUES MOTS</vt:lpstr>
      <vt:lpstr>2 - COMMENT SONT CHOISIS LES élèves ?</vt:lpstr>
      <vt:lpstr>2 - COMMENT SONT CHOISIS LES élèves ?</vt:lpstr>
      <vt:lpstr>3 - LA PASSATION DES ÉPREUVES</vt:lpstr>
      <vt:lpstr>3 - LA PASSATION DES épreuves</vt:lpstr>
      <vt:lpstr>3 - LA PASSATION DES épreuves</vt:lpstr>
      <vt:lpstr>3 - LA PASSATION DES épreuves</vt:lpstr>
      <vt:lpstr>3 - LA PASSATION DES épreuves</vt:lpstr>
      <vt:lpstr>4 - EXEMPLES DE QUESTIONS</vt:lpstr>
      <vt:lpstr>4.1 - EXEMPLE DEs QUESTIONs DE LECTURE</vt:lpstr>
      <vt:lpstr>4.1 - EXEMPLE DEs QUESTIONs DE LECTURE</vt:lpstr>
      <vt:lpstr>4.1 - EXEMPLE DEs QUESTIONs DE LECTURE</vt:lpstr>
      <vt:lpstr>4.1 – EXEMPLE N°2 DEs QUESTIONS DE LECTURE</vt:lpstr>
      <vt:lpstr>4.1 - EXEMPLE N°2 DEs QUESTIONS DE LECTURE</vt:lpstr>
      <vt:lpstr>4.1 - EXEMPLE N°2 DEs QUESTIONS DE LECTURE</vt:lpstr>
      <vt:lpstr>4.2 - EXEMPLE Des QUESTIONs DE Mathématiques</vt:lpstr>
      <vt:lpstr>4.2 – EXEMPLE N°2 des QUESTIONs  DE Mathématiques</vt:lpstr>
      <vt:lpstr>4.3 - Exemple des questions de Sciences</vt:lpstr>
      <vt:lpstr>4.3 - Exemple des questions de Sciences</vt:lpstr>
      <vt:lpstr>4.3 - Exemple des questions de Sciences</vt:lpstr>
      <vt:lpstr>4.3 - Exemple N°2 des questions de Sciences</vt:lpstr>
      <vt:lpstr>4.3 - Exemple N°2 des questions de Sciences</vt:lpstr>
      <vt:lpstr>4.3 - Exemple N°2 des questions de Sciences</vt:lpstr>
      <vt:lpstr>4.3 - Exemple de questionnaire CONTEXTE</vt:lpstr>
      <vt:lpstr>4.3 - Exemple de questionnaire CONTEXTE</vt:lpstr>
      <vt:lpstr>5 - Votre participation est importante !</vt:lpstr>
      <vt:lpstr>5 - VOTRE PARTICIPATION EST IMPORTANTE !</vt:lpstr>
      <vt:lpstr>Présentation PowerPoint</vt:lpstr>
      <vt:lpstr>LIENS UTILES</vt:lpstr>
      <vt:lpstr>Liens utiles</vt:lpstr>
      <vt:lpstr>ANNEXES</vt:lpstr>
      <vt:lpstr>ANNEXE 1 : Résultats culture scientifique PISA 2015</vt:lpstr>
      <vt:lpstr>ANNEXE 2 : Résultats compréhension de l’écrit PISA 2015</vt:lpstr>
      <vt:lpstr>ANNEXE 3 : Résultats culture mathématiques PISA 2015</vt:lpstr>
      <vt:lpstr>CONTACT  Nom et prénom  adresse mél  site internet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Administration centrale</cp:lastModifiedBy>
  <cp:revision>229</cp:revision>
  <cp:lastPrinted>2015-02-04T16:19:06Z</cp:lastPrinted>
  <dcterms:created xsi:type="dcterms:W3CDTF">2015-02-04T10:43:31Z</dcterms:created>
  <dcterms:modified xsi:type="dcterms:W3CDTF">2018-04-05T08:38:17Z</dcterms:modified>
</cp:coreProperties>
</file>