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90" r:id="rId3"/>
    <p:sldMasterId id="2147483661" r:id="rId4"/>
    <p:sldMasterId id="2147483681" r:id="rId5"/>
  </p:sldMasterIdLst>
  <p:notesMasterIdLst>
    <p:notesMasterId r:id="rId27"/>
  </p:notesMasterIdLst>
  <p:handoutMasterIdLst>
    <p:handoutMasterId r:id="rId28"/>
  </p:handoutMasterIdLst>
  <p:sldIdLst>
    <p:sldId id="270" r:id="rId6"/>
    <p:sldId id="284" r:id="rId7"/>
    <p:sldId id="287" r:id="rId8"/>
    <p:sldId id="305" r:id="rId9"/>
    <p:sldId id="306" r:id="rId10"/>
    <p:sldId id="307" r:id="rId11"/>
    <p:sldId id="308" r:id="rId12"/>
    <p:sldId id="296" r:id="rId13"/>
    <p:sldId id="289" r:id="rId14"/>
    <p:sldId id="291" r:id="rId15"/>
    <p:sldId id="290" r:id="rId16"/>
    <p:sldId id="292" r:id="rId17"/>
    <p:sldId id="297" r:id="rId18"/>
    <p:sldId id="310" r:id="rId19"/>
    <p:sldId id="298" r:id="rId20"/>
    <p:sldId id="299" r:id="rId21"/>
    <p:sldId id="300" r:id="rId22"/>
    <p:sldId id="301" r:id="rId23"/>
    <p:sldId id="309" r:id="rId24"/>
    <p:sldId id="303" r:id="rId25"/>
    <p:sldId id="278" r:id="rId26"/>
  </p:sldIdLst>
  <p:sldSz cx="9144000" cy="6858000" type="screen4x3"/>
  <p:notesSz cx="6858000" cy="9144000"/>
  <p:custDataLst>
    <p:tags r:id="rId29"/>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BA6"/>
    <a:srgbClr val="DA5A56"/>
    <a:srgbClr val="00608F"/>
    <a:srgbClr val="8B2933"/>
    <a:srgbClr val="3B81B6"/>
    <a:srgbClr val="D63A5E"/>
    <a:srgbClr val="004368"/>
    <a:srgbClr val="DD5C3D"/>
    <a:srgbClr val="A0152E"/>
    <a:srgbClr val="5A8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9" autoAdjust="0"/>
    <p:restoredTop sz="94665" autoAdjust="0"/>
  </p:normalViewPr>
  <p:slideViewPr>
    <p:cSldViewPr snapToGrid="0" snapToObjects="1">
      <p:cViewPr>
        <p:scale>
          <a:sx n="93" d="100"/>
          <a:sy n="93" d="100"/>
        </p:scale>
        <p:origin x="-9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50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05/04/2018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05/04/2018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214564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tirage de l’échantillon d’établissements est effectué par un consortium international parmi tous les établissements scolaires accueillant (ou susceptibles d’accueillir) des élèves de 15 ans. Le tirage au sort de l’échantillon d’élèves tient compte du type d’établissement (collège, lycée professionnel, lycée agricole ou lycée d’enseignement général et technologique) afin d’assurer la représentativité des élèves de 15 ans selon leur classe de scolarisation. Le tirage tient également compte de la taille des établissements en termes de nombre d’élèves de 15 ans. Les établissements accueillant relativement plus d’élèves de 15 ans (p.ex. grands lycées) ont ainsi plus de chances d’en faire part.</a:t>
            </a:r>
          </a:p>
          <a:p>
            <a:r>
              <a:rPr lang="fr-FR" sz="1200" kern="1200" dirty="0" smtClean="0">
                <a:solidFill>
                  <a:schemeClr val="tx1"/>
                </a:solidFill>
                <a:effectLst/>
                <a:latin typeface="+mn-lt"/>
                <a:ea typeface="+mn-ea"/>
                <a:cs typeface="+mn-cs"/>
              </a:rPr>
              <a:t>32 élèves sont ensuite sélectionnés aléatoirement dans chaque établissement.</a:t>
            </a:r>
          </a:p>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285228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compréhension de l’écrit est le domaine majeur d'évaluation de l'enquête PISA 2018</a:t>
            </a:r>
          </a:p>
          <a:p>
            <a:r>
              <a:rPr lang="fr-FR" sz="1200" b="0" i="0" u="none" strike="noStrike" kern="1200" baseline="0" dirty="0" smtClean="0">
                <a:solidFill>
                  <a:schemeClr val="tx1"/>
                </a:solidFill>
                <a:latin typeface="+mn-lt"/>
                <a:ea typeface="+mn-ea"/>
                <a:cs typeface="+mn-cs"/>
              </a:rPr>
              <a:t>• Les épreuves PISA comportent des questions à choix multiple ainsi que des items qui demandent aux élèves de formuler leurs propres réponses. </a:t>
            </a:r>
          </a:p>
          <a:p>
            <a:r>
              <a:rPr lang="fr-FR" sz="1200" b="0" i="0" u="none" strike="noStrike" kern="1200" baseline="0" dirty="0" smtClean="0">
                <a:solidFill>
                  <a:schemeClr val="tx1"/>
                </a:solidFill>
                <a:latin typeface="+mn-lt"/>
                <a:ea typeface="+mn-ea"/>
                <a:cs typeface="+mn-cs"/>
              </a:rPr>
              <a:t>Il existent aussi plusieurs questionnaires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Le questionnaire élèves dure 45 minutes. Porte sur eux-mêmes, leur milieu familial, leur établissement d'enseignement et leurs expériences concernant leur apprentissage.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Le questionnaire chefs d'établissement porte sur le système scolaire et de l'environnement d'apprentissage dans leur établissement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baseline="0" dirty="0" smtClean="0">
                <a:solidFill>
                  <a:schemeClr val="tx1"/>
                </a:solidFill>
                <a:latin typeface="+mn-lt"/>
                <a:ea typeface="+mn-ea"/>
                <a:cs typeface="+mn-cs"/>
              </a:rPr>
              <a:t>Plusieurs questionnaires existent en option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baseline="0" dirty="0" smtClean="0">
                <a:solidFill>
                  <a:schemeClr val="tx1"/>
                </a:solidFill>
                <a:latin typeface="+mn-lt"/>
                <a:ea typeface="+mn-ea"/>
                <a:cs typeface="+mn-cs"/>
              </a:rPr>
              <a:t>Le questionnaire sur les technologies de l’information et de la communication mesure dans quelle mesure les élèves sont familiarisés avec ces technologies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74409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graphique</a:t>
            </a:r>
            <a:r>
              <a:rPr lang="fr-FR" baseline="0" dirty="0" smtClean="0"/>
              <a:t> donne le score moyen pour chaque pays membre de l’OCDE. On trouve à  gauche, les pays qui ont un score relativement faible et à droite les pays qui ont un score relativement élevé. </a:t>
            </a:r>
            <a:r>
              <a:rPr lang="fr-FR" sz="1200" kern="1200" dirty="0" smtClean="0">
                <a:solidFill>
                  <a:schemeClr val="tx1"/>
                </a:solidFill>
                <a:effectLst/>
                <a:latin typeface="+mn-lt"/>
                <a:ea typeface="+mn-ea"/>
                <a:cs typeface="+mn-cs"/>
              </a:rPr>
              <a:t>La largeur des rectangles traduit l’intervalle de confiance autour de la moyenne qui correspond à l’erreur d’échantillonnage. </a:t>
            </a:r>
            <a:r>
              <a:rPr lang="fr-FR" baseline="0" dirty="0" smtClean="0"/>
              <a:t>Tous les pays représentés par des rectangles verts ont un score non significativement différents de celui de la France. La France obtient un score moyen de 495 points.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Donc la France n’a pas un score moyen significativement différent de celui de l’Autriche, des Etats-Unis ou de l’Espagne par exemple.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35329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 score moyen de l’OCDE est 493.</a:t>
            </a:r>
          </a:p>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a:t>
            </a:r>
            <a:r>
              <a:rPr lang="fr-FR" baseline="0" dirty="0" smtClean="0"/>
              <a:t> s</a:t>
            </a:r>
            <a:r>
              <a:rPr lang="fr-FR" dirty="0" smtClean="0"/>
              <a:t>core moyen de la France</a:t>
            </a:r>
            <a:r>
              <a:rPr lang="fr-FR" baseline="0" dirty="0" smtClean="0"/>
              <a:t> est de 499, ce qui est significativement supérieur à celui de l’OCDE. la France a un score comparable à celui de la Suisse, Espagne, …Elle se situe entre le 12</a:t>
            </a:r>
            <a:r>
              <a:rPr lang="fr-FR" baseline="30000" dirty="0" smtClean="0"/>
              <a:t>ème</a:t>
            </a:r>
            <a:r>
              <a:rPr lang="fr-FR" baseline="0" dirty="0" smtClean="0"/>
              <a:t> et le 21</a:t>
            </a:r>
            <a:r>
              <a:rPr lang="fr-FR" baseline="30000" dirty="0" smtClean="0"/>
              <a:t>ème</a:t>
            </a:r>
            <a:r>
              <a:rPr lang="fr-FR" baseline="0" dirty="0" smtClean="0"/>
              <a:t> rang.</a:t>
            </a:r>
            <a:endParaRPr lang="fr-FR" dirty="0" smtClean="0"/>
          </a:p>
          <a:p>
            <a:endParaRPr lang="fr-FR" dirty="0" smtClean="0"/>
          </a:p>
          <a:p>
            <a:r>
              <a:rPr lang="fr-FR" dirty="0" smtClean="0"/>
              <a:t>Majeures en 2000 et 2009</a:t>
            </a:r>
          </a:p>
          <a:p>
            <a:r>
              <a:rPr lang="fr-FR" dirty="0" smtClean="0"/>
              <a:t>1 - Stabilité du </a:t>
            </a:r>
            <a:r>
              <a:rPr lang="fr-FR" b="1" dirty="0" smtClean="0"/>
              <a:t>score moyen de la France </a:t>
            </a:r>
            <a:r>
              <a:rPr lang="fr-FR" dirty="0" smtClean="0"/>
              <a:t>de 2000 à 2015 (variations pas statistiquement significatives)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Comme en 2012 la France (499) fait partie des pays dont le score moyen est statistiquement au-dessus de la moyenne OCDE (493)</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 – </a:t>
            </a:r>
            <a:r>
              <a:rPr lang="fr-FR" b="1" dirty="0" smtClean="0"/>
              <a:t>Niveaux de compétences </a:t>
            </a:r>
            <a:r>
              <a:rPr lang="fr-F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En 2015, hausse du pourcentage d’élèves dans les hauts niveaux, notamment des garçons (de 7% en 2009  à 10,4%  en 2015).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Depuis 2000, augmentation des élèves en difficulté dans les bas niveaux (de 15,2% à 21,5%) et dans les hauts niveaux ( de 8,5% à 12,5%). 	</a:t>
            </a:r>
          </a:p>
          <a:p>
            <a:endParaRPr lang="fr-FR" dirty="0" smtClean="0"/>
          </a:p>
          <a:p>
            <a:r>
              <a:rPr lang="fr-FR" dirty="0" smtClean="0"/>
              <a:t>3 - </a:t>
            </a:r>
            <a:r>
              <a:rPr lang="fr-FR" b="1" dirty="0" smtClean="0"/>
              <a:t>Filles/garçons</a:t>
            </a:r>
            <a:r>
              <a:rPr lang="fr-FR" dirty="0" smtClean="0"/>
              <a:t> : </a:t>
            </a:r>
          </a:p>
          <a:p>
            <a:r>
              <a:rPr lang="fr-FR" dirty="0" smtClean="0"/>
              <a:t>     Après une forte augmentation en 2009 (40 points) et en 2012 (44 points) la différence des scores en faveur des filles en 2015 comme en 2000 est de 29 points.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5329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 score moyen de l’OCDE est 490.</a:t>
            </a:r>
          </a:p>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a:t>
            </a:r>
            <a:r>
              <a:rPr lang="fr-FR" baseline="0" dirty="0" smtClean="0"/>
              <a:t> s</a:t>
            </a:r>
            <a:r>
              <a:rPr lang="fr-FR" dirty="0" smtClean="0"/>
              <a:t>core moyen de la France</a:t>
            </a:r>
            <a:r>
              <a:rPr lang="fr-FR" baseline="0" dirty="0" smtClean="0"/>
              <a:t> est de 493, ce qui n’est pas significativement différent du score de l’OCDE. </a:t>
            </a:r>
          </a:p>
          <a:p>
            <a:pPr marL="0" marR="0" indent="0" algn="l" defTabSz="914400" rtl="0" eaLnBrk="1" fontAlgn="auto" latinLnBrk="0" hangingPunct="1">
              <a:lnSpc>
                <a:spcPct val="100000"/>
              </a:lnSpc>
              <a:spcBef>
                <a:spcPct val="0"/>
              </a:spcBef>
              <a:spcAft>
                <a:spcPts val="0"/>
              </a:spcAft>
              <a:buClrTx/>
              <a:buSzTx/>
              <a:buFontTx/>
              <a:buNone/>
              <a:tabLst/>
              <a:defRPr/>
            </a:pPr>
            <a:r>
              <a:rPr lang="fr-FR" baseline="0" dirty="0" smtClean="0"/>
              <a:t>La France a un score comparable à celui de l’Islande, l’Italie …Elle se situe entre le 15</a:t>
            </a:r>
            <a:r>
              <a:rPr lang="fr-FR" baseline="30000" dirty="0" smtClean="0"/>
              <a:t>ème</a:t>
            </a:r>
            <a:r>
              <a:rPr lang="fr-FR" baseline="0" dirty="0" smtClean="0"/>
              <a:t> et le 23</a:t>
            </a:r>
            <a:r>
              <a:rPr lang="fr-FR" baseline="30000" dirty="0" smtClean="0"/>
              <a:t>ème</a:t>
            </a:r>
            <a:r>
              <a:rPr lang="fr-FR" baseline="0" dirty="0" smtClean="0"/>
              <a:t> rang.</a:t>
            </a:r>
          </a:p>
          <a:p>
            <a:endParaRPr lang="fr-FR" dirty="0" smtClean="0"/>
          </a:p>
          <a:p>
            <a:r>
              <a:rPr lang="fr-FR" dirty="0" smtClean="0"/>
              <a:t>Majeures</a:t>
            </a:r>
            <a:r>
              <a:rPr lang="fr-FR" baseline="0" dirty="0" smtClean="0"/>
              <a:t> 2003 et 2012</a:t>
            </a:r>
            <a:endParaRPr lang="fr-FR" dirty="0" smtClean="0"/>
          </a:p>
          <a:p>
            <a:r>
              <a:rPr lang="fr-FR" dirty="0" smtClean="0"/>
              <a:t>1 – Score stable depuis 2012. </a:t>
            </a:r>
            <a:r>
              <a:rPr lang="fr-FR" sz="1200" kern="1200" dirty="0" smtClean="0">
                <a:solidFill>
                  <a:schemeClr val="tx1"/>
                </a:solidFill>
                <a:effectLst/>
                <a:latin typeface="+mn-lt"/>
                <a:ea typeface="+mn-ea"/>
                <a:cs typeface="+mn-cs"/>
              </a:rPr>
              <a:t>Il était significativement supérieur à la moyenne de l’OCDE en 2003 (511)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 – </a:t>
            </a:r>
            <a:r>
              <a:rPr lang="fr-FR" sz="1200" kern="1200" dirty="0" smtClean="0">
                <a:solidFill>
                  <a:schemeClr val="tx1"/>
                </a:solidFill>
                <a:effectLst/>
                <a:latin typeface="+mn-lt"/>
                <a:ea typeface="+mn-ea"/>
                <a:cs typeface="+mn-cs"/>
              </a:rPr>
              <a:t>En France, en 2015, 23,5 % des élèves sont en dessous du niveau 2 de l’échelle, niveau que PISA considère comme le seuil de culture mathématique en dessous duquel les élèves ne possèdent pas les compétences et connaissances mathématiques leur permettant de faire face aux situations de la vie réelle en rapport avec les mathématiques. L’étude de l’évolution de ces groupes depuis 2003 montre clairement un accroissement de la proportion d’élèves en difficulté (16,6 % en 2003, 22,4% en 2012 et 23,5 % en 2015)</a:t>
            </a:r>
            <a:r>
              <a:rPr lang="fr-FR" dirty="0" smtClean="0"/>
              <a:t>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35329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lvl1pPr algn="ctr">
              <a:defRPr/>
            </a:lvl1p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645398"/>
            <a:ext cx="7881937" cy="4347008"/>
          </a:xfrm>
        </p:spPr>
        <p:txBody>
          <a:bodyPr/>
          <a:lstStyle>
            <a:lvl1pPr marL="177800" marR="0" indent="-177800" algn="l" defTabSz="457200" rtl="0" eaLnBrk="1" fontAlgn="auto" latinLnBrk="0" hangingPunct="1">
              <a:lnSpc>
                <a:spcPct val="100000"/>
              </a:lnSpc>
              <a:spcBef>
                <a:spcPct val="20000"/>
              </a:spcBef>
              <a:spcAft>
                <a:spcPts val="0"/>
              </a:spcAft>
              <a:buClr>
                <a:srgbClr val="DA5A56"/>
              </a:buClr>
              <a:buSzPct val="100000"/>
              <a:buFont typeface="Arial"/>
              <a:buChar char="■"/>
              <a:tabLst/>
              <a:defRPr>
                <a:solidFill>
                  <a:srgbClr val="DA5A56"/>
                </a:solidFill>
              </a:defRPr>
            </a:lvl1pPr>
            <a:lvl2pPr marL="627063" marR="0" indent="-169863" algn="l" defTabSz="457200" rtl="0" eaLnBrk="1" fontAlgn="auto" latinLnBrk="0" hangingPunct="1">
              <a:lnSpc>
                <a:spcPct val="100000"/>
              </a:lnSpc>
              <a:spcBef>
                <a:spcPct val="20000"/>
              </a:spcBef>
              <a:spcAft>
                <a:spcPts val="0"/>
              </a:spcAft>
              <a:buClr>
                <a:srgbClr val="DA5A5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00608F"/>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A5A5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00608F"/>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ntenu avec texte et graph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805400" y="1653552"/>
            <a:ext cx="7881400" cy="4330700"/>
          </a:xfrm>
        </p:spPr>
        <p:txBody>
          <a:bodyPr/>
          <a:lstStyle>
            <a:lvl1pPr marL="177800" marR="0" indent="-177800" algn="l" defTabSz="457200" rtl="0" eaLnBrk="1" fontAlgn="auto" latinLnBrk="0" hangingPunct="1">
              <a:lnSpc>
                <a:spcPct val="100000"/>
              </a:lnSpc>
              <a:spcBef>
                <a:spcPct val="20000"/>
              </a:spcBef>
              <a:spcAft>
                <a:spcPts val="0"/>
              </a:spcAft>
              <a:buClr>
                <a:srgbClr val="DA5A56"/>
              </a:buClr>
              <a:buSzPct val="100000"/>
              <a:buFont typeface="Arial"/>
              <a:buChar char="■"/>
              <a:tabLst/>
              <a:defRPr>
                <a:solidFill>
                  <a:srgbClr val="DA5A56"/>
                </a:solidFill>
              </a:defRPr>
            </a:lvl1pPr>
            <a:lvl2pPr marL="627063" marR="0" indent="-169863" algn="l" defTabSz="457200" rtl="0" eaLnBrk="1" fontAlgn="auto" latinLnBrk="0" hangingPunct="1">
              <a:lnSpc>
                <a:spcPct val="100000"/>
              </a:lnSpc>
              <a:spcBef>
                <a:spcPct val="20000"/>
              </a:spcBef>
              <a:spcAft>
                <a:spcPts val="0"/>
              </a:spcAft>
              <a:buClr>
                <a:srgbClr val="DA5A56"/>
              </a:buClr>
              <a:buSzTx/>
              <a:buFont typeface="Arial Italic"/>
              <a:buChar char="■"/>
              <a:tabLst/>
              <a:defRPr>
                <a:solidFill>
                  <a:srgbClr val="DA5A56"/>
                </a:solidFill>
              </a:defRPr>
            </a:lvl2pPr>
            <a:lvl3pPr marL="627063" marR="0" indent="0" algn="l" defTabSz="457200" rtl="0" eaLnBrk="1" fontAlgn="auto" latinLnBrk="0" hangingPunct="1">
              <a:lnSpc>
                <a:spcPct val="100000"/>
              </a:lnSpc>
              <a:spcBef>
                <a:spcPct val="20000"/>
              </a:spcBef>
              <a:spcAft>
                <a:spcPts val="0"/>
              </a:spcAft>
              <a:buClr>
                <a:srgbClr val="00608F"/>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A5A5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00608F"/>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dirty="0"/>
          </a:p>
        </p:txBody>
      </p:sp>
      <p:sp>
        <p:nvSpPr>
          <p:cNvPr id="5"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68153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647202"/>
            <a:ext cx="7881937" cy="4343400"/>
          </a:xfrm>
        </p:spPr>
        <p:txBody>
          <a:bodyPr/>
          <a:lstStyle>
            <a:lvl1pPr marL="177800" indent="-177800">
              <a:buClr>
                <a:srgbClr val="DA5A56"/>
              </a:buClr>
              <a:buSzPct val="150000"/>
              <a:buFont typeface="Wingdings" charset="2"/>
              <a:buChar char="§"/>
              <a:defRPr>
                <a:solidFill>
                  <a:srgbClr val="DA5A56"/>
                </a:solidFill>
              </a:defRPr>
            </a:lvl1pPr>
          </a:lstStyle>
          <a:p>
            <a:pPr lvl="0"/>
            <a:r>
              <a:rPr lang="fr-FR" dirty="0" smtClean="0"/>
              <a:t> Cliquez pour modifier les styles du texte du masque</a:t>
            </a:r>
            <a:endParaRPr lang="fr-FR" dirty="0"/>
          </a:p>
        </p:txBody>
      </p:sp>
      <p:sp>
        <p:nvSpPr>
          <p:cNvPr id="6"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914399" y="2001209"/>
            <a:ext cx="7412865" cy="27263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914399" y="5045442"/>
            <a:ext cx="7412865" cy="715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dirty="0"/>
          </a:p>
        </p:txBody>
      </p:sp>
      <p:sp>
        <p:nvSpPr>
          <p:cNvPr id="6"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a:prstGeom prst="rect">
            <a:avLst/>
          </a:prstGeom>
        </p:spPr>
        <p:txBody>
          <a:bodyPr/>
          <a:lstStyle/>
          <a:p>
            <a:fld id="{C6B7B3CB-E3BA-F74C-AB76-86EFC5843CD6}" type="slidenum">
              <a:rPr lang="fr-FR" smtClean="0"/>
              <a:pPr/>
              <a:t>‹N°›</a:t>
            </a:fld>
            <a:endParaRPr lang="fr-FR" dirty="0"/>
          </a:p>
        </p:txBody>
      </p:sp>
      <p:sp>
        <p:nvSpPr>
          <p:cNvPr id="10" name="Espace réservé du texte 9"/>
          <p:cNvSpPr>
            <a:spLocks noGrp="1"/>
          </p:cNvSpPr>
          <p:nvPr>
            <p:ph type="body" sz="quarter" idx="14"/>
          </p:nvPr>
        </p:nvSpPr>
        <p:spPr>
          <a:xfrm>
            <a:off x="721653" y="2625264"/>
            <a:ext cx="7839449" cy="394772"/>
          </a:xfrm>
        </p:spPr>
        <p:txBody>
          <a:bodyPr>
            <a:noAutofit/>
          </a:bodyPr>
          <a:lstStyle>
            <a:lvl1pPr marL="0" indent="0">
              <a:buFont typeface="Arial"/>
              <a:buNone/>
              <a:defRPr sz="2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6" name="Espace réservé du titre 1"/>
          <p:cNvSpPr>
            <a:spLocks noGrp="1"/>
          </p:cNvSpPr>
          <p:nvPr>
            <p:ph type="title"/>
          </p:nvPr>
        </p:nvSpPr>
        <p:spPr>
          <a:xfrm>
            <a:off x="1520554" y="700834"/>
            <a:ext cx="7040548"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a:prstGeom prst="rect">
            <a:avLst/>
          </a:prstGeom>
        </p:spPr>
        <p:txBody>
          <a:bodyPr/>
          <a:lstStyle/>
          <a:p>
            <a:fld id="{C6B7B3CB-E3BA-F74C-AB76-86EFC5843CD6}" type="slidenum">
              <a:rPr lang="fr-FR" smtClean="0"/>
              <a:pPr/>
              <a:t>‹N°›</a:t>
            </a:fld>
            <a:endParaRPr lang="fr-FR" dirty="0"/>
          </a:p>
        </p:txBody>
      </p:sp>
      <p:sp>
        <p:nvSpPr>
          <p:cNvPr id="10" name="Espace réservé du texte 9"/>
          <p:cNvSpPr>
            <a:spLocks noGrp="1"/>
          </p:cNvSpPr>
          <p:nvPr>
            <p:ph type="body" sz="quarter" idx="14"/>
          </p:nvPr>
        </p:nvSpPr>
        <p:spPr>
          <a:xfrm>
            <a:off x="721653" y="2625264"/>
            <a:ext cx="7839449" cy="394772"/>
          </a:xfrm>
        </p:spPr>
        <p:txBody>
          <a:bodyPr>
            <a:noAutofit/>
          </a:bodyPr>
          <a:lstStyle>
            <a:lvl1pPr marL="0" indent="0">
              <a:buFont typeface="Arial"/>
              <a:buNone/>
              <a:defRPr sz="2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6" name="Espace réservé du titre 1"/>
          <p:cNvSpPr>
            <a:spLocks noGrp="1"/>
          </p:cNvSpPr>
          <p:nvPr>
            <p:ph type="title"/>
          </p:nvPr>
        </p:nvSpPr>
        <p:spPr>
          <a:xfrm>
            <a:off x="1520554" y="700834"/>
            <a:ext cx="7040548"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4948547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file:////Volumes/MesEspacesPartages/str-delcom-6-studio-graphique/EN%20COURS/PISA/_ppt/pisa%20coul_mention.png" TargetMode="Externa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file:////Volumes/MesEspacesPartages/str-delcom-6-studio-graphique/EN%20COURS/PISA/_ppt/couv_pisa_ok.png" TargetMode="Externa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9.xml"/><Relationship Id="rId6" Type="http://schemas.openxmlformats.org/officeDocument/2006/relationships/image" Target="file:////Volumes/MesEspacesPartages/str-delcom-6-studio-graphique/EN%20COURS/PISA/_ppt/pisa%20coul_mention.png" TargetMode="External"/><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0554" y="700834"/>
            <a:ext cx="7184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23400" y="1505815"/>
            <a:ext cx="7881400" cy="4327177"/>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327264" y="6490067"/>
            <a:ext cx="359536" cy="182563"/>
          </a:xfrm>
          <a:prstGeom prst="rect">
            <a:avLst/>
          </a:prstGeom>
        </p:spPr>
        <p:txBody>
          <a:bodyPr vert="horz" lIns="91440" tIns="45720" rIns="91440" bIns="45720" rtlCol="0" anchor="ctr"/>
          <a:lstStyle>
            <a:lvl1pPr algn="ctr">
              <a:defRPr sz="1000" b="1">
                <a:solidFill>
                  <a:srgbClr val="404040"/>
                </a:solidFill>
              </a:defRPr>
            </a:lvl1pPr>
          </a:lstStyle>
          <a:p>
            <a:fld id="{A786685B-2977-D546-9E3D-3CA676A47F0C}" type="slidenum">
              <a:rPr lang="fr-FR" smtClean="0"/>
              <a:pPr/>
              <a:t>‹N°›</a:t>
            </a:fld>
            <a:endParaRPr lang="fr-FR" dirty="0"/>
          </a:p>
        </p:txBody>
      </p:sp>
      <p:sp>
        <p:nvSpPr>
          <p:cNvPr id="12" name="Espace réservé du pied de page 4"/>
          <p:cNvSpPr txBox="1">
            <a:spLocks/>
          </p:cNvSpPr>
          <p:nvPr userDrawn="1"/>
        </p:nvSpPr>
        <p:spPr>
          <a:xfrm>
            <a:off x="7028585" y="6490066"/>
            <a:ext cx="896215" cy="18256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pic>
        <p:nvPicPr>
          <p:cNvPr id="14" name="Imag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70053" y="6199025"/>
            <a:ext cx="1252244" cy="404799"/>
          </a:xfrm>
          <a:prstGeom prst="rect">
            <a:avLst/>
          </a:prstGeom>
        </p:spPr>
      </p:pic>
      <p:pic>
        <p:nvPicPr>
          <p:cNvPr id="15" name="Imag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9829" y="566065"/>
            <a:ext cx="1059739" cy="716443"/>
          </a:xfrm>
          <a:prstGeom prst="rect">
            <a:avLst/>
          </a:prstGeom>
        </p:spPr>
      </p:pic>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5" name="Image 4"/>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2678305" y="6178592"/>
            <a:ext cx="1991231" cy="413433"/>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p:txStyles>
    <p:titleStyle>
      <a:lvl1pPr algn="l" defTabSz="457200" rtl="0" eaLnBrk="1" latinLnBrk="0" hangingPunct="1">
        <a:spcBef>
          <a:spcPct val="0"/>
        </a:spcBef>
        <a:buNone/>
        <a:defRPr sz="2400" b="1" i="0" u="none" kern="1200" cap="all">
          <a:solidFill>
            <a:schemeClr val="tx1">
              <a:lumMod val="75000"/>
              <a:lumOff val="25000"/>
            </a:schemeClr>
          </a:solidFill>
          <a:latin typeface="Arial"/>
          <a:ea typeface="+mj-ea"/>
          <a:cs typeface="Arial"/>
        </a:defRPr>
      </a:lvl1pPr>
    </p:titleStyle>
    <p:bodyStyle>
      <a:lvl1pPr marL="177800" indent="-177800" algn="l" defTabSz="457200" rtl="0" eaLnBrk="1" latinLnBrk="0" hangingPunct="1">
        <a:spcBef>
          <a:spcPct val="20000"/>
        </a:spcBef>
        <a:buClr>
          <a:srgbClr val="DA5A56"/>
        </a:buClr>
        <a:buSzPct val="150000"/>
        <a:buFont typeface="Wingdings" charset="2"/>
        <a:buChar char="§"/>
        <a:defRPr sz="2000" b="1" kern="1200">
          <a:solidFill>
            <a:srgbClr val="DA5A56"/>
          </a:solidFill>
          <a:latin typeface="Arial"/>
          <a:ea typeface="+mn-ea"/>
          <a:cs typeface="Arial"/>
        </a:defRPr>
      </a:lvl1pPr>
      <a:lvl2pPr marL="627063" indent="-169863" algn="l" defTabSz="457200" rtl="0" eaLnBrk="1" latinLnBrk="0" hangingPunct="1">
        <a:spcBef>
          <a:spcPct val="20000"/>
        </a:spcBef>
        <a:buClr>
          <a:srgbClr val="DA5A56"/>
        </a:buClr>
        <a:buSzPct val="110000"/>
        <a:buFont typeface="Wingdings" charset="2"/>
        <a:buChar char="§"/>
        <a:defRPr sz="1500" b="0" i="0" u="none" kern="1200">
          <a:solidFill>
            <a:srgbClr val="DA5A56"/>
          </a:solidFill>
          <a:latin typeface="Arial"/>
          <a:ea typeface="+mn-ea"/>
          <a:cs typeface="Arial"/>
        </a:defRPr>
      </a:lvl2pPr>
      <a:lvl3pPr marL="627063" indent="0" algn="l" defTabSz="457200" rtl="0" eaLnBrk="1" latinLnBrk="0" hangingPunct="1">
        <a:spcBef>
          <a:spcPct val="20000"/>
        </a:spcBef>
        <a:buClr>
          <a:srgbClr val="00608F"/>
        </a:buClr>
        <a:buSzPct val="110000"/>
        <a:buFont typeface="Wingdings" charset="2"/>
        <a:buNone/>
        <a:defRPr sz="1500" kern="1200">
          <a:solidFill>
            <a:schemeClr val="tx1"/>
          </a:solidFill>
          <a:latin typeface="Arial"/>
          <a:ea typeface="+mn-ea"/>
          <a:cs typeface="Arial"/>
        </a:defRPr>
      </a:lvl3pPr>
      <a:lvl4pPr marL="627063" indent="177800" algn="l" defTabSz="457200" rtl="0" eaLnBrk="1" latinLnBrk="0" hangingPunct="1">
        <a:spcBef>
          <a:spcPct val="20000"/>
        </a:spcBef>
        <a:buClr>
          <a:srgbClr val="DA5A56"/>
        </a:buClr>
        <a:buSzPct val="100000"/>
        <a:buFont typeface=".AppleSystemUIFont" charset="0"/>
        <a:buChar char="–"/>
        <a:defRPr sz="1100" kern="1200">
          <a:solidFill>
            <a:schemeClr val="tx1"/>
          </a:solidFill>
          <a:latin typeface="Arial"/>
          <a:ea typeface="+mn-ea"/>
          <a:cs typeface="Arial"/>
        </a:defRPr>
      </a:lvl4pPr>
      <a:lvl5pPr marL="806450" indent="0" algn="l" defTabSz="457200" rtl="0" eaLnBrk="1" latinLnBrk="0" hangingPunct="1">
        <a:spcBef>
          <a:spcPct val="20000"/>
        </a:spcBef>
        <a:buClr>
          <a:srgbClr val="00608F"/>
        </a:buClr>
        <a:buSzPct val="110000"/>
        <a:buFont typeface="Wingdings" charset="2"/>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1"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sp>
        <p:nvSpPr>
          <p:cNvPr id="16" name="Espace réservé du pied de page 4"/>
          <p:cNvSpPr txBox="1">
            <a:spLocks/>
          </p:cNvSpPr>
          <p:nvPr userDrawn="1"/>
        </p:nvSpPr>
        <p:spPr>
          <a:xfrm>
            <a:off x="322628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5A56"/>
                </a:solidFill>
              </a:rPr>
              <a:t>SG  -  nom de la structure</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2" name="Image 1"/>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46BA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05400" y="1843917"/>
            <a:ext cx="7772360" cy="474007"/>
          </a:xfrm>
          <a:prstGeom prst="rect">
            <a:avLst/>
          </a:prstGeom>
        </p:spPr>
        <p:txBody>
          <a:bodyPr vert="horz" lIns="91440" tIns="45720" rIns="91440" bIns="45720" rtlCol="0">
            <a:normAutofit/>
          </a:bodyPr>
          <a:lstStyle/>
          <a:p>
            <a:pPr lvl="0"/>
            <a:r>
              <a:rPr lang="fr-FR" dirty="0" smtClean="0"/>
              <a:t>Cliquez pour modifier les styles du texte du masque</a:t>
            </a:r>
          </a:p>
          <a:p>
            <a:pPr lvl="0"/>
            <a:endParaRPr lang="fr-FR" dirty="0" smtClean="0"/>
          </a:p>
        </p:txBody>
      </p:sp>
      <p:sp>
        <p:nvSpPr>
          <p:cNvPr id="13" name="Espace réservé du pied de page 4"/>
          <p:cNvSpPr txBox="1">
            <a:spLocks/>
          </p:cNvSpPr>
          <p:nvPr userDrawn="1"/>
        </p:nvSpPr>
        <p:spPr>
          <a:xfrm>
            <a:off x="3226282" y="6146185"/>
            <a:ext cx="471756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p>
        </p:txBody>
      </p:sp>
      <p:sp>
        <p:nvSpPr>
          <p:cNvPr id="18" name="Espace réservé du numéro de diapositive 5"/>
          <p:cNvSpPr>
            <a:spLocks noGrp="1"/>
          </p:cNvSpPr>
          <p:nvPr>
            <p:ph type="sldNum" sz="quarter" idx="4"/>
          </p:nvPr>
        </p:nvSpPr>
        <p:spPr>
          <a:xfrm>
            <a:off x="8143814" y="6477612"/>
            <a:ext cx="359536" cy="182563"/>
          </a:xfrm>
          <a:prstGeom prst="rect">
            <a:avLst/>
          </a:prstGeom>
        </p:spPr>
        <p:txBody>
          <a:bodyPr vert="horz" lIns="91440" tIns="45720" rIns="91440" bIns="45720" rtlCol="0" anchor="ctr"/>
          <a:lstStyle>
            <a:lvl1pPr algn="ctr">
              <a:defRPr sz="1000" b="1">
                <a:solidFill>
                  <a:schemeClr val="bg1"/>
                </a:solidFill>
              </a:defRPr>
            </a:lvl1pPr>
          </a:lstStyle>
          <a:p>
            <a:fld id="{A786685B-2977-D546-9E3D-3CA676A47F0C}" type="slidenum">
              <a:rPr lang="fr-FR" smtClean="0"/>
              <a:pPr/>
              <a:t>‹N°›</a:t>
            </a:fld>
            <a:endParaRPr lang="fr-FR" dirty="0"/>
          </a:p>
        </p:txBody>
      </p:sp>
      <p:sp>
        <p:nvSpPr>
          <p:cNvPr id="20" name="Espace réservé du pied de page 4"/>
          <p:cNvSpPr txBox="1">
            <a:spLocks/>
          </p:cNvSpPr>
          <p:nvPr userDrawn="1"/>
        </p:nvSpPr>
        <p:spPr>
          <a:xfrm>
            <a:off x="7026979" y="6485943"/>
            <a:ext cx="890784" cy="182563"/>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chemeClr val="bg1"/>
              </a:solidFill>
            </a:endParaRPr>
          </a:p>
          <a:p>
            <a:pPr>
              <a:lnSpc>
                <a:spcPts val="1320"/>
              </a:lnSpc>
            </a:pPr>
            <a:r>
              <a:rPr lang="fr-FR" dirty="0" smtClean="0">
                <a:solidFill>
                  <a:schemeClr val="bg1"/>
                </a:solidFill>
              </a:rPr>
              <a:t>JJ/MM/AAAA</a:t>
            </a:r>
          </a:p>
          <a:p>
            <a:endParaRPr lang="fr-FR" dirty="0">
              <a:solidFill>
                <a:schemeClr val="bg1"/>
              </a:solidFill>
            </a:endParaRPr>
          </a:p>
        </p:txBody>
      </p:sp>
      <p:sp>
        <p:nvSpPr>
          <p:cNvPr id="37" name="Espace réservé du titre 1"/>
          <p:cNvSpPr>
            <a:spLocks noGrp="1"/>
          </p:cNvSpPr>
          <p:nvPr>
            <p:ph type="title"/>
          </p:nvPr>
        </p:nvSpPr>
        <p:spPr>
          <a:xfrm>
            <a:off x="1520554" y="700834"/>
            <a:ext cx="705720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29" y="566065"/>
            <a:ext cx="1059738" cy="716443"/>
          </a:xfrm>
          <a:prstGeom prst="rect">
            <a:avLst/>
          </a:prstGeom>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0053" y="6199025"/>
            <a:ext cx="1252244" cy="404798"/>
          </a:xfrm>
          <a:prstGeom prst="rect">
            <a:avLst/>
          </a:prstGeom>
        </p:spPr>
      </p:pic>
      <p:pic>
        <p:nvPicPr>
          <p:cNvPr id="22" name="Imag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27220" y="6190968"/>
            <a:ext cx="1879130" cy="250319"/>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5145" y="6495468"/>
            <a:ext cx="1544380" cy="94193"/>
          </a:xfrm>
          <a:prstGeom prst="rect">
            <a:avLst/>
          </a:prstGeom>
        </p:spPr>
      </p:pic>
    </p:spTree>
    <p:extLst>
      <p:ext uri="{BB962C8B-B14F-4D97-AF65-F5344CB8AC3E}">
        <p14:creationId xmlns:p14="http://schemas.microsoft.com/office/powerpoint/2010/main" val="2118329832"/>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p:txStyles>
    <p:titleStyle>
      <a:lvl1pPr algn="l" defTabSz="457200" rtl="0" eaLnBrk="1" latinLnBrk="0" hangingPunct="1">
        <a:spcBef>
          <a:spcPct val="0"/>
        </a:spcBef>
        <a:buNone/>
        <a:defRPr sz="2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bg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A5A5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05400" y="1843917"/>
            <a:ext cx="7772360" cy="474007"/>
          </a:xfrm>
          <a:prstGeom prst="rect">
            <a:avLst/>
          </a:prstGeom>
        </p:spPr>
        <p:txBody>
          <a:bodyPr vert="horz" lIns="91440" tIns="45720" rIns="91440" bIns="45720" rtlCol="0">
            <a:normAutofit/>
          </a:bodyPr>
          <a:lstStyle/>
          <a:p>
            <a:pPr lvl="0"/>
            <a:r>
              <a:rPr lang="fr-FR" dirty="0" smtClean="0"/>
              <a:t>Cliquez pour modifier les styles du texte du masque</a:t>
            </a:r>
          </a:p>
          <a:p>
            <a:pPr lvl="0"/>
            <a:endParaRPr lang="fr-FR" dirty="0" smtClean="0"/>
          </a:p>
        </p:txBody>
      </p:sp>
      <p:sp>
        <p:nvSpPr>
          <p:cNvPr id="13" name="Espace réservé du pied de page 4"/>
          <p:cNvSpPr txBox="1">
            <a:spLocks/>
          </p:cNvSpPr>
          <p:nvPr userDrawn="1"/>
        </p:nvSpPr>
        <p:spPr>
          <a:xfrm>
            <a:off x="3226282" y="6146185"/>
            <a:ext cx="471756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p>
        </p:txBody>
      </p:sp>
      <p:sp>
        <p:nvSpPr>
          <p:cNvPr id="18" name="Espace réservé du numéro de diapositive 5"/>
          <p:cNvSpPr>
            <a:spLocks noGrp="1"/>
          </p:cNvSpPr>
          <p:nvPr>
            <p:ph type="sldNum" sz="quarter" idx="4"/>
          </p:nvPr>
        </p:nvSpPr>
        <p:spPr>
          <a:xfrm>
            <a:off x="8143814" y="6477612"/>
            <a:ext cx="359536" cy="182563"/>
          </a:xfrm>
          <a:prstGeom prst="rect">
            <a:avLst/>
          </a:prstGeom>
        </p:spPr>
        <p:txBody>
          <a:bodyPr vert="horz" lIns="91440" tIns="45720" rIns="91440" bIns="45720" rtlCol="0" anchor="ctr"/>
          <a:lstStyle>
            <a:lvl1pPr algn="ctr">
              <a:defRPr sz="1000" b="1">
                <a:solidFill>
                  <a:schemeClr val="bg1"/>
                </a:solidFill>
              </a:defRPr>
            </a:lvl1pPr>
          </a:lstStyle>
          <a:p>
            <a:fld id="{A786685B-2977-D546-9E3D-3CA676A47F0C}" type="slidenum">
              <a:rPr lang="fr-FR" smtClean="0"/>
              <a:pPr/>
              <a:t>‹N°›</a:t>
            </a:fld>
            <a:endParaRPr lang="fr-FR" dirty="0"/>
          </a:p>
        </p:txBody>
      </p:sp>
      <p:sp>
        <p:nvSpPr>
          <p:cNvPr id="20" name="Espace réservé du pied de page 4"/>
          <p:cNvSpPr txBox="1">
            <a:spLocks/>
          </p:cNvSpPr>
          <p:nvPr userDrawn="1"/>
        </p:nvSpPr>
        <p:spPr>
          <a:xfrm>
            <a:off x="7026979" y="6485943"/>
            <a:ext cx="890784" cy="182563"/>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chemeClr val="bg1"/>
              </a:solidFill>
            </a:endParaRPr>
          </a:p>
          <a:p>
            <a:pPr>
              <a:lnSpc>
                <a:spcPts val="1320"/>
              </a:lnSpc>
            </a:pPr>
            <a:r>
              <a:rPr lang="fr-FR" dirty="0" smtClean="0">
                <a:solidFill>
                  <a:schemeClr val="bg1"/>
                </a:solidFill>
              </a:rPr>
              <a:t>JJ/MM/AAAA</a:t>
            </a:r>
          </a:p>
          <a:p>
            <a:endParaRPr lang="fr-FR" dirty="0">
              <a:solidFill>
                <a:schemeClr val="bg1"/>
              </a:solidFill>
            </a:endParaRPr>
          </a:p>
        </p:txBody>
      </p:sp>
      <p:sp>
        <p:nvSpPr>
          <p:cNvPr id="37" name="Espace réservé du titre 1"/>
          <p:cNvSpPr>
            <a:spLocks noGrp="1"/>
          </p:cNvSpPr>
          <p:nvPr>
            <p:ph type="title"/>
          </p:nvPr>
        </p:nvSpPr>
        <p:spPr>
          <a:xfrm>
            <a:off x="1520554" y="700834"/>
            <a:ext cx="705720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29" y="566065"/>
            <a:ext cx="1059738" cy="716443"/>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0053" y="6199025"/>
            <a:ext cx="1252244" cy="404798"/>
          </a:xfrm>
          <a:prstGeom prst="rect">
            <a:avLst/>
          </a:prstGeom>
        </p:spPr>
      </p:pic>
      <p:pic>
        <p:nvPicPr>
          <p:cNvPr id="17" name="Imag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27220" y="6190968"/>
            <a:ext cx="1879130" cy="250319"/>
          </a:xfrm>
          <a:prstGeom prst="rect">
            <a:avLst/>
          </a:prstGeom>
        </p:spPr>
      </p:pic>
      <p:pic>
        <p:nvPicPr>
          <p:cNvPr id="12" name="Imag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5145" y="6495468"/>
            <a:ext cx="1544380" cy="94193"/>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2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bg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103772" y="6146185"/>
            <a:ext cx="351529" cy="342536"/>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3" name="Rectangle 2"/>
          <p:cNvSpPr/>
          <p:nvPr userDrawn="1"/>
        </p:nvSpPr>
        <p:spPr>
          <a:xfrm>
            <a:off x="1312333" y="6146185"/>
            <a:ext cx="1474809" cy="609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effectLst/>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31" y="5853400"/>
            <a:ext cx="441602" cy="574863"/>
          </a:xfrm>
          <a:prstGeom prst="rect">
            <a:avLst/>
          </a:prstGeom>
        </p:spPr>
      </p:pic>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6932" y="2626440"/>
            <a:ext cx="2308424" cy="746218"/>
          </a:xfrm>
          <a:prstGeom prst="rect">
            <a:avLst/>
          </a:prstGeom>
        </p:spPr>
      </p:pic>
      <p:pic>
        <p:nvPicPr>
          <p:cNvPr id="9" name="Image 8"/>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3598604" y="5981944"/>
            <a:ext cx="2194943" cy="455729"/>
          </a:xfrm>
          <a:prstGeom prst="rect">
            <a:avLst/>
          </a:prstGeom>
        </p:spPr>
      </p:pic>
    </p:spTree>
    <p:extLst>
      <p:ext uri="{BB962C8B-B14F-4D97-AF65-F5344CB8AC3E}">
        <p14:creationId xmlns:p14="http://schemas.microsoft.com/office/powerpoint/2010/main" val="46762541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p:txStyles>
    <p:titleStyle>
      <a:lvl1pPr algn="l" defTabSz="457200" rtl="0" eaLnBrk="1" latinLnBrk="0" hangingPunct="1">
        <a:spcBef>
          <a:spcPct val="0"/>
        </a:spcBef>
        <a:buNone/>
        <a:defRPr sz="4400" kern="1200">
          <a:solidFill>
            <a:srgbClr val="9B008A"/>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education.gouv.fr/pisa" TargetMode="External"/><Relationship Id="rId2" Type="http://schemas.openxmlformats.org/officeDocument/2006/relationships/hyperlink" Target="http://www.pisa.oecd.or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4"/>
          <p:cNvSpPr txBox="1">
            <a:spLocks/>
          </p:cNvSpPr>
          <p:nvPr/>
        </p:nvSpPr>
        <p:spPr>
          <a:xfrm>
            <a:off x="2424418" y="4452330"/>
            <a:ext cx="4219662" cy="390495"/>
          </a:xfrm>
          <a:prstGeom prst="rect">
            <a:avLst/>
          </a:prstGeom>
        </p:spPr>
        <p:txBody>
          <a:bodyPr/>
          <a:lstStyle>
            <a:lvl1pPr algn="l" defTabSz="457200" rtl="0" eaLnBrk="1" latinLnBrk="0" hangingPunct="1">
              <a:spcBef>
                <a:spcPct val="0"/>
              </a:spcBef>
              <a:buNone/>
              <a:defRPr sz="5000" kern="1200">
                <a:solidFill>
                  <a:schemeClr val="bg1"/>
                </a:solidFill>
                <a:latin typeface="+mj-lt"/>
                <a:ea typeface="+mj-ea"/>
                <a:cs typeface="+mj-cs"/>
              </a:defRPr>
            </a:lvl1pPr>
          </a:lstStyle>
          <a:p>
            <a:pPr algn="ctr"/>
            <a:r>
              <a:rPr lang="fr-FR" sz="2000" i="1" dirty="0" smtClean="0">
                <a:solidFill>
                  <a:schemeClr val="tx1">
                    <a:lumMod val="75000"/>
                    <a:lumOff val="25000"/>
                  </a:schemeClr>
                </a:solidFill>
                <a:latin typeface="Arial" charset="0"/>
                <a:ea typeface="Arial" charset="0"/>
                <a:cs typeface="Arial" charset="0"/>
              </a:rPr>
              <a:t>Date de l’événement</a:t>
            </a:r>
            <a:endParaRPr lang="fr-FR" sz="2000" i="1"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33077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10</a:t>
            </a:fld>
            <a:endParaRPr lang="fr-FR" dirty="0"/>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smtClean="0"/>
              <a:t>3 - LA PASSATION DES ÉPREUVES</a:t>
            </a:r>
            <a:endParaRPr lang="fr-FR" dirty="0"/>
          </a:p>
        </p:txBody>
      </p:sp>
    </p:spTree>
    <p:extLst>
      <p:ext uri="{BB962C8B-B14F-4D97-AF65-F5344CB8AC3E}">
        <p14:creationId xmlns:p14="http://schemas.microsoft.com/office/powerpoint/2010/main" val="46904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3 - LA PASSATION DES épreuves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11</a:t>
            </a:fld>
            <a:endParaRPr lang="fr-FR" dirty="0"/>
          </a:p>
        </p:txBody>
      </p:sp>
      <p:sp>
        <p:nvSpPr>
          <p:cNvPr id="6" name="Espace réservé du texte 5"/>
          <p:cNvSpPr>
            <a:spLocks noGrp="1"/>
          </p:cNvSpPr>
          <p:nvPr>
            <p:ph type="body" sz="quarter" idx="13"/>
          </p:nvPr>
        </p:nvSpPr>
        <p:spPr/>
        <p:txBody>
          <a:bodyPr>
            <a:normAutofit/>
          </a:bodyPr>
          <a:lstStyle/>
          <a:p>
            <a:r>
              <a:rPr lang="fr-FR" dirty="0"/>
              <a:t>Quelles sont les dates des épreuves ?</a:t>
            </a:r>
          </a:p>
          <a:p>
            <a:pPr lvl="1"/>
            <a:r>
              <a:rPr lang="fr-FR" b="1" dirty="0"/>
              <a:t>Entre le 2 et le 25 mai 2018.</a:t>
            </a:r>
          </a:p>
          <a:p>
            <a:pPr lvl="2">
              <a:buClr>
                <a:srgbClr val="1B8ED9"/>
              </a:buClr>
            </a:pPr>
            <a:endParaRPr lang="fr-FR" dirty="0"/>
          </a:p>
          <a:p>
            <a:r>
              <a:rPr lang="fr-FR" dirty="0"/>
              <a:t> Comment se déroulent les épreuves ?</a:t>
            </a:r>
          </a:p>
          <a:p>
            <a:pPr marL="804863" lvl="2" indent="-177800">
              <a:buClr>
                <a:srgbClr val="DA5A56"/>
              </a:buClr>
              <a:buFont typeface="Lucida Grande"/>
              <a:buChar char="-"/>
            </a:pPr>
            <a:r>
              <a:rPr lang="fr-FR" b="1" smtClean="0"/>
              <a:t>3 </a:t>
            </a:r>
            <a:r>
              <a:rPr lang="fr-FR" b="1" dirty="0"/>
              <a:t>H 30 de test sur ordinateur.</a:t>
            </a:r>
          </a:p>
          <a:p>
            <a:pPr marL="804863" lvl="2" indent="-177800">
              <a:buClr>
                <a:srgbClr val="DA5A56"/>
              </a:buClr>
              <a:buFont typeface="Lucida Grande"/>
              <a:buChar char="-"/>
            </a:pPr>
            <a:r>
              <a:rPr lang="fr-FR" dirty="0"/>
              <a:t>En compréhension de l’écrit, culture scientifique ou </a:t>
            </a:r>
            <a:r>
              <a:rPr lang="fr-FR" dirty="0" smtClean="0"/>
              <a:t>mathématiques. Cette </a:t>
            </a:r>
            <a:r>
              <a:rPr lang="fr-FR" dirty="0"/>
              <a:t>année, le domaine principal est la compréhension de l’écrit.</a:t>
            </a:r>
          </a:p>
          <a:p>
            <a:pPr marL="804863" lvl="2" indent="-177800">
              <a:buClr>
                <a:srgbClr val="DA5A56"/>
              </a:buClr>
              <a:buFont typeface="Lucida Grande"/>
              <a:buChar char="-"/>
            </a:pPr>
            <a:r>
              <a:rPr lang="fr-FR" dirty="0"/>
              <a:t>Des questions ouvertes et d’autres à choix multiples.</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b="1" dirty="0"/>
              <a:t>Les questionnaires de contexte (45 minutes) :</a:t>
            </a:r>
          </a:p>
          <a:p>
            <a:pPr marL="804863" lvl="2" indent="-177800">
              <a:buClr>
                <a:srgbClr val="DA5A56"/>
              </a:buClr>
              <a:buFont typeface="Lucida Grande"/>
              <a:buChar char="-"/>
            </a:pPr>
            <a:r>
              <a:rPr lang="fr-FR" dirty="0"/>
              <a:t>Pour les élèves, ils permettent de </a:t>
            </a:r>
            <a:r>
              <a:rPr lang="fr-FR" b="1" dirty="0"/>
              <a:t>connaître leurs conditions socio-économiques et scolaires.</a:t>
            </a:r>
          </a:p>
          <a:p>
            <a:pPr marL="804863" lvl="2" indent="-177800">
              <a:buClr>
                <a:srgbClr val="DA5A56"/>
              </a:buClr>
              <a:buFont typeface="Lucida Grande"/>
              <a:buChar char="-"/>
            </a:pPr>
            <a:r>
              <a:rPr lang="fr-FR" dirty="0"/>
              <a:t>Pour les chefs d’établissement, il </a:t>
            </a:r>
            <a:r>
              <a:rPr lang="fr-FR" b="1" dirty="0"/>
              <a:t>porte sur le système scolaire et l'environnement d'apprentissage dans leur établissement.</a:t>
            </a:r>
          </a:p>
        </p:txBody>
      </p:sp>
    </p:spTree>
    <p:extLst>
      <p:ext uri="{BB962C8B-B14F-4D97-AF65-F5344CB8AC3E}">
        <p14:creationId xmlns:p14="http://schemas.microsoft.com/office/powerpoint/2010/main" val="282580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3 - LA PASSATION DES épreuves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12</a:t>
            </a:fld>
            <a:endParaRPr lang="fr-FR" dirty="0"/>
          </a:p>
        </p:txBody>
      </p:sp>
      <p:sp>
        <p:nvSpPr>
          <p:cNvPr id="6" name="Espace réservé du texte 5"/>
          <p:cNvSpPr>
            <a:spLocks noGrp="1"/>
          </p:cNvSpPr>
          <p:nvPr>
            <p:ph type="body" sz="quarter" idx="13"/>
          </p:nvPr>
        </p:nvSpPr>
        <p:spPr>
          <a:xfrm>
            <a:off x="804864" y="1645398"/>
            <a:ext cx="7052204" cy="623669"/>
          </a:xfrm>
        </p:spPr>
        <p:txBody>
          <a:bodyPr>
            <a:normAutofit/>
          </a:bodyPr>
          <a:lstStyle/>
          <a:p>
            <a:r>
              <a:rPr lang="fr-FR" dirty="0"/>
              <a:t>Déroulement des 3H30 de test</a:t>
            </a:r>
          </a:p>
          <a:p>
            <a:pPr lvl="2">
              <a:buClr>
                <a:srgbClr val="DA5A56"/>
              </a:buClr>
            </a:pPr>
            <a:endParaRPr lang="fr-FR" dirty="0"/>
          </a:p>
        </p:txBody>
      </p:sp>
      <p:sp>
        <p:nvSpPr>
          <p:cNvPr id="11" name="Rectangle 10"/>
          <p:cNvSpPr/>
          <p:nvPr/>
        </p:nvSpPr>
        <p:spPr>
          <a:xfrm>
            <a:off x="531819" y="4052349"/>
            <a:ext cx="3706238" cy="114890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ZoneTexte 11"/>
          <p:cNvSpPr txBox="1"/>
          <p:nvPr/>
        </p:nvSpPr>
        <p:spPr>
          <a:xfrm>
            <a:off x="363692" y="4153779"/>
            <a:ext cx="4046707" cy="1077218"/>
          </a:xfrm>
          <a:prstGeom prst="rect">
            <a:avLst/>
          </a:prstGeom>
          <a:noFill/>
        </p:spPr>
        <p:txBody>
          <a:bodyPr wrap="square" rtlCol="0">
            <a:spAutoFit/>
          </a:bodyPr>
          <a:lstStyle/>
          <a:p>
            <a:pPr algn="ctr"/>
            <a:endParaRPr lang="fr-FR" sz="1400" dirty="0">
              <a:latin typeface="Arial" panose="020B0604020202020204" pitchFamily="34" charset="0"/>
              <a:cs typeface="Arial" panose="020B0604020202020204" pitchFamily="34" charset="0"/>
            </a:endParaRPr>
          </a:p>
          <a:p>
            <a:pPr algn="ctr"/>
            <a:r>
              <a:rPr lang="fr-FR" sz="1600" dirty="0">
                <a:latin typeface="Arial" panose="020B0604020202020204" pitchFamily="34" charset="0"/>
                <a:cs typeface="Arial" panose="020B0604020202020204" pitchFamily="34" charset="0"/>
              </a:rPr>
              <a:t>3</a:t>
            </a:r>
            <a:r>
              <a:rPr lang="fr-FR" sz="1600" dirty="0" smtClean="0">
                <a:latin typeface="Arial" panose="020B0604020202020204" pitchFamily="34" charset="0"/>
                <a:cs typeface="Arial" panose="020B0604020202020204" pitchFamily="34" charset="0"/>
              </a:rPr>
              <a:t>5 minutes : Questionnaire </a:t>
            </a: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contexte</a:t>
            </a:r>
          </a:p>
          <a:p>
            <a:pPr algn="ctr"/>
            <a:r>
              <a:rPr lang="fr-FR" sz="1600" dirty="0" smtClean="0">
                <a:latin typeface="Arial" panose="020B0604020202020204" pitchFamily="34" charset="0"/>
                <a:cs typeface="Arial" panose="020B0604020202020204" pitchFamily="34" charset="0"/>
              </a:rPr>
              <a:t>Conditions socio-économiques </a:t>
            </a:r>
          </a:p>
          <a:p>
            <a:endParaRPr lang="fr-FR" dirty="0"/>
          </a:p>
        </p:txBody>
      </p:sp>
      <p:sp>
        <p:nvSpPr>
          <p:cNvPr id="15" name="Rectangle 14"/>
          <p:cNvSpPr/>
          <p:nvPr/>
        </p:nvSpPr>
        <p:spPr>
          <a:xfrm>
            <a:off x="2387045" y="2680749"/>
            <a:ext cx="4105819" cy="1158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6" name="ZoneTexte 15"/>
          <p:cNvSpPr txBox="1"/>
          <p:nvPr/>
        </p:nvSpPr>
        <p:spPr>
          <a:xfrm>
            <a:off x="2257779" y="2776029"/>
            <a:ext cx="4347314" cy="1046440"/>
          </a:xfrm>
          <a:prstGeom prst="rect">
            <a:avLst/>
          </a:prstGeom>
          <a:noFill/>
        </p:spPr>
        <p:txBody>
          <a:bodyPr wrap="square" rtlCol="0">
            <a:spAutoFit/>
          </a:bodyPr>
          <a:lstStyle/>
          <a:p>
            <a:pPr algn="ctr"/>
            <a:endParaRPr lang="fr-FR" sz="1400" dirty="0">
              <a:latin typeface="Arial" panose="020B0604020202020204" pitchFamily="34" charset="0"/>
              <a:cs typeface="Arial" panose="020B0604020202020204" pitchFamily="34" charset="0"/>
            </a:endParaRPr>
          </a:p>
          <a:p>
            <a:pPr algn="ctr"/>
            <a:r>
              <a:rPr lang="fr-FR" sz="1500" dirty="0">
                <a:latin typeface="Arial" panose="020B0604020202020204" pitchFamily="34" charset="0"/>
                <a:cs typeface="Arial" panose="020B0604020202020204" pitchFamily="34" charset="0"/>
              </a:rPr>
              <a:t>2</a:t>
            </a:r>
            <a:r>
              <a:rPr lang="fr-FR" sz="1500" dirty="0" smtClean="0">
                <a:latin typeface="Arial" panose="020B0604020202020204" pitchFamily="34" charset="0"/>
                <a:cs typeface="Arial" panose="020B0604020202020204" pitchFamily="34" charset="0"/>
              </a:rPr>
              <a:t>H : </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Compréhension de </a:t>
            </a:r>
            <a:r>
              <a:rPr lang="fr-FR" sz="1400" dirty="0" smtClean="0">
                <a:latin typeface="Arial" panose="020B0604020202020204" pitchFamily="34" charset="0"/>
                <a:cs typeface="Arial" panose="020B0604020202020204" pitchFamily="34" charset="0"/>
              </a:rPr>
              <a:t>l’écrit,</a:t>
            </a:r>
            <a:endParaRPr lang="fr-FR" sz="1500" dirty="0" smtClean="0">
              <a:latin typeface="Arial" panose="020B0604020202020204" pitchFamily="34" charset="0"/>
              <a:cs typeface="Arial" panose="020B0604020202020204" pitchFamily="34" charset="0"/>
            </a:endParaRPr>
          </a:p>
          <a:p>
            <a:pPr algn="ctr"/>
            <a:r>
              <a:rPr lang="fr-FR" sz="1500" dirty="0">
                <a:latin typeface="Arial" panose="020B0604020202020204" pitchFamily="34" charset="0"/>
                <a:cs typeface="Arial" panose="020B0604020202020204" pitchFamily="34" charset="0"/>
              </a:rPr>
              <a:t>c</a:t>
            </a:r>
            <a:r>
              <a:rPr lang="fr-FR" sz="1500" dirty="0" smtClean="0">
                <a:latin typeface="Arial" panose="020B0604020202020204" pitchFamily="34" charset="0"/>
                <a:cs typeface="Arial" panose="020B0604020202020204" pitchFamily="34" charset="0"/>
              </a:rPr>
              <a:t>ulture mathématique et/ou culture scientifique</a:t>
            </a:r>
          </a:p>
          <a:p>
            <a:endParaRPr lang="fr-FR" dirty="0"/>
          </a:p>
        </p:txBody>
      </p:sp>
      <p:sp>
        <p:nvSpPr>
          <p:cNvPr id="17" name="Rectangle 16"/>
          <p:cNvSpPr/>
          <p:nvPr/>
        </p:nvSpPr>
        <p:spPr>
          <a:xfrm>
            <a:off x="4959039" y="4052349"/>
            <a:ext cx="3706238" cy="114890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ZoneTexte 17"/>
          <p:cNvSpPr txBox="1"/>
          <p:nvPr/>
        </p:nvSpPr>
        <p:spPr>
          <a:xfrm>
            <a:off x="4790912" y="4182354"/>
            <a:ext cx="4046707" cy="830997"/>
          </a:xfrm>
          <a:prstGeom prst="rect">
            <a:avLst/>
          </a:prstGeom>
          <a:noFill/>
        </p:spPr>
        <p:txBody>
          <a:bodyPr wrap="square" rtlCol="0">
            <a:spAutoFit/>
          </a:bodyPr>
          <a:lstStyle/>
          <a:p>
            <a:pPr algn="ctr"/>
            <a:endParaRPr lang="fr-FR" sz="1400" dirty="0">
              <a:latin typeface="Arial" panose="020B0604020202020204" pitchFamily="34" charset="0"/>
              <a:cs typeface="Arial" panose="020B0604020202020204" pitchFamily="34" charset="0"/>
            </a:endParaRPr>
          </a:p>
          <a:p>
            <a:pPr algn="ctr"/>
            <a:r>
              <a:rPr lang="fr-FR" sz="1600" dirty="0" smtClean="0">
                <a:latin typeface="Arial" panose="020B0604020202020204" pitchFamily="34" charset="0"/>
                <a:cs typeface="Arial" panose="020B0604020202020204" pitchFamily="34" charset="0"/>
              </a:rPr>
              <a:t>10 minutes : Questionnaire TIC </a:t>
            </a:r>
          </a:p>
          <a:p>
            <a:endParaRPr lang="fr-FR" dirty="0"/>
          </a:p>
        </p:txBody>
      </p:sp>
    </p:spTree>
    <p:extLst>
      <p:ext uri="{BB962C8B-B14F-4D97-AF65-F5344CB8AC3E}">
        <p14:creationId xmlns:p14="http://schemas.microsoft.com/office/powerpoint/2010/main" val="3182994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3 - LA PASSATION DES épreuves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13</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Session de rattrapage</a:t>
            </a:r>
            <a:endParaRPr lang="fr-FR" dirty="0"/>
          </a:p>
          <a:p>
            <a:pPr marL="804863" lvl="2" indent="-177800">
              <a:buClr>
                <a:srgbClr val="DA5A56"/>
              </a:buClr>
              <a:buFont typeface="Lucida Grande"/>
              <a:buChar char="-"/>
            </a:pPr>
            <a:r>
              <a:rPr lang="fr-FR" dirty="0"/>
              <a:t>Au moins </a:t>
            </a:r>
            <a:r>
              <a:rPr lang="fr-FR" b="1" dirty="0"/>
              <a:t>84 % des élèves </a:t>
            </a:r>
            <a:r>
              <a:rPr lang="fr-FR" dirty="0"/>
              <a:t>de l’échantillon doivent être présents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A défaut, une session de rattrapage sera organisée.</a:t>
            </a:r>
          </a:p>
          <a:p>
            <a:pPr lvl="2">
              <a:buClr>
                <a:srgbClr val="1B8ED9"/>
              </a:buClr>
            </a:pPr>
            <a:endParaRPr lang="fr-FR" dirty="0"/>
          </a:p>
          <a:p>
            <a:r>
              <a:rPr lang="fr-FR" dirty="0"/>
              <a:t> Traitement anonyme des données</a:t>
            </a:r>
          </a:p>
          <a:p>
            <a:pPr marL="804863" lvl="2" indent="-177800">
              <a:buClr>
                <a:srgbClr val="DA5A56"/>
              </a:buClr>
              <a:buFont typeface="Lucida Grande"/>
              <a:buChar char="-"/>
            </a:pPr>
            <a:r>
              <a:rPr lang="fr-FR" dirty="0"/>
              <a:t>Correction des questions ouvertes par la Direction de l’Evaluation, de la Prospective et de la Performance (DEPP) du ministère de l’Education nationale</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Consolidation des données par le partenaire officiel de l’OCDE : Education </a:t>
            </a:r>
            <a:r>
              <a:rPr lang="fr-FR" dirty="0" err="1"/>
              <a:t>Testing</a:t>
            </a:r>
            <a:r>
              <a:rPr lang="fr-FR" dirty="0"/>
              <a:t> Service (ETS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b="1" dirty="0"/>
              <a:t>Publication des résultats : décembre 2019.</a:t>
            </a:r>
          </a:p>
        </p:txBody>
      </p:sp>
    </p:spTree>
    <p:extLst>
      <p:ext uri="{BB962C8B-B14F-4D97-AF65-F5344CB8AC3E}">
        <p14:creationId xmlns:p14="http://schemas.microsoft.com/office/powerpoint/2010/main" val="1996548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14</a:t>
            </a:fld>
            <a:endParaRPr lang="fr-FR"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739" y="523982"/>
            <a:ext cx="3675790" cy="519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4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15</a:t>
            </a:fld>
            <a:endParaRPr lang="fr-FR" dirty="0"/>
          </a:p>
        </p:txBody>
      </p:sp>
      <p:sp>
        <p:nvSpPr>
          <p:cNvPr id="6" name="Titre 3"/>
          <p:cNvSpPr>
            <a:spLocks noGrp="1"/>
          </p:cNvSpPr>
          <p:nvPr>
            <p:ph type="title"/>
          </p:nvPr>
        </p:nvSpPr>
        <p:spPr>
          <a:xfrm>
            <a:off x="1041544" y="3072424"/>
            <a:ext cx="7040548" cy="446903"/>
          </a:xfrm>
        </p:spPr>
        <p:txBody>
          <a:bodyPr>
            <a:normAutofit fontScale="90000"/>
          </a:bodyPr>
          <a:lstStyle/>
          <a:p>
            <a:pPr algn="ctr"/>
            <a:r>
              <a:rPr lang="fr-FR" dirty="0" smtClean="0"/>
              <a:t>LIENS UTILES</a:t>
            </a:r>
            <a:endParaRPr lang="fr-FR" dirty="0"/>
          </a:p>
        </p:txBody>
      </p:sp>
    </p:spTree>
    <p:extLst>
      <p:ext uri="{BB962C8B-B14F-4D97-AF65-F5344CB8AC3E}">
        <p14:creationId xmlns:p14="http://schemas.microsoft.com/office/powerpoint/2010/main" val="371713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Liens utiles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16</a:t>
            </a:fld>
            <a:endParaRPr lang="fr-FR" dirty="0"/>
          </a:p>
        </p:txBody>
      </p:sp>
      <p:sp>
        <p:nvSpPr>
          <p:cNvPr id="6" name="Espace réservé du texte 5"/>
          <p:cNvSpPr>
            <a:spLocks noGrp="1"/>
          </p:cNvSpPr>
          <p:nvPr>
            <p:ph type="body" sz="quarter" idx="13"/>
          </p:nvPr>
        </p:nvSpPr>
        <p:spPr>
          <a:xfrm>
            <a:off x="804864" y="1645398"/>
            <a:ext cx="7221536" cy="2870158"/>
          </a:xfrm>
        </p:spPr>
        <p:txBody>
          <a:bodyPr>
            <a:normAutofit/>
          </a:bodyPr>
          <a:lstStyle/>
          <a:p>
            <a:r>
              <a:rPr lang="fr-FR" dirty="0" smtClean="0"/>
              <a:t>Pour approfondir</a:t>
            </a:r>
          </a:p>
          <a:p>
            <a:pPr marL="0" indent="0">
              <a:buNone/>
            </a:pPr>
            <a:endParaRPr lang="fr-FR" dirty="0"/>
          </a:p>
          <a:p>
            <a:pPr lvl="1"/>
            <a:r>
              <a:rPr lang="fr-FR" u="sng" dirty="0"/>
              <a:t>Site de l’OCDE : </a:t>
            </a:r>
            <a:r>
              <a:rPr lang="fr-FR" u="sng" dirty="0">
                <a:hlinkClick r:id="rId2"/>
              </a:rPr>
              <a:t>www.pisa.oecd.org</a:t>
            </a:r>
            <a:endParaRPr lang="fr-FR" u="sng" dirty="0"/>
          </a:p>
          <a:p>
            <a:pPr lvl="1"/>
            <a:endParaRPr lang="fr-FR" u="sng" dirty="0"/>
          </a:p>
          <a:p>
            <a:pPr lvl="1"/>
            <a:r>
              <a:rPr lang="fr-FR" u="sng" dirty="0"/>
              <a:t>Site du ministère de l’Education nationale : </a:t>
            </a:r>
            <a:r>
              <a:rPr lang="fr-FR" u="sng" dirty="0">
                <a:hlinkClick r:id="rId3"/>
              </a:rPr>
              <a:t>www.education.gouv.fr/pisa</a:t>
            </a:r>
            <a:endParaRPr lang="fr-FR" dirty="0"/>
          </a:p>
          <a:p>
            <a:pPr lvl="2">
              <a:buClr>
                <a:srgbClr val="DA5A56"/>
              </a:buClr>
            </a:pPr>
            <a:endParaRPr lang="fr-FR" dirty="0" smtClean="0"/>
          </a:p>
        </p:txBody>
      </p:sp>
    </p:spTree>
    <p:extLst>
      <p:ext uri="{BB962C8B-B14F-4D97-AF65-F5344CB8AC3E}">
        <p14:creationId xmlns:p14="http://schemas.microsoft.com/office/powerpoint/2010/main" val="3587522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17</a:t>
            </a:fld>
            <a:endParaRPr lang="fr-FR" dirty="0"/>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smtClean="0"/>
              <a:t> ANNEXES</a:t>
            </a:r>
            <a:endParaRPr lang="fr-FR" dirty="0"/>
          </a:p>
        </p:txBody>
      </p:sp>
    </p:spTree>
    <p:extLst>
      <p:ext uri="{BB962C8B-B14F-4D97-AF65-F5344CB8AC3E}">
        <p14:creationId xmlns:p14="http://schemas.microsoft.com/office/powerpoint/2010/main" val="76314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fontScale="90000"/>
          </a:bodyPr>
          <a:lstStyle/>
          <a:p>
            <a:r>
              <a:rPr lang="fr-FR" dirty="0" smtClean="0"/>
              <a:t>ANNEXE </a:t>
            </a:r>
            <a:r>
              <a:rPr lang="fr-FR" dirty="0"/>
              <a:t>1 : Résultats culture </a:t>
            </a:r>
            <a:r>
              <a:rPr lang="fr-FR" dirty="0" smtClean="0"/>
              <a:t>scientifique</a:t>
            </a:r>
            <a:br>
              <a:rPr lang="fr-FR" dirty="0" smtClean="0"/>
            </a:br>
            <a:r>
              <a:rPr lang="fr-FR" dirty="0" smtClean="0"/>
              <a:t>PISA </a:t>
            </a:r>
            <a:r>
              <a:rPr lang="fr-FR" dirty="0"/>
              <a:t>2015</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18</a:t>
            </a:fld>
            <a:endParaRPr lang="fr-FR" dirty="0"/>
          </a:p>
        </p:txBody>
      </p:sp>
      <p:pic>
        <p:nvPicPr>
          <p:cNvPr id="8" name="Image 7" descr="C:\Users\skeskpai\Documents\Lecteur D\ETUDES\PISA\PISA_2015\B - Premiers resultats et analyses\07_Préparation presentation analyse\Graphiques\Ordre-SCIEV4.png"/>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162" t="5659" r="1335"/>
          <a:stretch/>
        </p:blipFill>
        <p:spPr bwMode="auto">
          <a:xfrm>
            <a:off x="1275474" y="1922348"/>
            <a:ext cx="6764671" cy="3943847"/>
          </a:xfrm>
          <a:prstGeom prst="rect">
            <a:avLst/>
          </a:prstGeom>
          <a:noFill/>
          <a:ln>
            <a:noFill/>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526" y="3052485"/>
            <a:ext cx="2738062" cy="8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4783970" y="3926075"/>
            <a:ext cx="720360" cy="140386"/>
          </a:xfrm>
          <a:prstGeom prst="rect">
            <a:avLst/>
          </a:prstGeom>
          <a:noFill/>
          <a:ln>
            <a:solidFill>
              <a:srgbClr val="FF0000"/>
            </a:solidFill>
          </a:ln>
        </p:spPr>
        <p:txBody>
          <a:bodyPr wrap="square" rtlCol="0">
            <a:spAutoFit/>
          </a:bodyPr>
          <a:lstStyle/>
          <a:p>
            <a:endParaRPr lang="fr-FR" dirty="0"/>
          </a:p>
        </p:txBody>
      </p:sp>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683" y="2382809"/>
            <a:ext cx="2455747" cy="61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064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fontScale="90000"/>
          </a:bodyPr>
          <a:lstStyle/>
          <a:p>
            <a:r>
              <a:rPr lang="fr-FR" dirty="0" smtClean="0"/>
              <a:t>ANNEXE </a:t>
            </a:r>
            <a:r>
              <a:rPr lang="fr-FR" dirty="0"/>
              <a:t>2 : Résultats compréhension de l’écrit PISA 2015</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19</a:t>
            </a:fld>
            <a:endParaRPr lang="fr-FR" dirty="0"/>
          </a:p>
        </p:txBody>
      </p:sp>
      <p:pic>
        <p:nvPicPr>
          <p:cNvPr id="12" name="Image 11" descr="C:\Users\skeskpai\Documents\Lecteur D\ETUDES\PISA\PISA_2015\B - Premiers resultats et analyses\07_Préparation presentation analyse\Graphiques\Ordre-READ2.png"/>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1176" t="4750" r="1175"/>
          <a:stretch/>
        </p:blipFill>
        <p:spPr bwMode="auto">
          <a:xfrm>
            <a:off x="935823" y="1734770"/>
            <a:ext cx="7150654" cy="3851643"/>
          </a:xfrm>
          <a:prstGeom prst="rect">
            <a:avLst/>
          </a:prstGeom>
          <a:noFill/>
          <a:ln w="28575">
            <a:noFill/>
          </a:ln>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988" y="3468067"/>
            <a:ext cx="3049905" cy="93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709" y="3192852"/>
            <a:ext cx="815607" cy="17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249725" y="2188004"/>
            <a:ext cx="2894275" cy="2677656"/>
          </a:xfrm>
          <a:prstGeom prst="rect">
            <a:avLst/>
          </a:prstGeom>
        </p:spPr>
        <p:txBody>
          <a:bodyPr wrap="square">
            <a:spAutoFit/>
          </a:bodyPr>
          <a:lstStyle/>
          <a:p>
            <a:r>
              <a:rPr lang="fr-FR" sz="1400" dirty="0">
                <a:solidFill>
                  <a:prstClr val="black"/>
                </a:solidFill>
                <a:latin typeface="Arial" panose="020B0604020202020204" pitchFamily="34" charset="0"/>
                <a:cs typeface="Arial" panose="020B0604020202020204" pitchFamily="34" charset="0"/>
              </a:rPr>
              <a:t>Depuis 2009, </a:t>
            </a:r>
            <a:r>
              <a:rPr lang="fr-FR" sz="1400" dirty="0" smtClean="0">
                <a:solidFill>
                  <a:prstClr val="black"/>
                </a:solidFill>
                <a:latin typeface="Arial" panose="020B0604020202020204" pitchFamily="34" charset="0"/>
                <a:cs typeface="Arial" panose="020B0604020202020204" pitchFamily="34" charset="0"/>
              </a:rPr>
              <a:t>en </a:t>
            </a:r>
            <a:r>
              <a:rPr lang="fr-FR" sz="1400" dirty="0">
                <a:solidFill>
                  <a:prstClr val="black"/>
                </a:solidFill>
                <a:latin typeface="Arial" panose="020B0604020202020204" pitchFamily="34" charset="0"/>
                <a:cs typeface="Arial" panose="020B0604020202020204" pitchFamily="34" charset="0"/>
              </a:rPr>
              <a:t>France </a:t>
            </a:r>
            <a:r>
              <a:rPr lang="fr-FR" sz="1400" dirty="0" smtClean="0">
                <a:solidFill>
                  <a:prstClr val="black"/>
                </a:solidFill>
                <a:latin typeface="Arial" panose="020B0604020202020204" pitchFamily="34" charset="0"/>
                <a:cs typeface="Arial" panose="020B0604020202020204" pitchFamily="34" charset="0"/>
              </a:rPr>
              <a:t>:</a:t>
            </a:r>
          </a:p>
          <a:p>
            <a:endParaRPr lang="fr-FR" sz="14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prstClr val="black"/>
                </a:solidFill>
                <a:latin typeface="Arial" panose="020B0604020202020204" pitchFamily="34" charset="0"/>
                <a:cs typeface="Arial" panose="020B0604020202020204" pitchFamily="34" charset="0"/>
              </a:rPr>
              <a:t>S</a:t>
            </a:r>
            <a:r>
              <a:rPr lang="fr-FR" sz="1400" dirty="0" smtClean="0">
                <a:solidFill>
                  <a:prstClr val="black"/>
                </a:solidFill>
                <a:latin typeface="Arial" panose="020B0604020202020204" pitchFamily="34" charset="0"/>
                <a:cs typeface="Arial" panose="020B0604020202020204" pitchFamily="34" charset="0"/>
              </a:rPr>
              <a:t>tabilité </a:t>
            </a:r>
            <a:r>
              <a:rPr lang="fr-FR" sz="1400" dirty="0">
                <a:solidFill>
                  <a:prstClr val="black"/>
                </a:solidFill>
                <a:latin typeface="Arial" panose="020B0604020202020204" pitchFamily="34" charset="0"/>
                <a:cs typeface="Arial" panose="020B0604020202020204" pitchFamily="34" charset="0"/>
              </a:rPr>
              <a:t>du score </a:t>
            </a:r>
            <a:r>
              <a:rPr lang="fr-FR" sz="1400" dirty="0" smtClean="0">
                <a:solidFill>
                  <a:prstClr val="black"/>
                </a:solidFill>
                <a:latin typeface="Arial" panose="020B0604020202020204" pitchFamily="34" charset="0"/>
                <a:cs typeface="Arial" panose="020B0604020202020204" pitchFamily="34" charset="0"/>
              </a:rPr>
              <a:t>moyen. </a:t>
            </a:r>
          </a:p>
          <a:p>
            <a:pPr marL="285750" indent="-285750">
              <a:buFont typeface="Arial" panose="020B0604020202020204" pitchFamily="34" charset="0"/>
              <a:buChar char="•"/>
            </a:pPr>
            <a:endParaRPr lang="fr-FR" sz="14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prstClr val="black"/>
                </a:solidFill>
                <a:latin typeface="Arial" panose="020B0604020202020204" pitchFamily="34" charset="0"/>
                <a:cs typeface="Arial" panose="020B0604020202020204" pitchFamily="34" charset="0"/>
              </a:rPr>
              <a:t>A</a:t>
            </a:r>
            <a:r>
              <a:rPr lang="fr-FR" sz="1400" dirty="0" smtClean="0">
                <a:solidFill>
                  <a:prstClr val="black"/>
                </a:solidFill>
                <a:latin typeface="Arial" panose="020B0604020202020204" pitchFamily="34" charset="0"/>
                <a:cs typeface="Arial" panose="020B0604020202020204" pitchFamily="34" charset="0"/>
              </a:rPr>
              <a:t>ugmentation </a:t>
            </a:r>
            <a:r>
              <a:rPr lang="fr-FR" sz="1400" dirty="0">
                <a:solidFill>
                  <a:prstClr val="black"/>
                </a:solidFill>
                <a:latin typeface="Arial" panose="020B0604020202020204" pitchFamily="34" charset="0"/>
                <a:cs typeface="Arial" panose="020B0604020202020204" pitchFamily="34" charset="0"/>
              </a:rPr>
              <a:t>des élèves </a:t>
            </a:r>
            <a:r>
              <a:rPr lang="fr-FR" sz="1400" dirty="0" smtClean="0">
                <a:solidFill>
                  <a:prstClr val="black"/>
                </a:solidFill>
                <a:latin typeface="Arial" panose="020B0604020202020204" pitchFamily="34" charset="0"/>
                <a:cs typeface="Arial" panose="020B0604020202020204" pitchFamily="34" charset="0"/>
              </a:rPr>
              <a:t>ayant les meilleurs scores.</a:t>
            </a:r>
          </a:p>
          <a:p>
            <a:pPr marL="285750" indent="-285750">
              <a:buFont typeface="Arial" panose="020B0604020202020204" pitchFamily="34" charset="0"/>
              <a:buChar char="•"/>
            </a:pPr>
            <a:endParaRPr lang="fr-FR" sz="14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smtClean="0">
                <a:solidFill>
                  <a:prstClr val="black"/>
                </a:solidFill>
                <a:latin typeface="Arial" panose="020B0604020202020204" pitchFamily="34" charset="0"/>
                <a:cs typeface="Arial" panose="020B0604020202020204" pitchFamily="34" charset="0"/>
              </a:rPr>
              <a:t>Augmentation des élèves ayant les pires scores.</a:t>
            </a:r>
          </a:p>
          <a:p>
            <a:pPr marL="285750" indent="-285750">
              <a:buFont typeface="Arial" panose="020B0604020202020204" pitchFamily="34" charset="0"/>
              <a:buChar char="•"/>
            </a:pPr>
            <a:endParaRPr lang="fr-FR" sz="14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prstClr val="black"/>
                </a:solidFill>
                <a:latin typeface="Arial" panose="020B0604020202020204" pitchFamily="34" charset="0"/>
                <a:cs typeface="Arial" panose="020B0604020202020204" pitchFamily="34" charset="0"/>
              </a:rPr>
              <a:t>D</a:t>
            </a:r>
            <a:r>
              <a:rPr lang="fr-FR" sz="1400" dirty="0" smtClean="0">
                <a:solidFill>
                  <a:prstClr val="black"/>
                </a:solidFill>
                <a:latin typeface="Arial" panose="020B0604020202020204" pitchFamily="34" charset="0"/>
                <a:cs typeface="Arial" panose="020B0604020202020204" pitchFamily="34" charset="0"/>
              </a:rPr>
              <a:t>es </a:t>
            </a:r>
            <a:r>
              <a:rPr lang="fr-FR" sz="1400" dirty="0">
                <a:solidFill>
                  <a:prstClr val="black"/>
                </a:solidFill>
                <a:latin typeface="Arial" panose="020B0604020202020204" pitchFamily="34" charset="0"/>
                <a:cs typeface="Arial" panose="020B0604020202020204" pitchFamily="34" charset="0"/>
              </a:rPr>
              <a:t>filles toujours plus performantes que les </a:t>
            </a:r>
            <a:r>
              <a:rPr lang="fr-FR" sz="1400" dirty="0" smtClean="0">
                <a:solidFill>
                  <a:prstClr val="black"/>
                </a:solidFill>
                <a:latin typeface="Arial" panose="020B0604020202020204" pitchFamily="34" charset="0"/>
                <a:cs typeface="Arial" panose="020B0604020202020204" pitchFamily="34" charset="0"/>
              </a:rPr>
              <a:t>garçons.</a:t>
            </a:r>
            <a:endParaRPr lang="fr-F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048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71" y="729875"/>
            <a:ext cx="1820891" cy="352305"/>
          </a:xfrm>
        </p:spPr>
        <p:txBody>
          <a:bodyPr>
            <a:normAutofit fontScale="90000"/>
          </a:bodyPr>
          <a:lstStyle/>
          <a:p>
            <a:r>
              <a:rPr lang="fr-FR" dirty="0" smtClean="0"/>
              <a:t>SOMMAIRE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a:xfrm>
            <a:off x="804326" y="1307733"/>
            <a:ext cx="7881937" cy="4343400"/>
          </a:xfrm>
        </p:spPr>
        <p:txBody>
          <a:bodyPr>
            <a:normAutofit/>
          </a:bodyPr>
          <a:lstStyle/>
          <a:p>
            <a:pPr>
              <a:lnSpc>
                <a:spcPct val="140000"/>
              </a:lnSpc>
            </a:pPr>
            <a:r>
              <a:rPr lang="fr-FR" dirty="0">
                <a:solidFill>
                  <a:schemeClr val="tx1"/>
                </a:solidFill>
              </a:rPr>
              <a:t>1 - PISA en quelques </a:t>
            </a:r>
            <a:r>
              <a:rPr lang="fr-FR" dirty="0" smtClean="0">
                <a:solidFill>
                  <a:schemeClr val="tx1"/>
                </a:solidFill>
              </a:rPr>
              <a:t>mots</a:t>
            </a:r>
            <a:endParaRPr lang="fr-FR" dirty="0">
              <a:solidFill>
                <a:schemeClr val="tx1"/>
              </a:solidFill>
            </a:endParaRPr>
          </a:p>
          <a:p>
            <a:pPr>
              <a:lnSpc>
                <a:spcPct val="140000"/>
              </a:lnSpc>
            </a:pPr>
            <a:r>
              <a:rPr lang="fr-FR" dirty="0">
                <a:solidFill>
                  <a:schemeClr val="tx1"/>
                </a:solidFill>
              </a:rPr>
              <a:t>2 </a:t>
            </a:r>
            <a:r>
              <a:rPr lang="fr-FR" dirty="0" smtClean="0">
                <a:solidFill>
                  <a:schemeClr val="tx1"/>
                </a:solidFill>
              </a:rPr>
              <a:t>- Comment les élèves sont-ils choisis ?</a:t>
            </a:r>
            <a:endParaRPr lang="fr-FR" dirty="0">
              <a:solidFill>
                <a:schemeClr val="tx1"/>
              </a:solidFill>
            </a:endParaRPr>
          </a:p>
          <a:p>
            <a:pPr>
              <a:lnSpc>
                <a:spcPct val="140000"/>
              </a:lnSpc>
            </a:pPr>
            <a:r>
              <a:rPr lang="fr-FR" dirty="0">
                <a:solidFill>
                  <a:schemeClr val="tx1"/>
                </a:solidFill>
              </a:rPr>
              <a:t>3 - La passation des </a:t>
            </a:r>
            <a:r>
              <a:rPr lang="fr-FR" dirty="0" smtClean="0">
                <a:solidFill>
                  <a:schemeClr val="tx1"/>
                </a:solidFill>
              </a:rPr>
              <a:t>épreuves</a:t>
            </a:r>
            <a:endParaRPr lang="fr-FR" dirty="0">
              <a:solidFill>
                <a:schemeClr val="tx1"/>
              </a:solidFill>
            </a:endParaRPr>
          </a:p>
          <a:p>
            <a:pPr>
              <a:lnSpc>
                <a:spcPct val="140000"/>
              </a:lnSpc>
            </a:pPr>
            <a:r>
              <a:rPr lang="fr-FR" dirty="0" smtClean="0">
                <a:solidFill>
                  <a:schemeClr val="tx1"/>
                </a:solidFill>
              </a:rPr>
              <a:t>Liens utiles</a:t>
            </a:r>
            <a:endParaRPr lang="fr-FR" dirty="0">
              <a:solidFill>
                <a:schemeClr val="tx1"/>
              </a:solidFill>
            </a:endParaRPr>
          </a:p>
          <a:p>
            <a:pPr>
              <a:lnSpc>
                <a:spcPct val="140000"/>
              </a:lnSpc>
            </a:pPr>
            <a:r>
              <a:rPr lang="fr-FR" dirty="0" smtClean="0">
                <a:solidFill>
                  <a:schemeClr val="tx1"/>
                </a:solidFill>
              </a:rPr>
              <a:t>Annexes</a:t>
            </a:r>
            <a:endParaRPr lang="fr-FR" dirty="0">
              <a:solidFill>
                <a:schemeClr val="tx1"/>
              </a:solidFill>
            </a:endParaRPr>
          </a:p>
          <a:p>
            <a:pPr>
              <a:lnSpc>
                <a:spcPct val="140000"/>
              </a:lnSpc>
            </a:pPr>
            <a:endParaRPr lang="fr-FR" dirty="0"/>
          </a:p>
        </p:txBody>
      </p:sp>
    </p:spTree>
    <p:extLst>
      <p:ext uri="{BB962C8B-B14F-4D97-AF65-F5344CB8AC3E}">
        <p14:creationId xmlns:p14="http://schemas.microsoft.com/office/powerpoint/2010/main" val="326886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37353" cy="747187"/>
          </a:xfrm>
        </p:spPr>
        <p:txBody>
          <a:bodyPr>
            <a:normAutofit fontScale="90000"/>
          </a:bodyPr>
          <a:lstStyle/>
          <a:p>
            <a:r>
              <a:rPr lang="fr-FR" dirty="0" smtClean="0"/>
              <a:t>ANNEXE </a:t>
            </a:r>
            <a:r>
              <a:rPr lang="fr-FR" dirty="0"/>
              <a:t>3 : Résultats culture mathématiques PISA 2015</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20</a:t>
            </a:fld>
            <a:endParaRPr lang="fr-FR" dirty="0"/>
          </a:p>
        </p:txBody>
      </p:sp>
      <p:pic>
        <p:nvPicPr>
          <p:cNvPr id="16" name="Image 15"/>
          <p:cNvPicPr/>
          <p:nvPr/>
        </p:nvPicPr>
        <p:blipFill rotWithShape="1">
          <a:blip r:embed="rId3">
            <a:lum bright="-20000" contrast="40000"/>
            <a:extLst>
              <a:ext uri="{28A0092B-C50C-407E-A947-70E740481C1C}">
                <a14:useLocalDpi xmlns:a14="http://schemas.microsoft.com/office/drawing/2010/main" val="0"/>
              </a:ext>
            </a:extLst>
          </a:blip>
          <a:srcRect l="9612" t="10228" r="1531" b="19410"/>
          <a:stretch/>
        </p:blipFill>
        <p:spPr bwMode="auto">
          <a:xfrm>
            <a:off x="974735" y="1786094"/>
            <a:ext cx="7397799" cy="4164544"/>
          </a:xfrm>
          <a:prstGeom prst="rect">
            <a:avLst/>
          </a:prstGeom>
          <a:noFill/>
          <a:ln>
            <a:noFill/>
          </a:ln>
        </p:spPr>
      </p:pic>
      <p:sp>
        <p:nvSpPr>
          <p:cNvPr id="17" name="ZoneTexte 16"/>
          <p:cNvSpPr txBox="1"/>
          <p:nvPr/>
        </p:nvSpPr>
        <p:spPr>
          <a:xfrm>
            <a:off x="4673634" y="3733400"/>
            <a:ext cx="780532" cy="134966"/>
          </a:xfrm>
          <a:prstGeom prst="rect">
            <a:avLst/>
          </a:prstGeom>
          <a:noFill/>
          <a:ln>
            <a:solidFill>
              <a:srgbClr val="FF0000"/>
            </a:solidFill>
          </a:ln>
        </p:spPr>
        <p:txBody>
          <a:bodyPr wrap="square" rtlCol="0">
            <a:spAutoFit/>
          </a:bodyPr>
          <a:lstStyle/>
          <a:p>
            <a:endParaRPr lang="fr-FR"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61" y="3412315"/>
            <a:ext cx="2966775" cy="9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323096" y="2072467"/>
            <a:ext cx="4022745" cy="269931"/>
          </a:xfrm>
          <a:prstGeom prst="rect">
            <a:avLst/>
          </a:prstGeom>
        </p:spPr>
        <p:txBody>
          <a:bodyPr wrap="square">
            <a:spAutoFit/>
          </a:bodyPr>
          <a:lstStyle/>
          <a:p>
            <a:pPr lvl="0" defTabSz="914400"/>
            <a:endParaRPr lang="fr-FR" b="1" dirty="0">
              <a:solidFill>
                <a:srgbClr val="333399">
                  <a:lumMod val="75000"/>
                </a:srgbClr>
              </a:solidFill>
              <a:latin typeface="Arial"/>
            </a:endParaRPr>
          </a:p>
        </p:txBody>
      </p:sp>
      <p:sp>
        <p:nvSpPr>
          <p:cNvPr id="20" name="Rectangle 19"/>
          <p:cNvSpPr/>
          <p:nvPr/>
        </p:nvSpPr>
        <p:spPr>
          <a:xfrm>
            <a:off x="6432223" y="2342397"/>
            <a:ext cx="2881112" cy="2246769"/>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Depuis 2012, </a:t>
            </a:r>
            <a:r>
              <a:rPr lang="fr-FR" sz="1400" dirty="0" smtClean="0">
                <a:latin typeface="Arial" panose="020B0604020202020204" pitchFamily="34" charset="0"/>
                <a:cs typeface="Arial" panose="020B0604020202020204" pitchFamily="34" charset="0"/>
              </a:rPr>
              <a:t>en </a:t>
            </a:r>
            <a:r>
              <a:rPr lang="fr-FR" sz="1400" dirty="0">
                <a:latin typeface="Arial" panose="020B0604020202020204" pitchFamily="34" charset="0"/>
                <a:cs typeface="Arial" panose="020B0604020202020204" pitchFamily="34" charset="0"/>
              </a:rPr>
              <a:t>France </a:t>
            </a:r>
            <a:r>
              <a:rPr lang="fr-FR" sz="1400" dirty="0" smtClean="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S</a:t>
            </a:r>
            <a:r>
              <a:rPr lang="fr-FR" sz="1400" dirty="0" smtClean="0">
                <a:latin typeface="Arial" panose="020B0604020202020204" pitchFamily="34" charset="0"/>
                <a:cs typeface="Arial" panose="020B0604020202020204" pitchFamily="34" charset="0"/>
              </a:rPr>
              <a:t>tabilité </a:t>
            </a:r>
            <a:r>
              <a:rPr lang="fr-FR" sz="1400" dirty="0">
                <a:latin typeface="Arial" panose="020B0604020202020204" pitchFamily="34" charset="0"/>
                <a:cs typeface="Arial" panose="020B0604020202020204" pitchFamily="34" charset="0"/>
              </a:rPr>
              <a:t>du score </a:t>
            </a:r>
            <a:r>
              <a:rPr lang="fr-FR" sz="1400" dirty="0" smtClean="0">
                <a:latin typeface="Arial" panose="020B0604020202020204" pitchFamily="34" charset="0"/>
                <a:cs typeface="Arial" panose="020B0604020202020204" pitchFamily="34" charset="0"/>
              </a:rPr>
              <a:t>moyen.</a:t>
            </a:r>
          </a:p>
          <a:p>
            <a:endParaRPr lang="fr-F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a:t>
            </a:r>
            <a:r>
              <a:rPr lang="fr-FR" sz="1400" dirty="0" smtClean="0">
                <a:latin typeface="Arial" panose="020B0604020202020204" pitchFamily="34" charset="0"/>
                <a:cs typeface="Arial" panose="020B0604020202020204" pitchFamily="34" charset="0"/>
              </a:rPr>
              <a:t>ccroissement </a:t>
            </a:r>
            <a:r>
              <a:rPr lang="fr-FR" sz="1400" dirty="0">
                <a:latin typeface="Arial" panose="020B0604020202020204" pitchFamily="34" charset="0"/>
                <a:cs typeface="Arial" panose="020B0604020202020204" pitchFamily="34" charset="0"/>
              </a:rPr>
              <a:t>de la proportion d’élèves en </a:t>
            </a:r>
            <a:r>
              <a:rPr lang="fr-FR" sz="1400" dirty="0" smtClean="0">
                <a:latin typeface="Arial" panose="020B0604020202020204" pitchFamily="34" charset="0"/>
                <a:cs typeface="Arial" panose="020B0604020202020204" pitchFamily="34" charset="0"/>
              </a:rPr>
              <a:t>difficulté.</a:t>
            </a:r>
          </a:p>
          <a:p>
            <a:pPr marL="285750" indent="-285750">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Forte dispersion </a:t>
            </a:r>
            <a:r>
              <a:rPr lang="fr-FR" sz="1400" dirty="0">
                <a:latin typeface="Arial" panose="020B0604020202020204" pitchFamily="34" charset="0"/>
                <a:cs typeface="Arial" panose="020B0604020202020204" pitchFamily="34" charset="0"/>
              </a:rPr>
              <a:t>des élèves sur l’échelle de </a:t>
            </a:r>
            <a:r>
              <a:rPr lang="fr-FR" sz="1400" dirty="0" smtClean="0">
                <a:latin typeface="Arial" panose="020B0604020202020204" pitchFamily="34" charset="0"/>
                <a:cs typeface="Arial" panose="020B0604020202020204" pitchFamily="34" charset="0"/>
              </a:rPr>
              <a:t>scores.</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582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36628" y="4109330"/>
            <a:ext cx="7781697" cy="1244600"/>
          </a:xfrm>
          <a:prstGeom prst="rect">
            <a:avLst/>
          </a:prstGeom>
        </p:spPr>
        <p:txBody>
          <a:bodyPr/>
          <a:lstStyle/>
          <a:p>
            <a:r>
              <a:rPr lang="fr-FR" sz="1300" b="1" dirty="0" smtClean="0">
                <a:solidFill>
                  <a:schemeClr val="tx1"/>
                </a:solidFill>
                <a:latin typeface="Arial"/>
                <a:cs typeface="Arial"/>
              </a:rPr>
              <a:t>CONTACT</a:t>
            </a:r>
            <a:r>
              <a:rPr lang="fr-FR" sz="1300" dirty="0" smtClean="0">
                <a:solidFill>
                  <a:schemeClr val="tx1"/>
                </a:solidFill>
                <a:latin typeface="Arial"/>
                <a:cs typeface="Arial"/>
              </a:rPr>
              <a:t> </a:t>
            </a:r>
            <a:r>
              <a:rPr lang="fr-FR" sz="1300" dirty="0">
                <a:solidFill>
                  <a:schemeClr val="tx1"/>
                </a:solidFill>
                <a:latin typeface="Arial"/>
                <a:cs typeface="Arial"/>
              </a:rPr>
              <a:t/>
            </a:r>
            <a:br>
              <a:rPr lang="fr-FR" sz="1300" dirty="0">
                <a:solidFill>
                  <a:schemeClr val="tx1"/>
                </a:solidFill>
                <a:latin typeface="Arial"/>
                <a:cs typeface="Arial"/>
              </a:rPr>
            </a:br>
            <a:r>
              <a:rPr lang="fr-FR" sz="1300" dirty="0">
                <a:solidFill>
                  <a:schemeClr val="tx1"/>
                </a:solidFill>
                <a:latin typeface="Arial"/>
                <a:cs typeface="Arial"/>
              </a:rPr>
              <a:t>Nom et prénom </a:t>
            </a:r>
            <a:br>
              <a:rPr lang="fr-FR" sz="1300" dirty="0">
                <a:solidFill>
                  <a:schemeClr val="tx1"/>
                </a:solidFill>
                <a:latin typeface="Arial"/>
                <a:cs typeface="Arial"/>
              </a:rPr>
            </a:br>
            <a:r>
              <a:rPr lang="fr-FR" sz="1300" dirty="0">
                <a:solidFill>
                  <a:schemeClr val="tx1"/>
                </a:solidFill>
                <a:latin typeface="Arial"/>
                <a:cs typeface="Arial"/>
              </a:rPr>
              <a:t>adresse mél</a:t>
            </a:r>
            <a:br>
              <a:rPr lang="fr-FR" sz="1300" dirty="0">
                <a:solidFill>
                  <a:schemeClr val="tx1"/>
                </a:solidFill>
                <a:latin typeface="Arial"/>
                <a:cs typeface="Arial"/>
              </a:rPr>
            </a:br>
            <a:r>
              <a:rPr lang="fr-FR" sz="1300" dirty="0">
                <a:solidFill>
                  <a:schemeClr val="tx1"/>
                </a:solidFill>
                <a:latin typeface="Arial"/>
                <a:cs typeface="Arial"/>
              </a:rPr>
              <a:t/>
            </a:r>
            <a:br>
              <a:rPr lang="fr-FR" sz="1300" dirty="0">
                <a:solidFill>
                  <a:schemeClr val="tx1"/>
                </a:solidFill>
                <a:latin typeface="Arial"/>
                <a:cs typeface="Arial"/>
              </a:rPr>
            </a:br>
            <a:r>
              <a:rPr lang="fr-FR" sz="1300" dirty="0">
                <a:solidFill>
                  <a:schemeClr val="tx1"/>
                </a:solidFill>
                <a:latin typeface="Arial"/>
                <a:cs typeface="Arial"/>
              </a:rPr>
              <a:t>site internet </a:t>
            </a:r>
          </a:p>
        </p:txBody>
      </p:sp>
      <p:cxnSp>
        <p:nvCxnSpPr>
          <p:cNvPr id="6" name="Connecteur droit 5"/>
          <p:cNvCxnSpPr/>
          <p:nvPr/>
        </p:nvCxnSpPr>
        <p:spPr>
          <a:xfrm>
            <a:off x="1215182" y="3044641"/>
            <a:ext cx="0" cy="254000"/>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a:off x="1215182" y="3260541"/>
            <a:ext cx="593725" cy="0"/>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18" y="4092698"/>
            <a:ext cx="472986" cy="319765"/>
          </a:xfrm>
          <a:prstGeom prst="rect">
            <a:avLst/>
          </a:prstGeom>
        </p:spPr>
      </p:pic>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3</a:t>
            </a:fld>
            <a:endParaRPr lang="fr-FR" dirty="0"/>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smtClean="0"/>
              <a:t>1 - PISA EN QUELQUES MOTS</a:t>
            </a:r>
            <a:endParaRPr lang="fr-FR"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1 - PISA </a:t>
            </a:r>
            <a:r>
              <a:rPr lang="fr-FR" dirty="0"/>
              <a:t>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Programme International pour le Suivi des Acquis des élèves (PISA)</a:t>
            </a:r>
          </a:p>
          <a:p>
            <a:endParaRPr lang="fr-FR" dirty="0" smtClean="0"/>
          </a:p>
          <a:p>
            <a:pPr marL="177800" lvl="1" indent="-177800">
              <a:buSzPct val="100000"/>
              <a:buFont typeface="Arial"/>
              <a:buChar char="■"/>
            </a:pPr>
            <a:r>
              <a:rPr lang="fr-FR" dirty="0"/>
              <a:t>Une initiative de </a:t>
            </a:r>
            <a:r>
              <a:rPr lang="fr-FR" dirty="0" smtClean="0"/>
              <a:t>l’Organisation </a:t>
            </a:r>
            <a:r>
              <a:rPr lang="fr-FR" dirty="0"/>
              <a:t>de </a:t>
            </a:r>
            <a:r>
              <a:rPr lang="fr-FR" dirty="0" smtClean="0"/>
              <a:t>Coopération </a:t>
            </a:r>
            <a:r>
              <a:rPr lang="fr-FR" dirty="0"/>
              <a:t>et de </a:t>
            </a:r>
            <a:r>
              <a:rPr lang="fr-FR" dirty="0" smtClean="0"/>
              <a:t>Développement </a:t>
            </a:r>
            <a:r>
              <a:rPr lang="fr-FR" dirty="0"/>
              <a:t>E</a:t>
            </a:r>
            <a:r>
              <a:rPr lang="fr-FR" dirty="0" smtClean="0"/>
              <a:t>conomique (OCDE).</a:t>
            </a:r>
            <a:endParaRPr lang="fr-FR" dirty="0"/>
          </a:p>
          <a:p>
            <a:pPr marL="804863" lvl="2" indent="-177800">
              <a:buClr>
                <a:srgbClr val="DA5A56"/>
              </a:buClr>
              <a:buFont typeface="Lucida Grande"/>
              <a:buChar char="-"/>
            </a:pPr>
            <a:r>
              <a:rPr lang="fr-FR" b="1" dirty="0" smtClean="0"/>
              <a:t>Tous les 3 ans.</a:t>
            </a:r>
          </a:p>
          <a:p>
            <a:pPr marL="804863" lvl="2" indent="-177800">
              <a:buClr>
                <a:srgbClr val="DA5A56"/>
              </a:buClr>
              <a:buFont typeface="Lucida Grande"/>
              <a:buChar char="-"/>
            </a:pPr>
            <a:endParaRPr lang="fr-FR" b="1" dirty="0" smtClean="0"/>
          </a:p>
          <a:p>
            <a:pPr marL="804863" lvl="2" indent="-177800">
              <a:buClr>
                <a:srgbClr val="DA5A56"/>
              </a:buClr>
              <a:buFont typeface="Lucida Grande"/>
              <a:buChar char="-"/>
            </a:pPr>
            <a:r>
              <a:rPr lang="fr-FR" b="1" dirty="0" smtClean="0"/>
              <a:t>Auprès </a:t>
            </a:r>
            <a:r>
              <a:rPr lang="fr-FR" b="1" dirty="0"/>
              <a:t>d’élèves de 15 ans </a:t>
            </a:r>
            <a:r>
              <a:rPr lang="fr-FR" dirty="0"/>
              <a:t>dans les </a:t>
            </a:r>
            <a:r>
              <a:rPr lang="fr-FR" dirty="0" smtClean="0"/>
              <a:t>pays </a:t>
            </a:r>
            <a:r>
              <a:rPr lang="fr-FR" dirty="0"/>
              <a:t>membres de l’OCDE et dans de nombreux pays partenaires. </a:t>
            </a:r>
          </a:p>
          <a:p>
            <a:pPr lvl="2">
              <a:buClr>
                <a:srgbClr val="1B8ED9"/>
              </a:buClr>
            </a:pPr>
            <a:endParaRPr lang="fr-FR" dirty="0"/>
          </a:p>
          <a:p>
            <a:r>
              <a:rPr lang="fr-FR" dirty="0" smtClean="0"/>
              <a:t>L’enquête 2018</a:t>
            </a:r>
          </a:p>
          <a:p>
            <a:pPr marL="804863" lvl="2" indent="-177800">
              <a:buClr>
                <a:srgbClr val="DA5A56"/>
              </a:buClr>
              <a:buFont typeface="Lucida Grande"/>
              <a:buChar char="-"/>
            </a:pPr>
            <a:r>
              <a:rPr lang="fr-FR" b="1" dirty="0" smtClean="0"/>
              <a:t>79 pays participants.</a:t>
            </a:r>
          </a:p>
          <a:p>
            <a:pPr marL="804863" lvl="2" indent="-177800">
              <a:buClr>
                <a:srgbClr val="DA5A56"/>
              </a:buClr>
              <a:buFont typeface="Lucida Grande"/>
              <a:buChar char="-"/>
            </a:pPr>
            <a:endParaRPr lang="fr-FR" b="1" dirty="0" smtClean="0"/>
          </a:p>
          <a:p>
            <a:pPr marL="804863" lvl="2" indent="-177800">
              <a:buClr>
                <a:srgbClr val="DA5A56"/>
              </a:buClr>
              <a:buFont typeface="Lucida Grande"/>
              <a:buChar char="-"/>
            </a:pPr>
            <a:r>
              <a:rPr lang="fr-FR" dirty="0" smtClean="0"/>
              <a:t>Début d’un nouveau cycle d’enquête (2018, 2021 et 2024).</a:t>
            </a:r>
          </a:p>
        </p:txBody>
      </p:sp>
    </p:spTree>
    <p:extLst>
      <p:ext uri="{BB962C8B-B14F-4D97-AF65-F5344CB8AC3E}">
        <p14:creationId xmlns:p14="http://schemas.microsoft.com/office/powerpoint/2010/main" val="1038877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1 - </a:t>
            </a:r>
            <a:r>
              <a:rPr lang="fr-FR" dirty="0"/>
              <a:t>PISA 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5</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Méthodologie de l’enquête</a:t>
            </a:r>
          </a:p>
          <a:p>
            <a:pPr marL="804863" lvl="2" indent="-177800">
              <a:buClr>
                <a:srgbClr val="DA5A56"/>
              </a:buClr>
              <a:buFont typeface="Lucida Grande"/>
              <a:buChar char="-"/>
            </a:pPr>
            <a:endParaRPr lang="fr-FR" b="1" dirty="0" smtClean="0"/>
          </a:p>
          <a:p>
            <a:pPr marL="804863" lvl="2" indent="-177800">
              <a:buClr>
                <a:srgbClr val="DA5A56"/>
              </a:buClr>
              <a:buFont typeface="Lucida Grande"/>
              <a:buChar char="-"/>
            </a:pPr>
            <a:r>
              <a:rPr lang="fr-FR" dirty="0" smtClean="0"/>
              <a:t>L’intérêt </a:t>
            </a:r>
            <a:r>
              <a:rPr lang="fr-FR" dirty="0"/>
              <a:t>est </a:t>
            </a:r>
            <a:r>
              <a:rPr lang="fr-FR" b="1" dirty="0"/>
              <a:t>d’évaluer la capacité de l’élève à mettre en perspective ses acquis scolaires</a:t>
            </a:r>
            <a:r>
              <a:rPr lang="fr-FR" dirty="0"/>
              <a:t> afin d’en faire usage durant des situations variées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L’enquête invite les élèves à </a:t>
            </a:r>
            <a:r>
              <a:rPr lang="fr-FR" b="1" dirty="0"/>
              <a:t>une introspection sur leur envie et leur manière d’apprendre</a:t>
            </a:r>
            <a:r>
              <a:rPr lang="fr-FR" dirty="0"/>
              <a:t>, notamment grâce à un questionnaire de contexte</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Sa périodicité triennale permet aux pays de </a:t>
            </a:r>
            <a:r>
              <a:rPr lang="fr-FR" b="1" dirty="0"/>
              <a:t>suivre les progrès accomplis en terme d’éducation.</a:t>
            </a:r>
          </a:p>
          <a:p>
            <a:pPr marL="804863" lvl="2" indent="-177800">
              <a:buClr>
                <a:srgbClr val="DA5A56"/>
              </a:buClr>
              <a:buFont typeface="Lucida Grande"/>
              <a:buChar char="-"/>
            </a:pPr>
            <a:endParaRPr lang="fr-FR" dirty="0"/>
          </a:p>
        </p:txBody>
      </p:sp>
    </p:spTree>
    <p:extLst>
      <p:ext uri="{BB962C8B-B14F-4D97-AF65-F5344CB8AC3E}">
        <p14:creationId xmlns:p14="http://schemas.microsoft.com/office/powerpoint/2010/main" val="615976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1 - </a:t>
            </a:r>
            <a:r>
              <a:rPr lang="fr-FR" dirty="0"/>
              <a:t>PISA 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Bilan PISA de sa première occurrence (2000) à nos jours</a:t>
            </a:r>
          </a:p>
          <a:p>
            <a:endParaRPr lang="fr-FR" dirty="0" smtClean="0"/>
          </a:p>
          <a:p>
            <a:pPr marL="177800" lvl="1" indent="-177800">
              <a:buSzPct val="100000"/>
              <a:buFont typeface="Arial"/>
              <a:buChar char="■"/>
            </a:pPr>
            <a:r>
              <a:rPr lang="fr-FR" dirty="0" smtClean="0"/>
              <a:t>Le programme a permis de :</a:t>
            </a:r>
            <a:endParaRPr lang="fr-FR" dirty="0"/>
          </a:p>
          <a:p>
            <a:pPr marL="804863" lvl="2" indent="-177800">
              <a:buClr>
                <a:srgbClr val="DA5A56"/>
              </a:buClr>
              <a:buFont typeface="Lucida Grande"/>
              <a:buChar char="-"/>
            </a:pPr>
            <a:r>
              <a:rPr lang="fr-FR" dirty="0" smtClean="0"/>
              <a:t> Mesurer </a:t>
            </a:r>
            <a:r>
              <a:rPr lang="fr-FR" dirty="0"/>
              <a:t>les </a:t>
            </a:r>
            <a:r>
              <a:rPr lang="fr-FR" b="1" dirty="0"/>
              <a:t>performances des élèves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 Etudier la </a:t>
            </a:r>
            <a:r>
              <a:rPr lang="fr-FR" b="1" dirty="0"/>
              <a:t>préparation des élèves à la vie adulte</a:t>
            </a:r>
            <a:r>
              <a:rPr lang="fr-FR" dirty="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 Déterminer les </a:t>
            </a:r>
            <a:r>
              <a:rPr lang="fr-FR" b="1" dirty="0"/>
              <a:t>facteurs exogènes</a:t>
            </a:r>
            <a:r>
              <a:rPr lang="fr-FR" dirty="0"/>
              <a:t> qui influencent les performances des élèves (les conditions socio-économiques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 Souligner le fait que certains pays se distinguent par des performances moyennes élevées ou par </a:t>
            </a:r>
            <a:r>
              <a:rPr lang="fr-FR" b="1" dirty="0"/>
              <a:t>l’équité de leur système d’éducation.</a:t>
            </a:r>
          </a:p>
          <a:p>
            <a:pPr lvl="2">
              <a:buClr>
                <a:srgbClr val="DA5A56"/>
              </a:buClr>
            </a:pPr>
            <a:endParaRPr lang="fr-FR" dirty="0"/>
          </a:p>
        </p:txBody>
      </p:sp>
    </p:spTree>
    <p:extLst>
      <p:ext uri="{BB962C8B-B14F-4D97-AF65-F5344CB8AC3E}">
        <p14:creationId xmlns:p14="http://schemas.microsoft.com/office/powerpoint/2010/main" val="14344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1 - </a:t>
            </a:r>
            <a:r>
              <a:rPr lang="fr-FR" dirty="0"/>
              <a:t>PISA 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7</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Résultats France PISA 2015</a:t>
            </a:r>
          </a:p>
          <a:p>
            <a:endParaRPr lang="fr-FR" dirty="0" smtClean="0"/>
          </a:p>
          <a:p>
            <a:pPr marL="177800" lvl="1" indent="-177800">
              <a:buSzPct val="100000"/>
              <a:buFont typeface="Arial"/>
              <a:buChar char="■"/>
            </a:pPr>
            <a:r>
              <a:rPr lang="fr-FR" dirty="0" smtClean="0"/>
              <a:t>Des </a:t>
            </a:r>
            <a:r>
              <a:rPr lang="fr-FR" dirty="0"/>
              <a:t>résultats stables et dans la moyenne internationale</a:t>
            </a:r>
            <a:r>
              <a:rPr lang="fr-FR" dirty="0" smtClean="0"/>
              <a:t>.</a:t>
            </a:r>
            <a:endParaRPr lang="fr-FR" dirty="0"/>
          </a:p>
          <a:p>
            <a:pPr marL="804863" lvl="2" indent="-177800">
              <a:buClr>
                <a:srgbClr val="DA5A56"/>
              </a:buClr>
              <a:buFont typeface="Lucida Grande"/>
              <a:buChar char="-"/>
            </a:pPr>
            <a:r>
              <a:rPr lang="fr-FR" dirty="0"/>
              <a:t>Une proportion stable d’élèves très performants (8%).</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Une forte proportion d’élèves en difficulté (22 %).</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b="1" dirty="0"/>
              <a:t>Des résultats dépendants du niveau socio-économique.</a:t>
            </a:r>
          </a:p>
          <a:p>
            <a:pPr marL="804863" lvl="2" indent="-177800">
              <a:buClr>
                <a:srgbClr val="DA5A56"/>
              </a:buClr>
              <a:buFont typeface="Lucida Grande"/>
              <a:buChar char="-"/>
            </a:pPr>
            <a:endParaRPr lang="fr-FR" dirty="0"/>
          </a:p>
          <a:p>
            <a:pPr marL="804863" lvl="2" indent="-177800">
              <a:buClr>
                <a:srgbClr val="DA5A56"/>
              </a:buClr>
              <a:buFont typeface="Lucida Grande"/>
              <a:buChar char="-"/>
            </a:pPr>
            <a:endParaRPr lang="fr-FR" dirty="0"/>
          </a:p>
          <a:p>
            <a:pPr marL="804863" lvl="2" indent="-177800">
              <a:buClr>
                <a:srgbClr val="DA5A56"/>
              </a:buClr>
              <a:buFont typeface="Lucida Grande"/>
              <a:buChar char="-"/>
            </a:pPr>
            <a:endParaRPr lang="fr-FR" dirty="0"/>
          </a:p>
        </p:txBody>
      </p:sp>
    </p:spTree>
    <p:extLst>
      <p:ext uri="{BB962C8B-B14F-4D97-AF65-F5344CB8AC3E}">
        <p14:creationId xmlns:p14="http://schemas.microsoft.com/office/powerpoint/2010/main" val="1342660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8</a:t>
            </a:fld>
            <a:endParaRPr lang="fr-FR" dirty="0"/>
          </a:p>
        </p:txBody>
      </p:sp>
      <p:sp>
        <p:nvSpPr>
          <p:cNvPr id="6" name="Titre 3"/>
          <p:cNvSpPr>
            <a:spLocks noGrp="1"/>
          </p:cNvSpPr>
          <p:nvPr>
            <p:ph type="title"/>
          </p:nvPr>
        </p:nvSpPr>
        <p:spPr>
          <a:xfrm>
            <a:off x="1041544" y="3072424"/>
            <a:ext cx="7040548" cy="446903"/>
          </a:xfrm>
        </p:spPr>
        <p:txBody>
          <a:bodyPr>
            <a:normAutofit fontScale="90000"/>
          </a:bodyPr>
          <a:lstStyle/>
          <a:p>
            <a:pPr algn="ctr"/>
            <a:r>
              <a:rPr lang="fr-FR" dirty="0" smtClean="0"/>
              <a:t>2 - COMMENT SONT CHOISIS LES </a:t>
            </a:r>
            <a:r>
              <a:rPr lang="fr-FR" cap="all" dirty="0" smtClean="0"/>
              <a:t>élèves</a:t>
            </a:r>
            <a:r>
              <a:rPr lang="fr-FR" dirty="0" smtClean="0"/>
              <a:t> </a:t>
            </a:r>
            <a:r>
              <a:rPr lang="fr-FR" cap="all" dirty="0" smtClean="0"/>
              <a:t>?</a:t>
            </a:r>
            <a:endParaRPr lang="fr-FR" cap="all" dirty="0"/>
          </a:p>
        </p:txBody>
      </p:sp>
    </p:spTree>
    <p:extLst>
      <p:ext uri="{BB962C8B-B14F-4D97-AF65-F5344CB8AC3E}">
        <p14:creationId xmlns:p14="http://schemas.microsoft.com/office/powerpoint/2010/main" val="3291549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2 </a:t>
            </a:r>
            <a:r>
              <a:rPr lang="fr-FR" dirty="0" smtClean="0"/>
              <a:t>- COMMENT SONT CHOISIS LES élèves ?</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9</a:t>
            </a:fld>
            <a:endParaRPr lang="fr-FR" dirty="0"/>
          </a:p>
        </p:txBody>
      </p:sp>
      <p:sp>
        <p:nvSpPr>
          <p:cNvPr id="6" name="Espace réservé du texte 5"/>
          <p:cNvSpPr>
            <a:spLocks noGrp="1"/>
          </p:cNvSpPr>
          <p:nvPr>
            <p:ph type="body" sz="quarter" idx="13"/>
          </p:nvPr>
        </p:nvSpPr>
        <p:spPr/>
        <p:txBody>
          <a:bodyPr>
            <a:normAutofit/>
          </a:bodyPr>
          <a:lstStyle/>
          <a:p>
            <a:r>
              <a:rPr lang="fr-FR" dirty="0"/>
              <a:t> </a:t>
            </a:r>
            <a:r>
              <a:rPr lang="fr-FR" dirty="0" smtClean="0"/>
              <a:t>Critères de décision</a:t>
            </a:r>
            <a:endParaRPr lang="fr-FR" dirty="0"/>
          </a:p>
          <a:p>
            <a:pPr lvl="2"/>
            <a:r>
              <a:rPr lang="fr-FR" dirty="0"/>
              <a:t>En France, </a:t>
            </a:r>
            <a:r>
              <a:rPr lang="fr-FR" b="1" dirty="0"/>
              <a:t>7000 élèves </a:t>
            </a:r>
            <a:r>
              <a:rPr lang="fr-FR"/>
              <a:t>sont </a:t>
            </a:r>
            <a:r>
              <a:rPr lang="fr-FR" smtClean="0"/>
              <a:t>retenus dans </a:t>
            </a:r>
            <a:r>
              <a:rPr lang="fr-FR" b="1" dirty="0"/>
              <a:t>252 </a:t>
            </a:r>
            <a:r>
              <a:rPr lang="fr-FR" b="1" dirty="0" smtClean="0"/>
              <a:t>établissements.</a:t>
            </a:r>
            <a:endParaRPr lang="fr-FR" dirty="0"/>
          </a:p>
          <a:p>
            <a:pPr marL="804863" lvl="2" indent="-177800">
              <a:buClr>
                <a:srgbClr val="DA5A56"/>
              </a:buClr>
              <a:buFont typeface="Lucida Grande"/>
              <a:buChar char="-"/>
            </a:pPr>
            <a:r>
              <a:rPr lang="fr-FR" dirty="0"/>
              <a:t>Élèves de 15 ans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Collège, lycée professionnel, lycée agricole ou lycée d’enseignement général et technologique.</a:t>
            </a:r>
          </a:p>
          <a:p>
            <a:pPr lvl="2">
              <a:buClr>
                <a:srgbClr val="1B8ED9"/>
              </a:buClr>
            </a:pPr>
            <a:endParaRPr lang="fr-FR" dirty="0"/>
          </a:p>
          <a:p>
            <a:r>
              <a:rPr lang="fr-FR" dirty="0"/>
              <a:t>Une </a:t>
            </a:r>
            <a:r>
              <a:rPr lang="fr-FR" dirty="0" smtClean="0"/>
              <a:t>procédure en </a:t>
            </a:r>
            <a:r>
              <a:rPr lang="fr-FR" dirty="0"/>
              <a:t>deux étapes</a:t>
            </a:r>
          </a:p>
          <a:p>
            <a:pPr lvl="2"/>
            <a:r>
              <a:rPr lang="fr-FR" dirty="0"/>
              <a:t>Tout d’abord, on tire au sort les écoles proportionnellement à leurs effectifs, c’est-à-dire à leur nombre total d’élèves de 15 ans</a:t>
            </a:r>
            <a:r>
              <a:rPr lang="fr-FR" dirty="0" smtClean="0"/>
              <a:t>.</a:t>
            </a:r>
          </a:p>
          <a:p>
            <a:pPr lvl="2"/>
            <a:r>
              <a:rPr lang="fr-FR" dirty="0" smtClean="0"/>
              <a:t> </a:t>
            </a:r>
            <a:endParaRPr lang="fr-FR" dirty="0"/>
          </a:p>
          <a:p>
            <a:pPr lvl="2"/>
            <a:r>
              <a:rPr lang="fr-FR" dirty="0"/>
              <a:t>Puis, au sein des écoles choisies, </a:t>
            </a:r>
            <a:r>
              <a:rPr lang="fr-FR" b="1" dirty="0"/>
              <a:t>un tirage au sort permet de retenir les 7000 élèves participants</a:t>
            </a:r>
            <a:r>
              <a:rPr lang="fr-FR" b="1" dirty="0" smtClean="0"/>
              <a:t>.</a:t>
            </a:r>
            <a:endParaRPr lang="fr-FR" b="1" dirty="0"/>
          </a:p>
        </p:txBody>
      </p:sp>
    </p:spTree>
    <p:extLst>
      <p:ext uri="{BB962C8B-B14F-4D97-AF65-F5344CB8AC3E}">
        <p14:creationId xmlns:p14="http://schemas.microsoft.com/office/powerpoint/2010/main" val="575411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5882&quot;&gt;&lt;object type=&quot;3&quot; unique_id=&quot;15883&quot;&gt;&lt;property id=&quot;20148&quot; value=&quot;5&quot;/&gt;&lt;property id=&quot;20300&quot; value=&quot;Diapositive 1&quot;/&gt;&lt;property id=&quot;20307&quot; value=&quot;270&quot;/&gt;&lt;/object&gt;&lt;object type=&quot;3&quot; unique_id=&quot;15884&quot;&gt;&lt;property id=&quot;20148&quot; value=&quot;5&quot;/&gt;&lt;property id=&quot;20300&quot; value=&quot;Diapositive 2 - &amp;quot;SOMMAIRE&amp;quot;&quot;/&gt;&lt;property id=&quot;20307&quot; value=&quot;284&quot;/&gt;&lt;/object&gt;&lt;object type=&quot;3&quot; unique_id=&quot;15885&quot;&gt;&lt;property id=&quot;20148&quot; value=&quot;5&quot;/&gt;&lt;property id=&quot;20300&quot; value=&quot;Diapositive 3 - &amp;quot;1 - PISA EN QUELQUES MOTS&amp;quot;&quot;/&gt;&lt;property id=&quot;20307&quot; value=&quot;287&quot;/&gt;&lt;/object&gt;&lt;object type=&quot;3&quot; unique_id=&quot;15888&quot;&gt;&lt;property id=&quot;20148&quot; value=&quot;5&quot;/&gt;&lt;property id=&quot;20300&quot; value=&quot;Diapositive 21 - &amp;quot;CONTACT  Nom et prénom  adresse mél  site internet &amp;quot;&quot;/&gt;&lt;property id=&quot;20307&quot; value=&quot;278&quot;/&gt;&lt;/object&gt;&lt;object type=&quot;3&quot; unique_id=&quot;15993&quot;&gt;&lt;property id=&quot;20148&quot; value=&quot;5&quot;/&gt;&lt;property id=&quot;20300&quot; value=&quot;Diapositive 8 - &amp;quot;2 - COMMENT SONT CHOISIS LES élèves ?&amp;quot;&quot;/&gt;&lt;property id=&quot;20307&quot; value=&quot;296&quot;/&gt;&lt;/object&gt;&lt;object type=&quot;3&quot; unique_id=&quot;15994&quot;&gt;&lt;property id=&quot;20148&quot; value=&quot;5&quot;/&gt;&lt;property id=&quot;20300&quot; value=&quot;Diapositive 9 - &amp;quot;2 - COMMENT SONT CHOISIS LES élèves ?&amp;quot;&quot;/&gt;&lt;property id=&quot;20307&quot; value=&quot;289&quot;/&gt;&lt;/object&gt;&lt;object type=&quot;3&quot; unique_id=&quot;15995&quot;&gt;&lt;property id=&quot;20148&quot; value=&quot;5&quot;/&gt;&lt;property id=&quot;20300&quot; value=&quot;Diapositive 10 - &amp;quot;3 - LA PASSATION DES ÉPREUVES&amp;quot;&quot;/&gt;&lt;property id=&quot;20307&quot; value=&quot;291&quot;/&gt;&lt;/object&gt;&lt;object type=&quot;3&quot; unique_id=&quot;15996&quot;&gt;&lt;property id=&quot;20148&quot; value=&quot;5&quot;/&gt;&lt;property id=&quot;20300&quot; value=&quot;Diapositive 11 - &amp;quot;3 - LA PASSATION DES épreuves&amp;quot;&quot;/&gt;&lt;property id=&quot;20307&quot; value=&quot;290&quot;/&gt;&lt;/object&gt;&lt;object type=&quot;3&quot; unique_id=&quot;15997&quot;&gt;&lt;property id=&quot;20148&quot; value=&quot;5&quot;/&gt;&lt;property id=&quot;20300&quot; value=&quot;Diapositive 12 - &amp;quot;3 - LA PASSATION DES épreuves&amp;quot;&quot;/&gt;&lt;property id=&quot;20307&quot; value=&quot;292&quot;/&gt;&lt;/object&gt;&lt;object type=&quot;3&quot; unique_id=&quot;16209&quot;&gt;&lt;property id=&quot;20148&quot; value=&quot;5&quot;/&gt;&lt;property id=&quot;20300&quot; value=&quot;Diapositive 13 - &amp;quot;3 - LA PASSATION DES épreuves&amp;quot;&quot;/&gt;&lt;property id=&quot;20307&quot; value=&quot;297&quot;/&gt;&lt;/object&gt;&lt;object type=&quot;3&quot; unique_id=&quot;16210&quot;&gt;&lt;property id=&quot;20148&quot; value=&quot;5&quot;/&gt;&lt;property id=&quot;20300&quot; value=&quot;Diapositive 15 - &amp;quot;LIENS UTILES&amp;quot;&quot;/&gt;&lt;property id=&quot;20307&quot; value=&quot;298&quot;/&gt;&lt;/object&gt;&lt;object type=&quot;3&quot; unique_id=&quot;16211&quot;&gt;&lt;property id=&quot;20148&quot; value=&quot;5&quot;/&gt;&lt;property id=&quot;20300&quot; value=&quot;Diapositive 16 - &amp;quot;Liens utiles&amp;quot;&quot;/&gt;&lt;property id=&quot;20307&quot; value=&quot;299&quot;/&gt;&lt;/object&gt;&lt;object type=&quot;3&quot; unique_id=&quot;16212&quot;&gt;&lt;property id=&quot;20148&quot; value=&quot;5&quot;/&gt;&lt;property id=&quot;20300&quot; value=&quot;Diapositive 17 - &amp;quot; ANNEXES&amp;quot;&quot;/&gt;&lt;property id=&quot;20307&quot; value=&quot;300&quot;/&gt;&lt;/object&gt;&lt;object type=&quot;3&quot; unique_id=&quot;16213&quot;&gt;&lt;property id=&quot;20148&quot; value=&quot;5&quot;/&gt;&lt;property id=&quot;20300&quot; value=&quot;Diapositive 18 - &amp;quot;ANNEXE 1 : Résultats culture scientifique PISA 2015&amp;quot;&quot;/&gt;&lt;property id=&quot;20307&quot; value=&quot;301&quot;/&gt;&lt;/object&gt;&lt;object type=&quot;3&quot; unique_id=&quot;16215&quot;&gt;&lt;property id=&quot;20148&quot; value=&quot;5&quot;/&gt;&lt;property id=&quot;20300&quot; value=&quot;Diapositive 20 - &amp;quot;ANNEXE 3 : Résultats culture mathématiques PISA 2015&amp;quot;&quot;/&gt;&lt;property id=&quot;20307&quot; value=&quot;303&quot;/&gt;&lt;/object&gt;&lt;object type=&quot;3&quot; unique_id=&quot;16395&quot;&gt;&lt;property id=&quot;20148&quot; value=&quot;5&quot;/&gt;&lt;property id=&quot;20300&quot; value=&quot;Diapositive 4 - &amp;quot;1 - PISA EN QUELQUES MOTS&amp;quot;&quot;/&gt;&lt;property id=&quot;20307&quot; value=&quot;305&quot;/&gt;&lt;/object&gt;&lt;object type=&quot;3&quot; unique_id=&quot;16396&quot;&gt;&lt;property id=&quot;20148&quot; value=&quot;5&quot;/&gt;&lt;property id=&quot;20300&quot; value=&quot;Diapositive 5 - &amp;quot;1 - PISA EN QUELQUES MOTS&amp;quot;&quot;/&gt;&lt;property id=&quot;20307&quot; value=&quot;306&quot;/&gt;&lt;/object&gt;&lt;object type=&quot;3&quot; unique_id=&quot;16397&quot;&gt;&lt;property id=&quot;20148&quot; value=&quot;5&quot;/&gt;&lt;property id=&quot;20300&quot; value=&quot;Diapositive 6 - &amp;quot;1 - PISA EN QUELQUES MOTS&amp;quot;&quot;/&gt;&lt;property id=&quot;20307&quot; value=&quot;307&quot;/&gt;&lt;/object&gt;&lt;object type=&quot;3&quot; unique_id=&quot;16398&quot;&gt;&lt;property id=&quot;20148&quot; value=&quot;5&quot;/&gt;&lt;property id=&quot;20300&quot; value=&quot;Diapositive 7 - &amp;quot;1 - PISA EN QUELQUES MOTS&amp;quot;&quot;/&gt;&lt;property id=&quot;20307&quot; value=&quot;308&quot;/&gt;&lt;/object&gt;&lt;object type=&quot;3&quot; unique_id=&quot;17188&quot;&gt;&lt;property id=&quot;20148&quot; value=&quot;5&quot;/&gt;&lt;property id=&quot;20300&quot; value=&quot;Diapositive 19 - &amp;quot;ANNEXE 2 : Résultats compréhension de l’écrit PISA 2015&amp;quot;&quot;/&gt;&lt;property id=&quot;20307&quot; value=&quot;309&quot;/&gt;&lt;/object&gt;&lt;object type=&quot;3&quot; unique_id=&quot;18183&quot;&gt;&lt;property id=&quot;20148&quot; value=&quot;5&quot;/&gt;&lt;property id=&quot;20300&quot; value=&quot;Diapositive 14&quot;/&gt;&lt;property id=&quot;20307&quot; value=&quot;310&quot;/&gt;&lt;/object&gt;&lt;/object&gt;&lt;object type=&quot;8&quot; unique_id=&quot;15896&quo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1778</TotalTime>
  <Words>1272</Words>
  <Application>Microsoft Office PowerPoint</Application>
  <PresentationFormat>Affichage à l'écran (4:3)</PresentationFormat>
  <Paragraphs>181</Paragraphs>
  <Slides>21</Slides>
  <Notes>6</Notes>
  <HiddenSlides>0</HiddenSlides>
  <MMClips>0</MMClips>
  <ScaleCrop>false</ScaleCrop>
  <HeadingPairs>
    <vt:vector size="4" baseType="variant">
      <vt:variant>
        <vt:lpstr>Thème</vt:lpstr>
      </vt:variant>
      <vt:variant>
        <vt:i4>5</vt:i4>
      </vt:variant>
      <vt:variant>
        <vt:lpstr>Titres des diapositives</vt:lpstr>
      </vt:variant>
      <vt:variant>
        <vt:i4>21</vt:i4>
      </vt:variant>
    </vt:vector>
  </HeadingPairs>
  <TitlesOfParts>
    <vt:vector size="26" baseType="lpstr">
      <vt:lpstr>pages de contenus</vt:lpstr>
      <vt:lpstr>page de presentation et de partie</vt:lpstr>
      <vt:lpstr>2_page de sous-partie</vt:lpstr>
      <vt:lpstr>page de sous-partie</vt:lpstr>
      <vt:lpstr>1_page de sous-partie</vt:lpstr>
      <vt:lpstr>Présentation PowerPoint</vt:lpstr>
      <vt:lpstr>SOMMAIRE</vt:lpstr>
      <vt:lpstr>1 - PISA EN QUELQUES MOTS</vt:lpstr>
      <vt:lpstr>1 - PISA EN QUELQUES MOTS</vt:lpstr>
      <vt:lpstr>1 - PISA EN QUELQUES MOTS</vt:lpstr>
      <vt:lpstr>1 - PISA EN QUELQUES MOTS</vt:lpstr>
      <vt:lpstr>1 - PISA EN QUELQUES MOTS</vt:lpstr>
      <vt:lpstr>2 - COMMENT SONT CHOISIS LES élèves ?</vt:lpstr>
      <vt:lpstr>2 - COMMENT SONT CHOISIS LES élèves ?</vt:lpstr>
      <vt:lpstr>3 - LA PASSATION DES ÉPREUVES</vt:lpstr>
      <vt:lpstr>3 - LA PASSATION DES épreuves</vt:lpstr>
      <vt:lpstr>3 - LA PASSATION DES épreuves</vt:lpstr>
      <vt:lpstr>3 - LA PASSATION DES épreuves</vt:lpstr>
      <vt:lpstr>Présentation PowerPoint</vt:lpstr>
      <vt:lpstr>LIENS UTILES</vt:lpstr>
      <vt:lpstr>Liens utiles</vt:lpstr>
      <vt:lpstr> ANNEXES</vt:lpstr>
      <vt:lpstr>ANNEXE 1 : Résultats culture scientifique PISA 2015</vt:lpstr>
      <vt:lpstr>ANNEXE 2 : Résultats compréhension de l’écrit PISA 2015</vt:lpstr>
      <vt:lpstr>ANNEXE 3 : Résultats culture mathématiques PISA 2015</vt:lpstr>
      <vt:lpstr>CONTACT  Nom et prénom  adresse mél  site internet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Administration centrale</cp:lastModifiedBy>
  <cp:revision>230</cp:revision>
  <cp:lastPrinted>2015-02-04T16:19:06Z</cp:lastPrinted>
  <dcterms:created xsi:type="dcterms:W3CDTF">2015-02-04T10:43:31Z</dcterms:created>
  <dcterms:modified xsi:type="dcterms:W3CDTF">2018-04-05T08:45:36Z</dcterms:modified>
</cp:coreProperties>
</file>