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4"/>
  </p:notesMasterIdLst>
  <p:sldIdLst>
    <p:sldId id="570" r:id="rId5"/>
    <p:sldId id="540" r:id="rId6"/>
    <p:sldId id="539" r:id="rId7"/>
    <p:sldId id="541" r:id="rId8"/>
    <p:sldId id="527" r:id="rId9"/>
    <p:sldId id="548" r:id="rId10"/>
    <p:sldId id="515" r:id="rId11"/>
    <p:sldId id="530" r:id="rId12"/>
    <p:sldId id="528" r:id="rId13"/>
    <p:sldId id="497" r:id="rId14"/>
    <p:sldId id="508" r:id="rId15"/>
    <p:sldId id="551" r:id="rId16"/>
    <p:sldId id="552" r:id="rId17"/>
    <p:sldId id="553" r:id="rId18"/>
    <p:sldId id="554" r:id="rId19"/>
    <p:sldId id="555" r:id="rId20"/>
    <p:sldId id="556" r:id="rId21"/>
    <p:sldId id="557" r:id="rId22"/>
    <p:sldId id="558" r:id="rId23"/>
    <p:sldId id="559" r:id="rId24"/>
    <p:sldId id="560" r:id="rId25"/>
    <p:sldId id="561" r:id="rId26"/>
    <p:sldId id="562" r:id="rId27"/>
    <p:sldId id="563" r:id="rId28"/>
    <p:sldId id="564" r:id="rId29"/>
    <p:sldId id="565" r:id="rId30"/>
    <p:sldId id="566" r:id="rId31"/>
    <p:sldId id="567" r:id="rId32"/>
    <p:sldId id="568" r:id="rId3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E GIRAUD" initials="VG" lastIdx="7" clrIdx="0">
    <p:extLst>
      <p:ext uri="{19B8F6BF-5375-455C-9EA6-DF929625EA0E}">
        <p15:presenceInfo xmlns:p15="http://schemas.microsoft.com/office/powerpoint/2012/main" userId="S-1-5-21-1616320312-2655828719-4280963109-78503" providerId="AD"/>
      </p:ext>
    </p:extLst>
  </p:cmAuthor>
  <p:cmAuthor id="2" name="CARINE DEVOIR" initials="CD" lastIdx="9" clrIdx="1">
    <p:extLst>
      <p:ext uri="{19B8F6BF-5375-455C-9EA6-DF929625EA0E}">
        <p15:presenceInfo xmlns:p15="http://schemas.microsoft.com/office/powerpoint/2012/main" userId="S-1-5-21-1616320312-2655828719-4280963109-375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CE6"/>
    <a:srgbClr val="E7792B"/>
    <a:srgbClr val="008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autoAdjust="0"/>
    <p:restoredTop sz="94660"/>
  </p:normalViewPr>
  <p:slideViewPr>
    <p:cSldViewPr showGuides="1">
      <p:cViewPr varScale="1">
        <p:scale>
          <a:sx n="73" d="100"/>
          <a:sy n="73" d="100"/>
        </p:scale>
        <p:origin x="1314" y="72"/>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94E05-744C-46E3-96B3-CDD503EA07F0}" type="doc">
      <dgm:prSet loTypeId="urn:microsoft.com/office/officeart/2005/8/layout/chevron1" loCatId="process" qsTypeId="urn:microsoft.com/office/officeart/2005/8/quickstyle/simple1" qsCatId="simple" csTypeId="urn:microsoft.com/office/officeart/2005/8/colors/accent1_2" csCatId="accent1" phldr="1"/>
      <dgm:spPr/>
    </dgm:pt>
    <dgm:pt modelId="{30E011E2-C4A5-4DD7-8B70-8BC9F39E48C6}">
      <dgm:prSet phldrT="[Texte]" custT="1"/>
      <dgm:spPr>
        <a:solidFill>
          <a:schemeClr val="bg1"/>
        </a:solidFill>
        <a:ln>
          <a:solidFill>
            <a:srgbClr val="D5ECE6"/>
          </a:solidFill>
        </a:ln>
      </dgm:spPr>
      <dgm:t>
        <a:bodyPr/>
        <a:lstStyle/>
        <a:p>
          <a:r>
            <a:rPr lang="fr-FR" sz="1800" b="0" i="0" dirty="0">
              <a:solidFill>
                <a:schemeClr val="tx1"/>
              </a:solidFill>
              <a:latin typeface="Marianne" panose="02000000000000000000" pitchFamily="2" charset="0"/>
            </a:rPr>
            <a:t>AVANT</a:t>
          </a:r>
        </a:p>
      </dgm:t>
    </dgm:pt>
    <dgm:pt modelId="{016EF926-C5F1-4E8D-9709-B9E04C6A4F68}" type="parTrans" cxnId="{7D69144D-E7FC-4EBE-BBF8-0CA5E69030D5}">
      <dgm:prSet/>
      <dgm:spPr/>
      <dgm:t>
        <a:bodyPr/>
        <a:lstStyle/>
        <a:p>
          <a:endParaRPr lang="fr-FR"/>
        </a:p>
      </dgm:t>
    </dgm:pt>
    <dgm:pt modelId="{07214C1C-A354-4E21-ACFA-4E80533167EE}" type="sibTrans" cxnId="{7D69144D-E7FC-4EBE-BBF8-0CA5E69030D5}">
      <dgm:prSet/>
      <dgm:spPr/>
      <dgm:t>
        <a:bodyPr/>
        <a:lstStyle/>
        <a:p>
          <a:endParaRPr lang="fr-FR"/>
        </a:p>
      </dgm:t>
    </dgm:pt>
    <dgm:pt modelId="{1B189154-533D-45BA-B70B-F592A8E73EFA}">
      <dgm:prSet phldrT="[Texte]" custT="1"/>
      <dgm:spPr>
        <a:solidFill>
          <a:schemeClr val="bg1"/>
        </a:solidFill>
        <a:ln>
          <a:solidFill>
            <a:srgbClr val="D5ECE6"/>
          </a:solidFill>
        </a:ln>
      </dgm:spPr>
      <dgm:t>
        <a:bodyPr/>
        <a:lstStyle/>
        <a:p>
          <a:r>
            <a:rPr lang="fr-FR" sz="1800" b="0" i="0" dirty="0">
              <a:solidFill>
                <a:schemeClr val="tx1"/>
              </a:solidFill>
              <a:latin typeface="Marianne" panose="02000000000000000000" pitchFamily="2" charset="0"/>
            </a:rPr>
            <a:t>PENDANT</a:t>
          </a:r>
        </a:p>
      </dgm:t>
    </dgm:pt>
    <dgm:pt modelId="{5ECAA6F8-259B-492F-89DC-6E05AA9D6015}" type="parTrans" cxnId="{2BEED809-7003-4CF9-9535-D95CEA1D51BC}">
      <dgm:prSet/>
      <dgm:spPr/>
      <dgm:t>
        <a:bodyPr/>
        <a:lstStyle/>
        <a:p>
          <a:endParaRPr lang="fr-FR"/>
        </a:p>
      </dgm:t>
    </dgm:pt>
    <dgm:pt modelId="{094BFFEB-0D8C-41BC-9474-1ACCCF651837}" type="sibTrans" cxnId="{2BEED809-7003-4CF9-9535-D95CEA1D51BC}">
      <dgm:prSet/>
      <dgm:spPr/>
      <dgm:t>
        <a:bodyPr/>
        <a:lstStyle/>
        <a:p>
          <a:endParaRPr lang="fr-FR"/>
        </a:p>
      </dgm:t>
    </dgm:pt>
    <dgm:pt modelId="{0BDD67D9-F1FB-4D2B-B600-858A1448E625}">
      <dgm:prSet phldrT="[Texte]" custT="1"/>
      <dgm:spPr>
        <a:solidFill>
          <a:schemeClr val="bg1"/>
        </a:solidFill>
        <a:ln>
          <a:solidFill>
            <a:srgbClr val="D5ECE6"/>
          </a:solidFill>
        </a:ln>
      </dgm:spPr>
      <dgm:t>
        <a:bodyPr/>
        <a:lstStyle/>
        <a:p>
          <a:r>
            <a:rPr lang="fr-FR" sz="1800" b="0" i="0" dirty="0">
              <a:solidFill>
                <a:schemeClr val="tx1"/>
              </a:solidFill>
              <a:latin typeface="Marianne" panose="02000000000000000000" pitchFamily="2" charset="0"/>
            </a:rPr>
            <a:t>APRÈS</a:t>
          </a:r>
        </a:p>
      </dgm:t>
    </dgm:pt>
    <dgm:pt modelId="{04BE8CF1-036E-4729-AF54-6F616B9A5B95}" type="parTrans" cxnId="{63368B69-A8C5-4AFA-8EAB-4116DA946FED}">
      <dgm:prSet/>
      <dgm:spPr/>
      <dgm:t>
        <a:bodyPr/>
        <a:lstStyle/>
        <a:p>
          <a:endParaRPr lang="fr-FR"/>
        </a:p>
      </dgm:t>
    </dgm:pt>
    <dgm:pt modelId="{6249D3BC-F302-49ED-8DD6-A57B5EA975A0}" type="sibTrans" cxnId="{63368B69-A8C5-4AFA-8EAB-4116DA946FED}">
      <dgm:prSet/>
      <dgm:spPr/>
      <dgm:t>
        <a:bodyPr/>
        <a:lstStyle/>
        <a:p>
          <a:endParaRPr lang="fr-FR"/>
        </a:p>
      </dgm:t>
    </dgm:pt>
    <dgm:pt modelId="{353239E4-5E58-4D81-AF95-4F8914126F8A}" type="pres">
      <dgm:prSet presAssocID="{3DC94E05-744C-46E3-96B3-CDD503EA07F0}" presName="Name0" presStyleCnt="0">
        <dgm:presLayoutVars>
          <dgm:dir/>
          <dgm:animLvl val="lvl"/>
          <dgm:resizeHandles val="exact"/>
        </dgm:presLayoutVars>
      </dgm:prSet>
      <dgm:spPr/>
    </dgm:pt>
    <dgm:pt modelId="{1258A4B7-4DF4-42D4-B75B-F03807B383B0}" type="pres">
      <dgm:prSet presAssocID="{30E011E2-C4A5-4DD7-8B70-8BC9F39E48C6}" presName="parTxOnly" presStyleLbl="node1" presStyleIdx="0" presStyleCnt="3">
        <dgm:presLayoutVars>
          <dgm:chMax val="0"/>
          <dgm:chPref val="0"/>
          <dgm:bulletEnabled val="1"/>
        </dgm:presLayoutVars>
      </dgm:prSet>
      <dgm:spPr/>
      <dgm:t>
        <a:bodyPr/>
        <a:lstStyle/>
        <a:p>
          <a:endParaRPr lang="fr-FR"/>
        </a:p>
      </dgm:t>
    </dgm:pt>
    <dgm:pt modelId="{7DB2B918-7E38-4183-9F4C-8ABE3264E06D}" type="pres">
      <dgm:prSet presAssocID="{07214C1C-A354-4E21-ACFA-4E80533167EE}" presName="parTxOnlySpace" presStyleCnt="0"/>
      <dgm:spPr/>
    </dgm:pt>
    <dgm:pt modelId="{B7570CF1-A3DF-4F25-845B-AB04AFB3AFB9}" type="pres">
      <dgm:prSet presAssocID="{1B189154-533D-45BA-B70B-F592A8E73EFA}" presName="parTxOnly" presStyleLbl="node1" presStyleIdx="1" presStyleCnt="3">
        <dgm:presLayoutVars>
          <dgm:chMax val="0"/>
          <dgm:chPref val="0"/>
          <dgm:bulletEnabled val="1"/>
        </dgm:presLayoutVars>
      </dgm:prSet>
      <dgm:spPr/>
      <dgm:t>
        <a:bodyPr/>
        <a:lstStyle/>
        <a:p>
          <a:endParaRPr lang="fr-FR"/>
        </a:p>
      </dgm:t>
    </dgm:pt>
    <dgm:pt modelId="{8285AA8B-F65A-407B-83DE-DFDE6EA86EA8}" type="pres">
      <dgm:prSet presAssocID="{094BFFEB-0D8C-41BC-9474-1ACCCF651837}" presName="parTxOnlySpace" presStyleCnt="0"/>
      <dgm:spPr/>
    </dgm:pt>
    <dgm:pt modelId="{69513271-1003-4028-8659-E09200DA3A43}" type="pres">
      <dgm:prSet presAssocID="{0BDD67D9-F1FB-4D2B-B600-858A1448E625}" presName="parTxOnly" presStyleLbl="node1" presStyleIdx="2" presStyleCnt="3">
        <dgm:presLayoutVars>
          <dgm:chMax val="0"/>
          <dgm:chPref val="0"/>
          <dgm:bulletEnabled val="1"/>
        </dgm:presLayoutVars>
      </dgm:prSet>
      <dgm:spPr/>
      <dgm:t>
        <a:bodyPr/>
        <a:lstStyle/>
        <a:p>
          <a:endParaRPr lang="fr-FR"/>
        </a:p>
      </dgm:t>
    </dgm:pt>
  </dgm:ptLst>
  <dgm:cxnLst>
    <dgm:cxn modelId="{BAD414A3-4155-4B4B-A7DF-E95B9C1CD9E8}" type="presOf" srcId="{1B189154-533D-45BA-B70B-F592A8E73EFA}" destId="{B7570CF1-A3DF-4F25-845B-AB04AFB3AFB9}" srcOrd="0" destOrd="0" presId="urn:microsoft.com/office/officeart/2005/8/layout/chevron1"/>
    <dgm:cxn modelId="{AFADF7EC-359A-48F4-96E2-4CE0FF623CD0}" type="presOf" srcId="{0BDD67D9-F1FB-4D2B-B600-858A1448E625}" destId="{69513271-1003-4028-8659-E09200DA3A43}" srcOrd="0" destOrd="0" presId="urn:microsoft.com/office/officeart/2005/8/layout/chevron1"/>
    <dgm:cxn modelId="{63368B69-A8C5-4AFA-8EAB-4116DA946FED}" srcId="{3DC94E05-744C-46E3-96B3-CDD503EA07F0}" destId="{0BDD67D9-F1FB-4D2B-B600-858A1448E625}" srcOrd="2" destOrd="0" parTransId="{04BE8CF1-036E-4729-AF54-6F616B9A5B95}" sibTransId="{6249D3BC-F302-49ED-8DD6-A57B5EA975A0}"/>
    <dgm:cxn modelId="{35B722E9-915A-4724-A1DA-CE709757CC9A}" type="presOf" srcId="{3DC94E05-744C-46E3-96B3-CDD503EA07F0}" destId="{353239E4-5E58-4D81-AF95-4F8914126F8A}" srcOrd="0" destOrd="0" presId="urn:microsoft.com/office/officeart/2005/8/layout/chevron1"/>
    <dgm:cxn modelId="{D8A7957B-3FD7-437E-B240-8FB5037C8918}" type="presOf" srcId="{30E011E2-C4A5-4DD7-8B70-8BC9F39E48C6}" destId="{1258A4B7-4DF4-42D4-B75B-F03807B383B0}" srcOrd="0" destOrd="0" presId="urn:microsoft.com/office/officeart/2005/8/layout/chevron1"/>
    <dgm:cxn modelId="{2BEED809-7003-4CF9-9535-D95CEA1D51BC}" srcId="{3DC94E05-744C-46E3-96B3-CDD503EA07F0}" destId="{1B189154-533D-45BA-B70B-F592A8E73EFA}" srcOrd="1" destOrd="0" parTransId="{5ECAA6F8-259B-492F-89DC-6E05AA9D6015}" sibTransId="{094BFFEB-0D8C-41BC-9474-1ACCCF651837}"/>
    <dgm:cxn modelId="{7D69144D-E7FC-4EBE-BBF8-0CA5E69030D5}" srcId="{3DC94E05-744C-46E3-96B3-CDD503EA07F0}" destId="{30E011E2-C4A5-4DD7-8B70-8BC9F39E48C6}" srcOrd="0" destOrd="0" parTransId="{016EF926-C5F1-4E8D-9709-B9E04C6A4F68}" sibTransId="{07214C1C-A354-4E21-ACFA-4E80533167EE}"/>
    <dgm:cxn modelId="{D79232B5-5739-4A23-B91E-0646FEF7843E}" type="presParOf" srcId="{353239E4-5E58-4D81-AF95-4F8914126F8A}" destId="{1258A4B7-4DF4-42D4-B75B-F03807B383B0}" srcOrd="0" destOrd="0" presId="urn:microsoft.com/office/officeart/2005/8/layout/chevron1"/>
    <dgm:cxn modelId="{6CD86824-C21E-4865-8E8F-73BEE7903398}" type="presParOf" srcId="{353239E4-5E58-4D81-AF95-4F8914126F8A}" destId="{7DB2B918-7E38-4183-9F4C-8ABE3264E06D}" srcOrd="1" destOrd="0" presId="urn:microsoft.com/office/officeart/2005/8/layout/chevron1"/>
    <dgm:cxn modelId="{602318DB-93A5-4EF5-A2E8-B79DAACD7C70}" type="presParOf" srcId="{353239E4-5E58-4D81-AF95-4F8914126F8A}" destId="{B7570CF1-A3DF-4F25-845B-AB04AFB3AFB9}" srcOrd="2" destOrd="0" presId="urn:microsoft.com/office/officeart/2005/8/layout/chevron1"/>
    <dgm:cxn modelId="{854DD364-4799-40D3-B9D9-A6CD314788A2}" type="presParOf" srcId="{353239E4-5E58-4D81-AF95-4F8914126F8A}" destId="{8285AA8B-F65A-407B-83DE-DFDE6EA86EA8}" srcOrd="3" destOrd="0" presId="urn:microsoft.com/office/officeart/2005/8/layout/chevron1"/>
    <dgm:cxn modelId="{358C12C6-C9E7-477C-972F-92B6F6B810E6}" type="presParOf" srcId="{353239E4-5E58-4D81-AF95-4F8914126F8A}" destId="{69513271-1003-4028-8659-E09200DA3A4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A4B7-4DF4-42D4-B75B-F03807B383B0}">
      <dsp:nvSpPr>
        <dsp:cNvPr id="0" name=""/>
        <dsp:cNvSpPr/>
      </dsp:nvSpPr>
      <dsp:spPr>
        <a:xfrm>
          <a:off x="2568" y="0"/>
          <a:ext cx="3129106" cy="519832"/>
        </a:xfrm>
        <a:prstGeom prst="chevron">
          <a:avLst/>
        </a:prstGeom>
        <a:solidFill>
          <a:schemeClr val="bg1"/>
        </a:solidFill>
        <a:ln w="25400" cap="flat" cmpd="sng" algn="ctr">
          <a:solidFill>
            <a:srgbClr val="D5EC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b="0" i="0" kern="1200" dirty="0">
              <a:solidFill>
                <a:schemeClr val="tx1"/>
              </a:solidFill>
              <a:latin typeface="Marianne" panose="02000000000000000000" pitchFamily="2" charset="0"/>
            </a:rPr>
            <a:t>AVANT</a:t>
          </a:r>
        </a:p>
      </dsp:txBody>
      <dsp:txXfrm>
        <a:off x="262484" y="0"/>
        <a:ext cx="2609274" cy="519832"/>
      </dsp:txXfrm>
    </dsp:sp>
    <dsp:sp modelId="{B7570CF1-A3DF-4F25-845B-AB04AFB3AFB9}">
      <dsp:nvSpPr>
        <dsp:cNvPr id="0" name=""/>
        <dsp:cNvSpPr/>
      </dsp:nvSpPr>
      <dsp:spPr>
        <a:xfrm>
          <a:off x="2818764" y="0"/>
          <a:ext cx="3129106" cy="519832"/>
        </a:xfrm>
        <a:prstGeom prst="chevron">
          <a:avLst/>
        </a:prstGeom>
        <a:solidFill>
          <a:schemeClr val="bg1"/>
        </a:solidFill>
        <a:ln w="25400" cap="flat" cmpd="sng" algn="ctr">
          <a:solidFill>
            <a:srgbClr val="D5EC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b="0" i="0" kern="1200" dirty="0">
              <a:solidFill>
                <a:schemeClr val="tx1"/>
              </a:solidFill>
              <a:latin typeface="Marianne" panose="02000000000000000000" pitchFamily="2" charset="0"/>
            </a:rPr>
            <a:t>PENDANT</a:t>
          </a:r>
        </a:p>
      </dsp:txBody>
      <dsp:txXfrm>
        <a:off x="3078680" y="0"/>
        <a:ext cx="2609274" cy="519832"/>
      </dsp:txXfrm>
    </dsp:sp>
    <dsp:sp modelId="{69513271-1003-4028-8659-E09200DA3A43}">
      <dsp:nvSpPr>
        <dsp:cNvPr id="0" name=""/>
        <dsp:cNvSpPr/>
      </dsp:nvSpPr>
      <dsp:spPr>
        <a:xfrm>
          <a:off x="5634960" y="0"/>
          <a:ext cx="3129106" cy="519832"/>
        </a:xfrm>
        <a:prstGeom prst="chevron">
          <a:avLst/>
        </a:prstGeom>
        <a:solidFill>
          <a:schemeClr val="bg1"/>
        </a:solidFill>
        <a:ln w="25400" cap="flat" cmpd="sng" algn="ctr">
          <a:solidFill>
            <a:srgbClr val="D5ECE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b="0" i="0" kern="1200" dirty="0">
              <a:solidFill>
                <a:schemeClr val="tx1"/>
              </a:solidFill>
              <a:latin typeface="Marianne" panose="02000000000000000000" pitchFamily="2" charset="0"/>
            </a:rPr>
            <a:t>APRÈS</a:t>
          </a:r>
        </a:p>
      </dsp:txBody>
      <dsp:txXfrm>
        <a:off x="5894876" y="0"/>
        <a:ext cx="2609274" cy="5198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b="0" i="0">
                <a:latin typeface="Marianne" panose="02000000000000000000" pitchFamily="2" charset="0"/>
              </a:defRPr>
            </a:lvl1pPr>
          </a:lstStyle>
          <a:p>
            <a:endParaRPr lang="fr-FR" dirty="0"/>
          </a:p>
        </p:txBody>
      </p:sp>
      <p:sp>
        <p:nvSpPr>
          <p:cNvPr id="3" name="Espace réservé de la date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b="0" i="0">
                <a:latin typeface="Marianne" panose="02000000000000000000" pitchFamily="2" charset="0"/>
              </a:defRPr>
            </a:lvl1pPr>
          </a:lstStyle>
          <a:p>
            <a:fld id="{D680E798-53FF-4C51-A981-953463752515}" type="datetimeFigureOut">
              <a:rPr lang="fr-FR" smtClean="0"/>
              <a:pPr/>
              <a:t>05/06/2023</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13" tIns="45706" rIns="91413" bIns="45706"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b="0" i="0">
                <a:latin typeface="Marianne" panose="02000000000000000000" pitchFamily="2" charset="0"/>
              </a:defRPr>
            </a:lvl1pPr>
          </a:lstStyle>
          <a:p>
            <a:endParaRPr lang="fr-FR" dirty="0"/>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b="0" i="0">
                <a:latin typeface="Marianne" panose="02000000000000000000" pitchFamily="2"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arianne" panose="02000000000000000000" pitchFamily="2" charset="0"/>
        <a:ea typeface="+mn-ea"/>
        <a:cs typeface="+mn-cs"/>
      </a:defRPr>
    </a:lvl1pPr>
    <a:lvl2pPr marL="457200" algn="l" defTabSz="914400" rtl="0" eaLnBrk="1" latinLnBrk="0" hangingPunct="1">
      <a:defRPr sz="1200" b="0" i="0" kern="1200">
        <a:solidFill>
          <a:schemeClr val="tx1"/>
        </a:solidFill>
        <a:latin typeface="Marianne" panose="02000000000000000000" pitchFamily="2" charset="0"/>
        <a:ea typeface="+mn-ea"/>
        <a:cs typeface="+mn-cs"/>
      </a:defRPr>
    </a:lvl2pPr>
    <a:lvl3pPr marL="914400" algn="l" defTabSz="914400" rtl="0" eaLnBrk="1" latinLnBrk="0" hangingPunct="1">
      <a:defRPr sz="1200" b="0" i="0" kern="1200">
        <a:solidFill>
          <a:schemeClr val="tx1"/>
        </a:solidFill>
        <a:latin typeface="Marianne" panose="02000000000000000000" pitchFamily="2" charset="0"/>
        <a:ea typeface="+mn-ea"/>
        <a:cs typeface="+mn-cs"/>
      </a:defRPr>
    </a:lvl3pPr>
    <a:lvl4pPr marL="1371600" algn="l" defTabSz="914400" rtl="0" eaLnBrk="1" latinLnBrk="0" hangingPunct="1">
      <a:defRPr sz="1200" b="0" i="0" kern="1200">
        <a:solidFill>
          <a:schemeClr val="tx1"/>
        </a:solidFill>
        <a:latin typeface="Marianne" panose="02000000000000000000" pitchFamily="2" charset="0"/>
        <a:ea typeface="+mn-ea"/>
        <a:cs typeface="+mn-cs"/>
      </a:defRPr>
    </a:lvl4pPr>
    <a:lvl5pPr marL="1828800" algn="l" defTabSz="914400" rtl="0" eaLnBrk="1" latinLnBrk="0" hangingPunct="1">
      <a:defRPr sz="1200" b="0" i="0" kern="1200">
        <a:solidFill>
          <a:schemeClr val="tx1"/>
        </a:solidFill>
        <a:latin typeface="Marianne"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24744"/>
            <a:ext cx="9144000" cy="5734456"/>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200000"/>
            <a:ext cx="8424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2448000"/>
            <a:ext cx="8424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240000"/>
            <a:ext cx="5472000" cy="48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3635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0" i="0">
                <a:solidFill>
                  <a:schemeClr val="tx1"/>
                </a:solidFill>
                <a:latin typeface="Marianne" panose="02000000000000000000" pitchFamily="2" charset="0"/>
              </a:defRPr>
            </a:lvl1pPr>
          </a:lstStyle>
          <a:p>
            <a:pPr algn="r"/>
            <a:r>
              <a:rPr lang="fr-FR" cap="all" dirty="0"/>
              <a:t>XX/XX/XXXX</a:t>
            </a:r>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0" i="0">
                <a:solidFill>
                  <a:schemeClr val="tx1"/>
                </a:solidFill>
                <a:latin typeface="Marianne" panose="02000000000000000000" pitchFamily="2" charset="0"/>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0" i="0">
                <a:solidFill>
                  <a:schemeClr val="tx1"/>
                </a:solidFill>
                <a:latin typeface="Marianne" panose="02000000000000000000" pitchFamily="2"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5" r:id="rId7"/>
  </p:sldLayoutIdLst>
  <p:hf hdr="0"/>
  <p:txStyles>
    <p:titleStyle>
      <a:lvl1pPr algn="l" defTabSz="914400" rtl="0" eaLnBrk="1" latinLnBrk="0" hangingPunct="1">
        <a:lnSpc>
          <a:spcPct val="90000"/>
        </a:lnSpc>
        <a:spcBef>
          <a:spcPct val="0"/>
        </a:spcBef>
        <a:buNone/>
        <a:defRPr sz="2550" b="0" i="0" kern="1200">
          <a:solidFill>
            <a:schemeClr val="tx1"/>
          </a:solidFill>
          <a:latin typeface="Marianne" panose="02000000000000000000" pitchFamily="2" charset="0"/>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i="0" kern="1200">
          <a:solidFill>
            <a:schemeClr val="tx1"/>
          </a:solidFill>
          <a:latin typeface="Marianne" panose="02000000000000000000" pitchFamily="2"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kern="1200">
          <a:solidFill>
            <a:schemeClr val="tx1"/>
          </a:solidFill>
          <a:latin typeface="Marianne" panose="02000000000000000000" pitchFamily="2"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b="0" i="0" kern="1200">
          <a:solidFill>
            <a:schemeClr val="tx1"/>
          </a:solidFill>
          <a:latin typeface="Marianne" panose="02000000000000000000" pitchFamily="2"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b="0" i="0" kern="1200">
          <a:solidFill>
            <a:schemeClr val="tx1"/>
          </a:solidFill>
          <a:latin typeface="Marianne" panose="02000000000000000000" pitchFamily="2"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b="0" i="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ache.media.education.gouv.fr/file/2015/78/4/DEPP-NI-2015-25-Acquis-eleves-college-ecarts-origine-sociale-culturelle_455784.pdf"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duscol.education.fr/2466/une-classe-de-sixieme-au-plus-pres-des-besoins-des-eleves" TargetMode="External"/><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duscol.education.fr/620/devoirs-faits-une-aide-aux-devoirs-pour-les-collegien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48220F3-F3C0-C5EE-A77D-6D734A341EE3}"/>
              </a:ext>
            </a:extLst>
          </p:cNvPr>
          <p:cNvPicPr>
            <a:picLocks noChangeAspect="1"/>
          </p:cNvPicPr>
          <p:nvPr/>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64580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753588DB-555A-F49A-7E08-1E90EF00CE10}"/>
              </a:ext>
            </a:extLst>
          </p:cNvPr>
          <p:cNvGrpSpPr/>
          <p:nvPr/>
        </p:nvGrpSpPr>
        <p:grpSpPr>
          <a:xfrm>
            <a:off x="1720210" y="5367019"/>
            <a:ext cx="6019806" cy="604581"/>
            <a:chOff x="1518114" y="3610502"/>
            <a:chExt cx="6019806" cy="604581"/>
          </a:xfrm>
        </p:grpSpPr>
        <p:sp>
          <p:nvSpPr>
            <p:cNvPr id="8" name="Rectangle 7">
              <a:extLst>
                <a:ext uri="{FF2B5EF4-FFF2-40B4-BE49-F238E27FC236}">
                  <a16:creationId xmlns:a16="http://schemas.microsoft.com/office/drawing/2014/main" id="{B6BABD33-A8EB-1D97-19CA-1CF417AF57CC}"/>
                </a:ext>
              </a:extLst>
            </p:cNvPr>
            <p:cNvSpPr/>
            <p:nvPr/>
          </p:nvSpPr>
          <p:spPr>
            <a:xfrm>
              <a:off x="1518114" y="3610502"/>
              <a:ext cx="6019806" cy="604581"/>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fr-FR" sz="1600" dirty="0">
                  <a:solidFill>
                    <a:schemeClr val="tx1"/>
                  </a:solidFill>
                  <a:latin typeface="Marianne" panose="02000000000000000000" pitchFamily="2" charset="0"/>
                </a:rPr>
                <a:t>	Cette heure est organisée en session qui n’excède pas un trimestre.</a:t>
              </a:r>
            </a:p>
          </p:txBody>
        </p:sp>
        <p:pic>
          <p:nvPicPr>
            <p:cNvPr id="9" name="Image 8" descr="Une image contenant noir et blanc, fumée&#10;&#10;Description générée automatiquement">
              <a:extLst>
                <a:ext uri="{FF2B5EF4-FFF2-40B4-BE49-F238E27FC236}">
                  <a16:creationId xmlns:a16="http://schemas.microsoft.com/office/drawing/2014/main" id="{7BBD6A97-60F2-1D1D-D6BF-C539F20603C9}"/>
                </a:ext>
              </a:extLst>
            </p:cNvPr>
            <p:cNvPicPr>
              <a:picLocks/>
            </p:cNvPicPr>
            <p:nvPr/>
          </p:nvPicPr>
          <p:blipFill>
            <a:blip r:embed="rId2"/>
            <a:stretch>
              <a:fillRect/>
            </a:stretch>
          </p:blipFill>
          <p:spPr>
            <a:xfrm rot="17514112" flipH="1" flipV="1">
              <a:off x="2050859" y="3219054"/>
              <a:ext cx="409575" cy="1387475"/>
            </a:xfrm>
            <a:prstGeom prst="rect">
              <a:avLst/>
            </a:prstGeom>
          </p:spPr>
        </p:pic>
      </p:grpSp>
      <p:pic>
        <p:nvPicPr>
          <p:cNvPr id="16" name="Image 15">
            <a:extLst>
              <a:ext uri="{FF2B5EF4-FFF2-40B4-BE49-F238E27FC236}">
                <a16:creationId xmlns:a16="http://schemas.microsoft.com/office/drawing/2014/main" id="{78D48520-2B02-5B19-AC9B-F12CA537F41F}"/>
              </a:ext>
            </a:extLst>
          </p:cNvPr>
          <p:cNvPicPr>
            <a:picLocks noChangeAspect="1"/>
          </p:cNvPicPr>
          <p:nvPr/>
        </p:nvPicPr>
        <p:blipFill>
          <a:blip r:embed="rId3"/>
          <a:stretch>
            <a:fillRect/>
          </a:stretch>
        </p:blipFill>
        <p:spPr>
          <a:xfrm>
            <a:off x="3447609" y="232040"/>
            <a:ext cx="2399319" cy="820696"/>
          </a:xfrm>
          <a:prstGeom prst="rect">
            <a:avLst/>
          </a:prstGeom>
        </p:spPr>
      </p:pic>
      <p:sp>
        <p:nvSpPr>
          <p:cNvPr id="17" name="ZoneTexte 16">
            <a:extLst>
              <a:ext uri="{FF2B5EF4-FFF2-40B4-BE49-F238E27FC236}">
                <a16:creationId xmlns:a16="http://schemas.microsoft.com/office/drawing/2014/main" id="{C8181E19-3575-3683-39D1-BA55301C0DD7}"/>
              </a:ext>
            </a:extLst>
          </p:cNvPr>
          <p:cNvSpPr txBox="1"/>
          <p:nvPr/>
        </p:nvSpPr>
        <p:spPr>
          <a:xfrm>
            <a:off x="1557365" y="427052"/>
            <a:ext cx="6182651" cy="461665"/>
          </a:xfrm>
          <a:prstGeom prst="rect">
            <a:avLst/>
          </a:prstGeom>
          <a:noFill/>
        </p:spPr>
        <p:txBody>
          <a:bodyPr wrap="square" rtlCol="0">
            <a:spAutoFit/>
          </a:bodyPr>
          <a:lstStyle/>
          <a:p>
            <a:pPr algn="ctr"/>
            <a:r>
              <a:rPr lang="fr-FR" sz="2400" b="1" dirty="0">
                <a:latin typeface="Marianne" panose="02000000000000000000" pitchFamily="2" charset="0"/>
                <a:cs typeface="Arial" panose="020B0604020202020204" pitchFamily="34" charset="0"/>
              </a:rPr>
              <a:t>Modalités</a:t>
            </a:r>
          </a:p>
        </p:txBody>
      </p:sp>
      <p:grpSp>
        <p:nvGrpSpPr>
          <p:cNvPr id="43" name="Groupe 42">
            <a:extLst>
              <a:ext uri="{FF2B5EF4-FFF2-40B4-BE49-F238E27FC236}">
                <a16:creationId xmlns:a16="http://schemas.microsoft.com/office/drawing/2014/main" id="{42DDAD22-CC4D-99CB-3B78-5EC5B28451C9}"/>
              </a:ext>
            </a:extLst>
          </p:cNvPr>
          <p:cNvGrpSpPr/>
          <p:nvPr/>
        </p:nvGrpSpPr>
        <p:grpSpPr>
          <a:xfrm>
            <a:off x="445497" y="1794177"/>
            <a:ext cx="8253004" cy="2420778"/>
            <a:chOff x="514477" y="1794177"/>
            <a:chExt cx="8253004" cy="2420778"/>
          </a:xfrm>
        </p:grpSpPr>
        <p:sp>
          <p:nvSpPr>
            <p:cNvPr id="18" name="ZoneTexte 17">
              <a:extLst>
                <a:ext uri="{FF2B5EF4-FFF2-40B4-BE49-F238E27FC236}">
                  <a16:creationId xmlns:a16="http://schemas.microsoft.com/office/drawing/2014/main" id="{BE71F224-04F8-EAFA-88A0-DC0829B63F2B}"/>
                </a:ext>
              </a:extLst>
            </p:cNvPr>
            <p:cNvSpPr txBox="1"/>
            <p:nvPr/>
          </p:nvSpPr>
          <p:spPr>
            <a:xfrm>
              <a:off x="1601055" y="1794177"/>
              <a:ext cx="6126588" cy="677108"/>
            </a:xfrm>
            <a:prstGeom prst="rect">
              <a:avLst/>
            </a:prstGeom>
            <a:noFill/>
          </p:spPr>
          <p:txBody>
            <a:bodyPr wrap="square" rtlCol="0">
              <a:spAutoFit/>
            </a:bodyPr>
            <a:lstStyle/>
            <a:p>
              <a:pPr lvl="0" algn="ctr">
                <a:lnSpc>
                  <a:spcPct val="100000"/>
                </a:lnSpc>
                <a:spcAft>
                  <a:spcPts val="0"/>
                </a:spcAft>
              </a:pPr>
              <a:r>
                <a:rPr lang="fr-FR" sz="2000" b="1" dirty="0">
                  <a:solidFill>
                    <a:schemeClr val="tx1">
                      <a:lumMod val="95000"/>
                      <a:lumOff val="5000"/>
                    </a:schemeClr>
                  </a:solidFill>
                  <a:latin typeface="Marianne" panose="02000000000000000000" pitchFamily="2" charset="0"/>
                </a:rPr>
                <a:t>1H HEBDOMADAIRE EN INTERCLASSE</a:t>
              </a:r>
              <a:r>
                <a:rPr lang="fr-FR" sz="1800" b="1" dirty="0">
                  <a:solidFill>
                    <a:schemeClr val="tx1">
                      <a:lumMod val="95000"/>
                      <a:lumOff val="5000"/>
                    </a:schemeClr>
                  </a:solidFill>
                  <a:latin typeface="Marianne" panose="02000000000000000000" pitchFamily="2" charset="0"/>
                </a:rPr>
                <a:t> </a:t>
              </a:r>
            </a:p>
            <a:p>
              <a:pPr lvl="0" algn="ctr">
                <a:lnSpc>
                  <a:spcPct val="100000"/>
                </a:lnSpc>
                <a:spcAft>
                  <a:spcPts val="0"/>
                </a:spcAft>
              </a:pPr>
              <a:r>
                <a:rPr lang="fr-FR" sz="1800" dirty="0">
                  <a:solidFill>
                    <a:schemeClr val="tx1">
                      <a:lumMod val="95000"/>
                      <a:lumOff val="5000"/>
                    </a:schemeClr>
                  </a:solidFill>
                  <a:latin typeface="Marianne" panose="02000000000000000000" pitchFamily="2" charset="0"/>
                </a:rPr>
                <a:t>DE SOUTIEN OU D’APPROFONDISSEMENT</a:t>
              </a:r>
            </a:p>
          </p:txBody>
        </p:sp>
        <p:sp>
          <p:nvSpPr>
            <p:cNvPr id="19" name="ZoneTexte 18">
              <a:extLst>
                <a:ext uri="{FF2B5EF4-FFF2-40B4-BE49-F238E27FC236}">
                  <a16:creationId xmlns:a16="http://schemas.microsoft.com/office/drawing/2014/main" id="{64FE52EA-D73B-0ED1-0B8C-A5954D6781E8}"/>
                </a:ext>
              </a:extLst>
            </p:cNvPr>
            <p:cNvSpPr txBox="1"/>
            <p:nvPr/>
          </p:nvSpPr>
          <p:spPr>
            <a:xfrm>
              <a:off x="514477" y="2875988"/>
              <a:ext cx="3792971" cy="640515"/>
            </a:xfrm>
            <a:prstGeom prst="rect">
              <a:avLst/>
            </a:prstGeom>
            <a:solidFill>
              <a:srgbClr val="D5ECE6"/>
            </a:solidFill>
          </p:spPr>
          <p:txBody>
            <a:bodyPr wrap="square" tIns="180000" bIns="180000" rtlCol="0">
              <a:spAutoFit/>
            </a:bodyPr>
            <a:lstStyle/>
            <a:p>
              <a:pPr lvl="0" algn="ctr">
                <a:lnSpc>
                  <a:spcPct val="100000"/>
                </a:lnSpc>
                <a:spcAft>
                  <a:spcPts val="0"/>
                </a:spcAft>
              </a:pPr>
              <a:r>
                <a:rPr lang="fr-FR" b="1" dirty="0">
                  <a:solidFill>
                    <a:schemeClr val="tx1">
                      <a:lumMod val="95000"/>
                      <a:lumOff val="5000"/>
                    </a:schemeClr>
                  </a:solidFill>
                  <a:latin typeface="Marianne" panose="02000000000000000000" pitchFamily="2" charset="0"/>
                </a:rPr>
                <a:t>Mathématiques</a:t>
              </a:r>
              <a:endParaRPr lang="fr-FR" dirty="0">
                <a:solidFill>
                  <a:schemeClr val="tx1">
                    <a:lumMod val="95000"/>
                    <a:lumOff val="5000"/>
                  </a:schemeClr>
                </a:solidFill>
                <a:latin typeface="Marianne" panose="02000000000000000000" pitchFamily="2" charset="0"/>
              </a:endParaRPr>
            </a:p>
          </p:txBody>
        </p:sp>
        <p:sp>
          <p:nvSpPr>
            <p:cNvPr id="24" name="ZoneTexte 23">
              <a:extLst>
                <a:ext uri="{FF2B5EF4-FFF2-40B4-BE49-F238E27FC236}">
                  <a16:creationId xmlns:a16="http://schemas.microsoft.com/office/drawing/2014/main" id="{E6FD9E64-B965-0C68-D1D5-7C40192A4940}"/>
                </a:ext>
              </a:extLst>
            </p:cNvPr>
            <p:cNvSpPr txBox="1"/>
            <p:nvPr/>
          </p:nvSpPr>
          <p:spPr>
            <a:xfrm>
              <a:off x="4957329" y="2875988"/>
              <a:ext cx="3792971" cy="640515"/>
            </a:xfrm>
            <a:prstGeom prst="rect">
              <a:avLst/>
            </a:prstGeom>
            <a:solidFill>
              <a:srgbClr val="D5ECE6"/>
            </a:solidFill>
          </p:spPr>
          <p:txBody>
            <a:bodyPr wrap="square" tIns="180000" bIns="180000" rtlCol="0">
              <a:spAutoFit/>
            </a:bodyPr>
            <a:lstStyle/>
            <a:p>
              <a:pPr lvl="0" algn="ctr">
                <a:lnSpc>
                  <a:spcPct val="100000"/>
                </a:lnSpc>
                <a:spcAft>
                  <a:spcPts val="0"/>
                </a:spcAft>
              </a:pPr>
              <a:r>
                <a:rPr lang="fr-FR" b="1" dirty="0">
                  <a:solidFill>
                    <a:schemeClr val="tx1">
                      <a:lumMod val="95000"/>
                      <a:lumOff val="5000"/>
                    </a:schemeClr>
                  </a:solidFill>
                  <a:latin typeface="Marianne" panose="02000000000000000000" pitchFamily="2" charset="0"/>
                </a:rPr>
                <a:t>Français</a:t>
              </a:r>
              <a:endParaRPr lang="fr-FR" dirty="0">
                <a:solidFill>
                  <a:schemeClr val="tx1">
                    <a:lumMod val="95000"/>
                    <a:lumOff val="5000"/>
                  </a:schemeClr>
                </a:solidFill>
                <a:latin typeface="Marianne" panose="02000000000000000000" pitchFamily="2" charset="0"/>
              </a:endParaRPr>
            </a:p>
          </p:txBody>
        </p:sp>
        <p:sp>
          <p:nvSpPr>
            <p:cNvPr id="31" name="ZoneTexte 30">
              <a:extLst>
                <a:ext uri="{FF2B5EF4-FFF2-40B4-BE49-F238E27FC236}">
                  <a16:creationId xmlns:a16="http://schemas.microsoft.com/office/drawing/2014/main" id="{29774C7F-2F5F-585B-15AF-28863CCB6470}"/>
                </a:ext>
              </a:extLst>
            </p:cNvPr>
            <p:cNvSpPr txBox="1"/>
            <p:nvPr/>
          </p:nvSpPr>
          <p:spPr>
            <a:xfrm>
              <a:off x="4151692" y="3022251"/>
              <a:ext cx="961393" cy="369332"/>
            </a:xfrm>
            <a:prstGeom prst="rect">
              <a:avLst/>
            </a:prstGeom>
            <a:noFill/>
          </p:spPr>
          <p:txBody>
            <a:bodyPr wrap="square" rtlCol="0">
              <a:spAutoFit/>
            </a:bodyPr>
            <a:lstStyle/>
            <a:p>
              <a:pPr algn="ctr"/>
              <a:r>
                <a:rPr lang="fr-FR" dirty="0">
                  <a:latin typeface="Marianne" panose="02000000000000000000" pitchFamily="2" charset="0"/>
                </a:rPr>
                <a:t>ou</a:t>
              </a:r>
            </a:p>
          </p:txBody>
        </p:sp>
        <p:sp>
          <p:nvSpPr>
            <p:cNvPr id="21" name="ZoneTexte 20">
              <a:extLst>
                <a:ext uri="{FF2B5EF4-FFF2-40B4-BE49-F238E27FC236}">
                  <a16:creationId xmlns:a16="http://schemas.microsoft.com/office/drawing/2014/main" id="{03F70945-9272-B203-2C9A-F72053239C2F}"/>
                </a:ext>
              </a:extLst>
            </p:cNvPr>
            <p:cNvSpPr txBox="1"/>
            <p:nvPr/>
          </p:nvSpPr>
          <p:spPr>
            <a:xfrm>
              <a:off x="514477" y="3635995"/>
              <a:ext cx="1303183" cy="578959"/>
            </a:xfrm>
            <a:prstGeom prst="rect">
              <a:avLst/>
            </a:prstGeom>
            <a:noFill/>
            <a:ln w="25400">
              <a:solidFill>
                <a:srgbClr val="D5ECE6"/>
              </a:solidFill>
            </a:ln>
          </p:spPr>
          <p:txBody>
            <a:bodyPr wrap="square" tIns="180000" bIns="180000" rtlCol="0" anchor="ctr">
              <a:spAutoFit/>
            </a:bodyPr>
            <a:lstStyle/>
            <a:p>
              <a:pPr lvl="0" algn="ctr">
                <a:lnSpc>
                  <a:spcPct val="100000"/>
                </a:lnSpc>
                <a:spcAft>
                  <a:spcPts val="0"/>
                </a:spcAft>
              </a:pPr>
              <a:r>
                <a:rPr lang="fr-FR" sz="1400" dirty="0">
                  <a:solidFill>
                    <a:schemeClr val="tx1">
                      <a:lumMod val="95000"/>
                      <a:lumOff val="5000"/>
                    </a:schemeClr>
                  </a:solidFill>
                  <a:latin typeface="Marianne" panose="02000000000000000000" pitchFamily="2" charset="0"/>
                </a:rPr>
                <a:t>Soutien</a:t>
              </a:r>
            </a:p>
          </p:txBody>
        </p:sp>
        <p:sp>
          <p:nvSpPr>
            <p:cNvPr id="26" name="ZoneTexte 25">
              <a:extLst>
                <a:ext uri="{FF2B5EF4-FFF2-40B4-BE49-F238E27FC236}">
                  <a16:creationId xmlns:a16="http://schemas.microsoft.com/office/drawing/2014/main" id="{96E10296-FFF7-6BE1-80F0-3E9DA9935248}"/>
                </a:ext>
              </a:extLst>
            </p:cNvPr>
            <p:cNvSpPr txBox="1"/>
            <p:nvPr/>
          </p:nvSpPr>
          <p:spPr>
            <a:xfrm>
              <a:off x="2195735" y="3635996"/>
              <a:ext cx="2111713" cy="578959"/>
            </a:xfrm>
            <a:prstGeom prst="rect">
              <a:avLst/>
            </a:prstGeom>
            <a:noFill/>
            <a:ln w="25400">
              <a:solidFill>
                <a:srgbClr val="D5ECE6"/>
              </a:solidFill>
            </a:ln>
          </p:spPr>
          <p:txBody>
            <a:bodyPr wrap="square" tIns="180000" bIns="180000" rtlCol="0" anchor="ctr">
              <a:spAutoFit/>
            </a:bodyPr>
            <a:lstStyle/>
            <a:p>
              <a:pPr lvl="0" algn="ctr">
                <a:lnSpc>
                  <a:spcPct val="100000"/>
                </a:lnSpc>
                <a:spcAft>
                  <a:spcPts val="0"/>
                </a:spcAft>
              </a:pPr>
              <a:r>
                <a:rPr lang="fr-FR" sz="1400" dirty="0">
                  <a:solidFill>
                    <a:schemeClr val="tx1">
                      <a:lumMod val="95000"/>
                      <a:lumOff val="5000"/>
                    </a:schemeClr>
                  </a:solidFill>
                  <a:latin typeface="Marianne" panose="02000000000000000000" pitchFamily="2" charset="0"/>
                </a:rPr>
                <a:t>Approfondissement</a:t>
              </a:r>
            </a:p>
          </p:txBody>
        </p:sp>
        <p:sp>
          <p:nvSpPr>
            <p:cNvPr id="32" name="ZoneTexte 31">
              <a:extLst>
                <a:ext uri="{FF2B5EF4-FFF2-40B4-BE49-F238E27FC236}">
                  <a16:creationId xmlns:a16="http://schemas.microsoft.com/office/drawing/2014/main" id="{2B0FBD2C-E71A-78FD-DEC1-9BB44BCDB9DA}"/>
                </a:ext>
              </a:extLst>
            </p:cNvPr>
            <p:cNvSpPr txBox="1"/>
            <p:nvPr/>
          </p:nvSpPr>
          <p:spPr>
            <a:xfrm>
              <a:off x="1526001" y="3767317"/>
              <a:ext cx="961393" cy="307777"/>
            </a:xfrm>
            <a:prstGeom prst="rect">
              <a:avLst/>
            </a:prstGeom>
            <a:noFill/>
          </p:spPr>
          <p:txBody>
            <a:bodyPr wrap="square" rtlCol="0">
              <a:spAutoFit/>
            </a:bodyPr>
            <a:lstStyle/>
            <a:p>
              <a:pPr algn="ctr"/>
              <a:r>
                <a:rPr lang="fr-FR" sz="1400" dirty="0">
                  <a:latin typeface="Marianne" panose="02000000000000000000" pitchFamily="2" charset="0"/>
                </a:rPr>
                <a:t>ou</a:t>
              </a:r>
            </a:p>
          </p:txBody>
        </p:sp>
        <p:sp>
          <p:nvSpPr>
            <p:cNvPr id="34" name="ZoneTexte 33">
              <a:extLst>
                <a:ext uri="{FF2B5EF4-FFF2-40B4-BE49-F238E27FC236}">
                  <a16:creationId xmlns:a16="http://schemas.microsoft.com/office/drawing/2014/main" id="{5C06216B-7C02-798C-EA82-E999084A1313}"/>
                </a:ext>
              </a:extLst>
            </p:cNvPr>
            <p:cNvSpPr txBox="1"/>
            <p:nvPr/>
          </p:nvSpPr>
          <p:spPr>
            <a:xfrm>
              <a:off x="4974510" y="3635995"/>
              <a:ext cx="1303183" cy="578959"/>
            </a:xfrm>
            <a:prstGeom prst="rect">
              <a:avLst/>
            </a:prstGeom>
            <a:noFill/>
            <a:ln w="25400">
              <a:solidFill>
                <a:srgbClr val="D5ECE6"/>
              </a:solidFill>
            </a:ln>
          </p:spPr>
          <p:txBody>
            <a:bodyPr wrap="square" tIns="180000" bIns="180000" rtlCol="0" anchor="ctr">
              <a:spAutoFit/>
            </a:bodyPr>
            <a:lstStyle/>
            <a:p>
              <a:pPr lvl="0" algn="ctr">
                <a:lnSpc>
                  <a:spcPct val="100000"/>
                </a:lnSpc>
                <a:spcAft>
                  <a:spcPts val="0"/>
                </a:spcAft>
              </a:pPr>
              <a:r>
                <a:rPr lang="fr-FR" sz="1400" dirty="0">
                  <a:solidFill>
                    <a:schemeClr val="tx1">
                      <a:lumMod val="95000"/>
                      <a:lumOff val="5000"/>
                    </a:schemeClr>
                  </a:solidFill>
                  <a:latin typeface="Marianne" panose="02000000000000000000" pitchFamily="2" charset="0"/>
                </a:rPr>
                <a:t>Soutien</a:t>
              </a:r>
            </a:p>
          </p:txBody>
        </p:sp>
        <p:sp>
          <p:nvSpPr>
            <p:cNvPr id="35" name="ZoneTexte 34">
              <a:extLst>
                <a:ext uri="{FF2B5EF4-FFF2-40B4-BE49-F238E27FC236}">
                  <a16:creationId xmlns:a16="http://schemas.microsoft.com/office/drawing/2014/main" id="{B7988389-2AF2-87C8-CD5B-2D15E46BFA1E}"/>
                </a:ext>
              </a:extLst>
            </p:cNvPr>
            <p:cNvSpPr txBox="1"/>
            <p:nvPr/>
          </p:nvSpPr>
          <p:spPr>
            <a:xfrm>
              <a:off x="6655768" y="3635996"/>
              <a:ext cx="2111713" cy="578959"/>
            </a:xfrm>
            <a:prstGeom prst="rect">
              <a:avLst/>
            </a:prstGeom>
            <a:noFill/>
            <a:ln w="25400">
              <a:solidFill>
                <a:srgbClr val="D5ECE6"/>
              </a:solidFill>
            </a:ln>
          </p:spPr>
          <p:txBody>
            <a:bodyPr wrap="square" tIns="180000" bIns="180000" rtlCol="0" anchor="ctr">
              <a:spAutoFit/>
            </a:bodyPr>
            <a:lstStyle/>
            <a:p>
              <a:pPr lvl="0" algn="ctr">
                <a:lnSpc>
                  <a:spcPct val="100000"/>
                </a:lnSpc>
                <a:spcAft>
                  <a:spcPts val="0"/>
                </a:spcAft>
              </a:pPr>
              <a:r>
                <a:rPr lang="fr-FR" sz="1400" dirty="0">
                  <a:solidFill>
                    <a:schemeClr val="tx1">
                      <a:lumMod val="95000"/>
                      <a:lumOff val="5000"/>
                    </a:schemeClr>
                  </a:solidFill>
                  <a:latin typeface="Marianne" panose="02000000000000000000" pitchFamily="2" charset="0"/>
                </a:rPr>
                <a:t>Approfondissement</a:t>
              </a:r>
            </a:p>
          </p:txBody>
        </p:sp>
        <p:sp>
          <p:nvSpPr>
            <p:cNvPr id="36" name="ZoneTexte 35">
              <a:extLst>
                <a:ext uri="{FF2B5EF4-FFF2-40B4-BE49-F238E27FC236}">
                  <a16:creationId xmlns:a16="http://schemas.microsoft.com/office/drawing/2014/main" id="{55F078CF-6FB6-BED8-C940-5A74BC5EC71A}"/>
                </a:ext>
              </a:extLst>
            </p:cNvPr>
            <p:cNvSpPr txBox="1"/>
            <p:nvPr/>
          </p:nvSpPr>
          <p:spPr>
            <a:xfrm>
              <a:off x="5986034" y="3767317"/>
              <a:ext cx="961393" cy="307777"/>
            </a:xfrm>
            <a:prstGeom prst="rect">
              <a:avLst/>
            </a:prstGeom>
            <a:noFill/>
          </p:spPr>
          <p:txBody>
            <a:bodyPr wrap="square" rtlCol="0">
              <a:spAutoFit/>
            </a:bodyPr>
            <a:lstStyle/>
            <a:p>
              <a:pPr algn="ctr"/>
              <a:r>
                <a:rPr lang="fr-FR" sz="1400" dirty="0">
                  <a:latin typeface="Marianne" panose="02000000000000000000" pitchFamily="2" charset="0"/>
                </a:rPr>
                <a:t>ou</a:t>
              </a:r>
            </a:p>
          </p:txBody>
        </p:sp>
        <p:cxnSp>
          <p:nvCxnSpPr>
            <p:cNvPr id="38" name="Connecteur en angle 37">
              <a:extLst>
                <a:ext uri="{FF2B5EF4-FFF2-40B4-BE49-F238E27FC236}">
                  <a16:creationId xmlns:a16="http://schemas.microsoft.com/office/drawing/2014/main" id="{AC4D2D8A-C03C-0437-A9CE-CECEBF8A58AB}"/>
                </a:ext>
              </a:extLst>
            </p:cNvPr>
            <p:cNvCxnSpPr>
              <a:cxnSpLocks/>
              <a:stCxn id="18" idx="2"/>
              <a:endCxn id="24" idx="0"/>
            </p:cNvCxnSpPr>
            <p:nvPr/>
          </p:nvCxnSpPr>
          <p:spPr>
            <a:xfrm rot="16200000" flipH="1">
              <a:off x="5556731" y="1578903"/>
              <a:ext cx="404703" cy="2189466"/>
            </a:xfrm>
            <a:prstGeom prst="bentConnector3">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0" name="Connecteur en angle 39">
              <a:extLst>
                <a:ext uri="{FF2B5EF4-FFF2-40B4-BE49-F238E27FC236}">
                  <a16:creationId xmlns:a16="http://schemas.microsoft.com/office/drawing/2014/main" id="{867F4898-E5EE-C2F1-8E66-D47BF0BBAAFB}"/>
                </a:ext>
              </a:extLst>
            </p:cNvPr>
            <p:cNvCxnSpPr>
              <a:cxnSpLocks/>
              <a:stCxn id="18" idx="2"/>
              <a:endCxn id="19" idx="0"/>
            </p:cNvCxnSpPr>
            <p:nvPr/>
          </p:nvCxnSpPr>
          <p:spPr>
            <a:xfrm rot="5400000">
              <a:off x="3335305" y="1546943"/>
              <a:ext cx="404703" cy="2253386"/>
            </a:xfrm>
            <a:prstGeom prst="bentConnector3">
              <a:avLst>
                <a:gd name="adj1" fmla="val 50000"/>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B993244D-743B-2A23-F910-B3930AD96824}"/>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136344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8">
            <a:extLst>
              <a:ext uri="{FF2B5EF4-FFF2-40B4-BE49-F238E27FC236}">
                <a16:creationId xmlns:a16="http://schemas.microsoft.com/office/drawing/2014/main" id="{E68148E1-FBB0-6140-FBFD-E2368E9308ED}"/>
              </a:ext>
            </a:extLst>
          </p:cNvPr>
          <p:cNvGraphicFramePr>
            <a:graphicFrameLocks noGrp="1"/>
          </p:cNvGraphicFramePr>
          <p:nvPr>
            <p:ph sz="quarter" idx="14"/>
            <p:extLst>
              <p:ext uri="{D42A27DB-BD31-4B8C-83A1-F6EECF244321}">
                <p14:modId xmlns:p14="http://schemas.microsoft.com/office/powerpoint/2010/main" val="3879993720"/>
              </p:ext>
            </p:extLst>
          </p:nvPr>
        </p:nvGraphicFramePr>
        <p:xfrm>
          <a:off x="323529" y="1340768"/>
          <a:ext cx="8352927" cy="4436035"/>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1653194505"/>
                    </a:ext>
                  </a:extLst>
                </a:gridCol>
                <a:gridCol w="3575636">
                  <a:extLst>
                    <a:ext uri="{9D8B030D-6E8A-4147-A177-3AD203B41FA5}">
                      <a16:colId xmlns:a16="http://schemas.microsoft.com/office/drawing/2014/main" val="1660773930"/>
                    </a:ext>
                  </a:extLst>
                </a:gridCol>
                <a:gridCol w="3409140">
                  <a:extLst>
                    <a:ext uri="{9D8B030D-6E8A-4147-A177-3AD203B41FA5}">
                      <a16:colId xmlns:a16="http://schemas.microsoft.com/office/drawing/2014/main" val="208741966"/>
                    </a:ext>
                  </a:extLst>
                </a:gridCol>
              </a:tblGrid>
              <a:tr h="432052">
                <a:tc>
                  <a:txBody>
                    <a:bodyPr/>
                    <a:lstStyle/>
                    <a:p>
                      <a:pPr algn="ctr"/>
                      <a:endParaRPr lang="fr-FR" sz="1400" b="1" i="0" dirty="0">
                        <a:solidFill>
                          <a:schemeClr val="tx1"/>
                        </a:solidFill>
                        <a:latin typeface="Marianne" panose="02000000000000000000" pitchFamily="2" charset="0"/>
                      </a:endParaRP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rgbClr val="D5ECE6"/>
                    </a:solidFill>
                  </a:tcPr>
                </a:tc>
                <a:tc>
                  <a:txBody>
                    <a:bodyPr/>
                    <a:lstStyle/>
                    <a:p>
                      <a:pPr algn="ctr"/>
                      <a:r>
                        <a:rPr lang="fr-FR" sz="1400" b="1" i="0" dirty="0">
                          <a:solidFill>
                            <a:schemeClr val="tx1"/>
                          </a:solidFill>
                          <a:latin typeface="Marianne" panose="02000000000000000000" pitchFamily="2" charset="0"/>
                        </a:rPr>
                        <a:t>Heures de soutien </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rgbClr val="D5EC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dirty="0">
                          <a:solidFill>
                            <a:schemeClr val="tx1"/>
                          </a:solidFill>
                          <a:latin typeface="Marianne" panose="02000000000000000000" pitchFamily="2" charset="0"/>
                        </a:rPr>
                        <a:t>Heures d’approfondissement</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rgbClr val="D5ECE6"/>
                    </a:solidFill>
                  </a:tcPr>
                </a:tc>
                <a:extLst>
                  <a:ext uri="{0D108BD9-81ED-4DB2-BD59-A6C34878D82A}">
                    <a16:rowId xmlns:a16="http://schemas.microsoft.com/office/drawing/2014/main" val="842419796"/>
                  </a:ext>
                </a:extLst>
              </a:tr>
              <a:tr h="1008108">
                <a:tc>
                  <a:txBody>
                    <a:bodyPr/>
                    <a:lstStyle/>
                    <a:p>
                      <a:pPr algn="l"/>
                      <a:r>
                        <a:rPr lang="fr-FR" sz="1400" b="1" i="0" dirty="0">
                          <a:latin typeface="Marianne" panose="02000000000000000000" pitchFamily="2" charset="0"/>
                        </a:rPr>
                        <a:t>Enjeux</a:t>
                      </a:r>
                      <a:endParaRPr lang="fr-FR" sz="1400" b="1" dirty="0"/>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a:txBody>
                    <a:bodyPr/>
                    <a:lstStyle/>
                    <a:p>
                      <a:pPr algn="ctr"/>
                      <a:r>
                        <a:rPr lang="fr-FR" sz="1200" b="0" i="0" dirty="0">
                          <a:latin typeface="Marianne" panose="02000000000000000000" pitchFamily="2" charset="0"/>
                        </a:rPr>
                        <a:t>Identifier et travailler les</a:t>
                      </a:r>
                      <a:r>
                        <a:rPr lang="fr-FR" sz="1200" b="0" i="0" baseline="0" dirty="0">
                          <a:latin typeface="Marianne" panose="02000000000000000000" pitchFamily="2" charset="0"/>
                        </a:rPr>
                        <a:t> </a:t>
                      </a:r>
                      <a:r>
                        <a:rPr lang="fr-FR" sz="1200" b="0" i="0" dirty="0">
                          <a:latin typeface="Marianne" panose="02000000000000000000" pitchFamily="2" charset="0"/>
                        </a:rPr>
                        <a:t>compétences précises non maîtrisées par les élèves afin</a:t>
                      </a:r>
                      <a:br>
                        <a:rPr lang="fr-FR" sz="1200" b="0" i="0" dirty="0">
                          <a:latin typeface="Marianne" panose="02000000000000000000" pitchFamily="2" charset="0"/>
                        </a:rPr>
                      </a:br>
                      <a:r>
                        <a:rPr lang="fr-FR" sz="1200" b="0" i="0" dirty="0">
                          <a:latin typeface="Marianne" panose="02000000000000000000" pitchFamily="2" charset="0"/>
                        </a:rPr>
                        <a:t>de donner à chacun les mêmes chances</a:t>
                      </a:r>
                      <a:br>
                        <a:rPr lang="fr-FR" sz="1200" b="0" i="0" dirty="0">
                          <a:latin typeface="Marianne" panose="02000000000000000000" pitchFamily="2" charset="0"/>
                        </a:rPr>
                      </a:br>
                      <a:r>
                        <a:rPr lang="fr-FR" sz="1200" b="0" i="0" dirty="0">
                          <a:latin typeface="Marianne" panose="02000000000000000000" pitchFamily="2" charset="0"/>
                        </a:rPr>
                        <a:t>de réussir sa scolarité au collège</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a:txBody>
                    <a:bodyPr/>
                    <a:lstStyle/>
                    <a:p>
                      <a:pPr algn="ctr"/>
                      <a:r>
                        <a:rPr lang="fr-FR" sz="1200" b="0" i="0" baseline="0" dirty="0">
                          <a:solidFill>
                            <a:schemeClr val="tx1"/>
                          </a:solidFill>
                          <a:latin typeface="Marianne" panose="02000000000000000000" pitchFamily="2" charset="0"/>
                        </a:rPr>
                        <a:t>Sans anticiper sur les connaissances</a:t>
                      </a:r>
                      <a:br>
                        <a:rPr lang="fr-FR" sz="1200" b="0" i="0" baseline="0" dirty="0">
                          <a:solidFill>
                            <a:schemeClr val="tx1"/>
                          </a:solidFill>
                          <a:latin typeface="Marianne" panose="02000000000000000000" pitchFamily="2" charset="0"/>
                        </a:rPr>
                      </a:br>
                      <a:r>
                        <a:rPr lang="fr-FR" sz="1200" b="0" i="0" baseline="0" dirty="0">
                          <a:solidFill>
                            <a:schemeClr val="tx1"/>
                          </a:solidFill>
                          <a:latin typeface="Marianne" panose="02000000000000000000" pitchFamily="2" charset="0"/>
                        </a:rPr>
                        <a:t>et les compétences du programme de 5</a:t>
                      </a:r>
                      <a:r>
                        <a:rPr lang="fr-FR" sz="1200" b="0" i="0" baseline="30000" dirty="0">
                          <a:solidFill>
                            <a:schemeClr val="tx1"/>
                          </a:solidFill>
                          <a:latin typeface="Marianne" panose="02000000000000000000" pitchFamily="2" charset="0"/>
                        </a:rPr>
                        <a:t>e</a:t>
                      </a:r>
                      <a:r>
                        <a:rPr lang="fr-FR" sz="1200" b="0" i="0" baseline="0" dirty="0">
                          <a:solidFill>
                            <a:schemeClr val="tx1"/>
                          </a:solidFill>
                          <a:latin typeface="Marianne" panose="02000000000000000000" pitchFamily="2" charset="0"/>
                        </a:rPr>
                        <a:t>, prendre le temps d’approfondir</a:t>
                      </a:r>
                      <a:br>
                        <a:rPr lang="fr-FR" sz="1200" b="0" i="0" baseline="0" dirty="0">
                          <a:solidFill>
                            <a:schemeClr val="tx1"/>
                          </a:solidFill>
                          <a:latin typeface="Marianne" panose="02000000000000000000" pitchFamily="2" charset="0"/>
                        </a:rPr>
                      </a:br>
                      <a:r>
                        <a:rPr lang="fr-FR" sz="1200" b="0" i="0" baseline="0" dirty="0">
                          <a:solidFill>
                            <a:schemeClr val="tx1"/>
                          </a:solidFill>
                          <a:latin typeface="Marianne" panose="02000000000000000000" pitchFamily="2" charset="0"/>
                        </a:rPr>
                        <a:t>en variant les approches</a:t>
                      </a:r>
                      <a:endParaRPr lang="fr-FR" sz="1200" b="0" i="0" dirty="0">
                        <a:latin typeface="Marianne" panose="02000000000000000000" pitchFamily="2" charset="0"/>
                      </a:endParaRP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2655366075"/>
                  </a:ext>
                </a:extLst>
              </a:tr>
              <a:tr h="1053493">
                <a:tc>
                  <a:txBody>
                    <a:bodyPr/>
                    <a:lstStyle/>
                    <a:p>
                      <a:pPr algn="l"/>
                      <a:r>
                        <a:rPr lang="fr-FR" sz="1400" b="1" i="0" dirty="0">
                          <a:latin typeface="Marianne" panose="02000000000000000000" pitchFamily="2" charset="0"/>
                        </a:rPr>
                        <a:t>Groupes</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a:txBody>
                    <a:bodyPr/>
                    <a:lstStyle/>
                    <a:p>
                      <a:pPr algn="ctr"/>
                      <a:r>
                        <a:rPr lang="fr-FR" sz="1200" b="0" i="0" dirty="0">
                          <a:latin typeface="Marianne" panose="02000000000000000000" pitchFamily="2" charset="0"/>
                        </a:rPr>
                        <a:t>Effectif suffisamment réduit pour permettre</a:t>
                      </a:r>
                      <a:r>
                        <a:rPr lang="fr-FR" sz="1200" b="0" i="0" baseline="0" dirty="0">
                          <a:latin typeface="Marianne" panose="02000000000000000000" pitchFamily="2" charset="0"/>
                        </a:rPr>
                        <a:t> aux professeurs d’identifier les besoins des élèves et de prendre le temps de réexpliquer, de superviser le travail des élèves</a:t>
                      </a:r>
                      <a:endParaRPr lang="fr-FR" sz="1200" b="0" i="0" dirty="0">
                        <a:latin typeface="Marianne" panose="02000000000000000000" pitchFamily="2" charset="0"/>
                      </a:endParaRP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a:txBody>
                    <a:bodyPr/>
                    <a:lstStyle/>
                    <a:p>
                      <a:pPr algn="ctr"/>
                      <a:r>
                        <a:rPr lang="fr-FR" sz="1200" b="0" i="0" dirty="0">
                          <a:latin typeface="Marianne" panose="02000000000000000000" pitchFamily="2" charset="0"/>
                        </a:rPr>
                        <a:t>Effectif adapté au projet de la session</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2674166089"/>
                  </a:ext>
                </a:extLst>
              </a:tr>
              <a:tr h="1026870">
                <a:tc>
                  <a:txBody>
                    <a:bodyPr/>
                    <a:lstStyle/>
                    <a:p>
                      <a:pPr algn="l"/>
                      <a:r>
                        <a:rPr lang="fr-FR" sz="1400" b="1" i="0" dirty="0">
                          <a:latin typeface="Marianne" panose="02000000000000000000" pitchFamily="2" charset="0"/>
                        </a:rPr>
                        <a:t>Intervenants</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a:txBody>
                    <a:bodyPr/>
                    <a:lstStyle/>
                    <a:p>
                      <a:pPr algn="ctr"/>
                      <a:r>
                        <a:rPr lang="fr-FR" sz="1200" b="0" i="0" dirty="0">
                          <a:latin typeface="Marianne" panose="02000000000000000000" pitchFamily="2" charset="0"/>
                        </a:rPr>
                        <a:t>Professeurs de français</a:t>
                      </a:r>
                      <a:r>
                        <a:rPr lang="fr-FR" sz="1200" b="0" i="0" baseline="0" dirty="0">
                          <a:latin typeface="Marianne" panose="02000000000000000000" pitchFamily="2" charset="0"/>
                        </a:rPr>
                        <a:t> et</a:t>
                      </a:r>
                      <a:r>
                        <a:rPr lang="fr-FR" sz="1200" b="0" i="0" dirty="0">
                          <a:latin typeface="Marianne" panose="02000000000000000000" pitchFamily="2" charset="0"/>
                        </a:rPr>
                        <a:t> de mathématiques, professeurs des écoles </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dirty="0">
                          <a:latin typeface="Marianne" panose="02000000000000000000" pitchFamily="2" charset="0"/>
                        </a:rPr>
                        <a:t>Principalement des professeurs</a:t>
                      </a:r>
                      <a:br>
                        <a:rPr lang="fr-FR" sz="1200" b="0" i="0" dirty="0">
                          <a:latin typeface="Marianne" panose="02000000000000000000" pitchFamily="2" charset="0"/>
                        </a:rPr>
                      </a:br>
                      <a:r>
                        <a:rPr lang="fr-FR" sz="1200" b="0" i="0" dirty="0">
                          <a:latin typeface="Marianne" panose="02000000000000000000" pitchFamily="2" charset="0"/>
                        </a:rPr>
                        <a:t>de français</a:t>
                      </a:r>
                      <a:r>
                        <a:rPr lang="fr-FR" sz="1200" b="0" i="0" baseline="0" dirty="0">
                          <a:latin typeface="Marianne" panose="02000000000000000000" pitchFamily="2" charset="0"/>
                        </a:rPr>
                        <a:t> et</a:t>
                      </a:r>
                      <a:r>
                        <a:rPr lang="fr-FR" sz="1200" b="0" i="0" dirty="0">
                          <a:latin typeface="Marianne" panose="02000000000000000000" pitchFamily="2" charset="0"/>
                        </a:rPr>
                        <a:t> de mathématiques ; possibilité de faire intervenir des </a:t>
                      </a:r>
                      <a:r>
                        <a:rPr lang="fr-FR" sz="1200" b="0" i="0" baseline="0" dirty="0">
                          <a:latin typeface="Marianne" panose="02000000000000000000" pitchFamily="2" charset="0"/>
                        </a:rPr>
                        <a:t> </a:t>
                      </a:r>
                      <a:r>
                        <a:rPr lang="fr-FR" sz="1200" b="0" i="0" dirty="0">
                          <a:latin typeface="Marianne" panose="02000000000000000000" pitchFamily="2" charset="0"/>
                        </a:rPr>
                        <a:t>professeurs d’autres </a:t>
                      </a:r>
                      <a:r>
                        <a:rPr lang="fr-FR" sz="1200" b="0" i="0" dirty="0" smtClean="0">
                          <a:latin typeface="Marianne" panose="02000000000000000000" pitchFamily="2" charset="0"/>
                        </a:rPr>
                        <a:t>disciplines; le cas échéant, par des professeurs des écoles</a:t>
                      </a:r>
                      <a:endParaRPr lang="fr-FR" sz="1200" b="0" i="0" dirty="0">
                        <a:latin typeface="Marianne" panose="02000000000000000000" pitchFamily="2" charset="0"/>
                      </a:endParaRP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573303629"/>
                  </a:ext>
                </a:extLst>
              </a:tr>
              <a:tr h="367909">
                <a:tc>
                  <a:txBody>
                    <a:bodyPr/>
                    <a:lstStyle/>
                    <a:p>
                      <a:pPr algn="l"/>
                      <a:r>
                        <a:rPr lang="fr-FR" sz="1400" b="1" i="0" dirty="0">
                          <a:latin typeface="Marianne" panose="02000000000000000000" pitchFamily="2" charset="0"/>
                        </a:rPr>
                        <a:t>Créneaux</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gridSpan="2">
                  <a:txBody>
                    <a:bodyPr/>
                    <a:lstStyle/>
                    <a:p>
                      <a:pPr algn="ctr"/>
                      <a:r>
                        <a:rPr lang="fr-FR" sz="1200" b="0" i="0" dirty="0">
                          <a:latin typeface="Marianne" panose="02000000000000000000" pitchFamily="2" charset="0"/>
                        </a:rPr>
                        <a:t>Choix de l’établissement ;</a:t>
                      </a:r>
                      <a:r>
                        <a:rPr lang="fr-FR" sz="1200" b="0" i="0" baseline="0" dirty="0">
                          <a:latin typeface="Marianne" panose="02000000000000000000" pitchFamily="2" charset="0"/>
                        </a:rPr>
                        <a:t> </a:t>
                      </a:r>
                      <a:r>
                        <a:rPr lang="fr-FR" sz="1200" b="0" i="0" dirty="0">
                          <a:latin typeface="Marianne" panose="02000000000000000000" pitchFamily="2" charset="0"/>
                        </a:rPr>
                        <a:t>inscrits à l’emploi du temps</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hMerge="1">
                  <a:txBody>
                    <a:bodyPr/>
                    <a:lstStyle/>
                    <a:p>
                      <a:endParaRPr lang="fr-FR" dirty="0"/>
                    </a:p>
                  </a:txBody>
                  <a:tcPr/>
                </a:tc>
                <a:extLst>
                  <a:ext uri="{0D108BD9-81ED-4DB2-BD59-A6C34878D82A}">
                    <a16:rowId xmlns:a16="http://schemas.microsoft.com/office/drawing/2014/main" val="4106255663"/>
                  </a:ext>
                </a:extLst>
              </a:tr>
              <a:tr h="547603">
                <a:tc>
                  <a:txBody>
                    <a:bodyPr/>
                    <a:lstStyle/>
                    <a:p>
                      <a:pPr algn="l"/>
                      <a:r>
                        <a:rPr lang="fr-FR" sz="1400" b="1" i="0" dirty="0">
                          <a:latin typeface="Marianne" panose="02000000000000000000" pitchFamily="2" charset="0"/>
                        </a:rPr>
                        <a:t>Périodicité</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gridSpan="2">
                  <a:txBody>
                    <a:bodyPr/>
                    <a:lstStyle/>
                    <a:p>
                      <a:pPr algn="ctr"/>
                      <a:r>
                        <a:rPr lang="fr-FR" sz="1200" b="0" i="0" baseline="0" dirty="0">
                          <a:solidFill>
                            <a:schemeClr val="tx1"/>
                          </a:solidFill>
                          <a:latin typeface="Marianne" panose="02000000000000000000" pitchFamily="2" charset="0"/>
                        </a:rPr>
                        <a:t>Les</a:t>
                      </a:r>
                      <a:r>
                        <a:rPr lang="fr-FR" sz="1200" b="0" i="0" dirty="0">
                          <a:solidFill>
                            <a:schemeClr val="tx1"/>
                          </a:solidFill>
                          <a:latin typeface="Marianne" panose="02000000000000000000" pitchFamily="2" charset="0"/>
                        </a:rPr>
                        <a:t> groupes de besoins sont composés en fonction des</a:t>
                      </a:r>
                      <a:r>
                        <a:rPr lang="fr-FR" sz="1200" b="0" i="0" baseline="0" dirty="0">
                          <a:solidFill>
                            <a:schemeClr val="tx1"/>
                          </a:solidFill>
                          <a:latin typeface="Marianne" panose="02000000000000000000" pitchFamily="2" charset="0"/>
                        </a:rPr>
                        <a:t> besoins des élèves et leurs composition et programmation sont modifiées au moins chaque trimestre</a:t>
                      </a:r>
                      <a:r>
                        <a:rPr lang="fr-FR" sz="1200" b="0" i="0" baseline="0" dirty="0">
                          <a:latin typeface="Marianne" panose="02000000000000000000" pitchFamily="2" charset="0"/>
                        </a:rPr>
                        <a:t>.</a:t>
                      </a:r>
                      <a:endParaRPr lang="fr-FR" sz="1200" b="0" i="0" dirty="0">
                        <a:latin typeface="Marianne" panose="02000000000000000000" pitchFamily="2" charset="0"/>
                      </a:endParaRP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tc hMerge="1">
                  <a:txBody>
                    <a:bodyPr/>
                    <a:lstStyle/>
                    <a:p>
                      <a:endParaRPr lang="fr-FR" dirty="0"/>
                    </a:p>
                  </a:txBody>
                  <a:tcPr/>
                </a:tc>
                <a:extLst>
                  <a:ext uri="{0D108BD9-81ED-4DB2-BD59-A6C34878D82A}">
                    <a16:rowId xmlns:a16="http://schemas.microsoft.com/office/drawing/2014/main" val="683521797"/>
                  </a:ext>
                </a:extLst>
              </a:tr>
            </a:tbl>
          </a:graphicData>
        </a:graphic>
      </p:graphicFrame>
      <p:sp>
        <p:nvSpPr>
          <p:cNvPr id="11" name="Espace réservé du numéro de diapositive 4">
            <a:extLst>
              <a:ext uri="{FF2B5EF4-FFF2-40B4-BE49-F238E27FC236}">
                <a16:creationId xmlns:a16="http://schemas.microsoft.com/office/drawing/2014/main" id="{8546257E-0F5A-0C61-F66B-24C4ED4438EC}"/>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11</a:t>
            </a:fld>
            <a:endParaRPr lang="fr-FR" dirty="0"/>
          </a:p>
        </p:txBody>
      </p:sp>
      <p:sp>
        <p:nvSpPr>
          <p:cNvPr id="14" name="Rectangle 13">
            <a:extLst>
              <a:ext uri="{FF2B5EF4-FFF2-40B4-BE49-F238E27FC236}">
                <a16:creationId xmlns:a16="http://schemas.microsoft.com/office/drawing/2014/main" id="{77A2232D-FE67-1A7E-F697-FA72DE040057}"/>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426198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0D21CA86-7D4E-D71B-9616-98EF27C548A8}"/>
              </a:ext>
            </a:extLst>
          </p:cNvPr>
          <p:cNvGrpSpPr/>
          <p:nvPr/>
        </p:nvGrpSpPr>
        <p:grpSpPr>
          <a:xfrm>
            <a:off x="1907704" y="-15053"/>
            <a:ext cx="6142373" cy="1727086"/>
            <a:chOff x="1907704" y="-15053"/>
            <a:chExt cx="6142373" cy="1727086"/>
          </a:xfrm>
        </p:grpSpPr>
        <p:pic>
          <p:nvPicPr>
            <p:cNvPr id="3" name="Image 2">
              <a:extLst>
                <a:ext uri="{FF2B5EF4-FFF2-40B4-BE49-F238E27FC236}">
                  <a16:creationId xmlns:a16="http://schemas.microsoft.com/office/drawing/2014/main" id="{63E7285D-2857-124D-F138-09B74DD759FD}"/>
                </a:ext>
              </a:extLst>
            </p:cNvPr>
            <p:cNvPicPr>
              <a:picLocks noChangeAspect="1"/>
            </p:cNvPicPr>
            <p:nvPr/>
          </p:nvPicPr>
          <p:blipFill>
            <a:blip r:embed="rId2"/>
            <a:stretch>
              <a:fillRect/>
            </a:stretch>
          </p:blipFill>
          <p:spPr>
            <a:xfrm>
              <a:off x="1907704" y="334444"/>
              <a:ext cx="5976664" cy="1052736"/>
            </a:xfrm>
            <a:prstGeom prst="rect">
              <a:avLst/>
            </a:prstGeom>
          </p:spPr>
        </p:pic>
        <p:pic>
          <p:nvPicPr>
            <p:cNvPr id="6" name="Image 5">
              <a:extLst>
                <a:ext uri="{FF2B5EF4-FFF2-40B4-BE49-F238E27FC236}">
                  <a16:creationId xmlns:a16="http://schemas.microsoft.com/office/drawing/2014/main" id="{B8E80675-13BE-52D5-07DF-B9FCBB36CF4E}"/>
                </a:ext>
              </a:extLst>
            </p:cNvPr>
            <p:cNvPicPr>
              <a:picLocks noChangeAspect="1"/>
            </p:cNvPicPr>
            <p:nvPr/>
          </p:nvPicPr>
          <p:blipFill>
            <a:blip r:embed="rId2"/>
            <a:stretch>
              <a:fillRect/>
            </a:stretch>
          </p:blipFill>
          <p:spPr>
            <a:xfrm rot="10800000">
              <a:off x="2064114" y="659297"/>
              <a:ext cx="5976664" cy="1052736"/>
            </a:xfrm>
            <a:prstGeom prst="rect">
              <a:avLst/>
            </a:prstGeom>
          </p:spPr>
        </p:pic>
        <p:pic>
          <p:nvPicPr>
            <p:cNvPr id="2" name="Image 1">
              <a:extLst>
                <a:ext uri="{FF2B5EF4-FFF2-40B4-BE49-F238E27FC236}">
                  <a16:creationId xmlns:a16="http://schemas.microsoft.com/office/drawing/2014/main" id="{83053CB8-67DC-BABC-76B9-2326874188F9}"/>
                </a:ext>
              </a:extLst>
            </p:cNvPr>
            <p:cNvPicPr>
              <a:picLocks noChangeAspect="1"/>
            </p:cNvPicPr>
            <p:nvPr/>
          </p:nvPicPr>
          <p:blipFill>
            <a:blip r:embed="rId2"/>
            <a:stretch>
              <a:fillRect/>
            </a:stretch>
          </p:blipFill>
          <p:spPr>
            <a:xfrm>
              <a:off x="2073413" y="-15053"/>
              <a:ext cx="5976664" cy="1052736"/>
            </a:xfrm>
            <a:prstGeom prst="rect">
              <a:avLst/>
            </a:prstGeom>
          </p:spPr>
        </p:pic>
      </p:grpSp>
      <p:sp>
        <p:nvSpPr>
          <p:cNvPr id="5" name="Rectangle 4"/>
          <p:cNvSpPr/>
          <p:nvPr/>
        </p:nvSpPr>
        <p:spPr>
          <a:xfrm>
            <a:off x="1497349" y="260648"/>
            <a:ext cx="7128792" cy="1200329"/>
          </a:xfrm>
          <a:prstGeom prst="rect">
            <a:avLst/>
          </a:prstGeom>
        </p:spPr>
        <p:txBody>
          <a:bodyPr wrap="square">
            <a:spAutoFit/>
          </a:bodyPr>
          <a:lstStyle/>
          <a:p>
            <a:pPr algn="ctr"/>
            <a:r>
              <a:rPr lang="fr-FR" sz="2400" b="1" dirty="0">
                <a:latin typeface="Marianne" panose="02000000000000000000" pitchFamily="2" charset="0"/>
              </a:rPr>
              <a:t>Un enseignement pris en charge principalement par les professeurs</a:t>
            </a:r>
            <a:br>
              <a:rPr lang="fr-FR" sz="2400" b="1" dirty="0">
                <a:latin typeface="Marianne" panose="02000000000000000000" pitchFamily="2" charset="0"/>
              </a:rPr>
            </a:br>
            <a:r>
              <a:rPr lang="fr-FR" sz="2400" b="1" dirty="0">
                <a:latin typeface="Marianne" panose="02000000000000000000" pitchFamily="2" charset="0"/>
              </a:rPr>
              <a:t>de français et de mathématiques</a:t>
            </a:r>
          </a:p>
        </p:txBody>
      </p:sp>
      <p:sp>
        <p:nvSpPr>
          <p:cNvPr id="10" name="Rectangle à coins arrondis 9"/>
          <p:cNvSpPr/>
          <p:nvPr/>
        </p:nvSpPr>
        <p:spPr>
          <a:xfrm>
            <a:off x="395536" y="1634208"/>
            <a:ext cx="4117873" cy="4601931"/>
          </a:xfrm>
          <a:prstGeom prst="roundRect">
            <a:avLst>
              <a:gd name="adj" fmla="val 0"/>
            </a:avLst>
          </a:prstGeom>
          <a:solidFill>
            <a:srgbClr val="D5EC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pPr algn="ctr">
              <a:spcAft>
                <a:spcPts val="1200"/>
              </a:spcAft>
            </a:pPr>
            <a:r>
              <a:rPr lang="fr-FR" b="1" dirty="0">
                <a:solidFill>
                  <a:schemeClr val="tx1"/>
                </a:solidFill>
                <a:latin typeface="Marianne" panose="02000000000000000000" pitchFamily="2" charset="0"/>
              </a:rPr>
              <a:t>Soutien</a:t>
            </a:r>
          </a:p>
          <a:p>
            <a:pPr marL="285750" indent="-285750">
              <a:spcAft>
                <a:spcPts val="600"/>
              </a:spcAft>
              <a:buFont typeface="Police système Courant"/>
              <a:buChar char="→"/>
            </a:pPr>
            <a:r>
              <a:rPr lang="fr-FR" sz="1400" dirty="0">
                <a:solidFill>
                  <a:schemeClr val="tx1"/>
                </a:solidFill>
                <a:latin typeface="Marianne" panose="02000000000000000000" pitchFamily="2" charset="0"/>
              </a:rPr>
              <a:t>Les professeurs de français</a:t>
            </a:r>
            <a:br>
              <a:rPr lang="fr-FR" sz="1400" dirty="0">
                <a:solidFill>
                  <a:schemeClr val="tx1"/>
                </a:solidFill>
                <a:latin typeface="Marianne" panose="02000000000000000000" pitchFamily="2" charset="0"/>
              </a:rPr>
            </a:br>
            <a:r>
              <a:rPr lang="fr-FR" sz="1400" dirty="0">
                <a:solidFill>
                  <a:schemeClr val="tx1"/>
                </a:solidFill>
                <a:latin typeface="Marianne" panose="02000000000000000000" pitchFamily="2" charset="0"/>
              </a:rPr>
              <a:t>et de mathématiques</a:t>
            </a:r>
          </a:p>
          <a:p>
            <a:pPr marL="285750" indent="-285750">
              <a:spcAft>
                <a:spcPts val="1800"/>
              </a:spcAft>
              <a:buFont typeface="Police système Courant"/>
              <a:buChar char="→"/>
            </a:pPr>
            <a:r>
              <a:rPr lang="fr-FR" sz="1400" dirty="0">
                <a:solidFill>
                  <a:schemeClr val="tx1"/>
                </a:solidFill>
                <a:latin typeface="Marianne" panose="02000000000000000000" pitchFamily="2" charset="0"/>
              </a:rPr>
              <a:t>Les professeurs des écoles</a:t>
            </a:r>
          </a:p>
          <a:p>
            <a:pPr marL="285750" indent="-285750">
              <a:lnSpc>
                <a:spcPct val="110000"/>
              </a:lnSpc>
              <a:spcAft>
                <a:spcPts val="600"/>
              </a:spcAft>
              <a:buFont typeface="Arial" panose="020B0604020202020204" pitchFamily="34" charset="0"/>
              <a:buChar char="•"/>
            </a:pPr>
            <a:r>
              <a:rPr lang="fr-FR" sz="1200" dirty="0">
                <a:solidFill>
                  <a:schemeClr val="tx1"/>
                </a:solidFill>
                <a:latin typeface="Marianne" panose="02000000000000000000" pitchFamily="2" charset="0"/>
              </a:rPr>
              <a:t>Pas seulement les professeurs de CM2.</a:t>
            </a:r>
            <a:br>
              <a:rPr lang="fr-FR" sz="1200" dirty="0">
                <a:solidFill>
                  <a:schemeClr val="tx1"/>
                </a:solidFill>
                <a:latin typeface="Marianne" panose="02000000000000000000" pitchFamily="2" charset="0"/>
              </a:rPr>
            </a:br>
            <a:r>
              <a:rPr lang="fr-FR" sz="1200" dirty="0">
                <a:solidFill>
                  <a:schemeClr val="tx1"/>
                </a:solidFill>
                <a:latin typeface="Marianne" panose="02000000000000000000" pitchFamily="2" charset="0"/>
              </a:rPr>
              <a:t>Les professeurs des autres niveaux sont sollicités.</a:t>
            </a:r>
          </a:p>
          <a:p>
            <a:pPr marL="285750" indent="-285750">
              <a:lnSpc>
                <a:spcPct val="110000"/>
              </a:lnSpc>
              <a:spcAft>
                <a:spcPts val="600"/>
              </a:spcAft>
              <a:buFont typeface="Arial" panose="020B0604020202020204" pitchFamily="34" charset="0"/>
              <a:buChar char="•"/>
            </a:pPr>
            <a:r>
              <a:rPr lang="fr-FR" sz="1200" dirty="0">
                <a:solidFill>
                  <a:schemeClr val="tx1"/>
                </a:solidFill>
                <a:latin typeface="Marianne" panose="02000000000000000000" pitchFamily="2" charset="0"/>
              </a:rPr>
              <a:t>Les professeurs des écoles interviennent</a:t>
            </a:r>
            <a:br>
              <a:rPr lang="fr-FR" sz="1200" dirty="0">
                <a:solidFill>
                  <a:schemeClr val="tx1"/>
                </a:solidFill>
                <a:latin typeface="Marianne" panose="02000000000000000000" pitchFamily="2" charset="0"/>
              </a:rPr>
            </a:br>
            <a:r>
              <a:rPr lang="fr-FR" sz="1200" dirty="0">
                <a:solidFill>
                  <a:schemeClr val="tx1"/>
                </a:solidFill>
                <a:latin typeface="Marianne" panose="02000000000000000000" pitchFamily="2" charset="0"/>
              </a:rPr>
              <a:t>en coordination avec les professeurs</a:t>
            </a:r>
            <a:br>
              <a:rPr lang="fr-FR" sz="1200" dirty="0">
                <a:solidFill>
                  <a:schemeClr val="tx1"/>
                </a:solidFill>
                <a:latin typeface="Marianne" panose="02000000000000000000" pitchFamily="2" charset="0"/>
              </a:rPr>
            </a:br>
            <a:r>
              <a:rPr lang="fr-FR" sz="1200" dirty="0">
                <a:solidFill>
                  <a:schemeClr val="tx1"/>
                </a:solidFill>
                <a:latin typeface="Marianne" panose="02000000000000000000" pitchFamily="2" charset="0"/>
              </a:rPr>
              <a:t>de français et de mathématiques.</a:t>
            </a:r>
          </a:p>
          <a:p>
            <a:pPr marL="285750" indent="-285750">
              <a:lnSpc>
                <a:spcPct val="110000"/>
              </a:lnSpc>
              <a:spcAft>
                <a:spcPts val="600"/>
              </a:spcAft>
              <a:buFont typeface="Arial" panose="020B0604020202020204" pitchFamily="34" charset="0"/>
              <a:buChar char="•"/>
            </a:pPr>
            <a:r>
              <a:rPr lang="fr-FR" sz="1200" dirty="0">
                <a:solidFill>
                  <a:schemeClr val="tx1"/>
                </a:solidFill>
                <a:latin typeface="Marianne" panose="02000000000000000000" pitchFamily="2" charset="0"/>
              </a:rPr>
              <a:t>Il s’agit de bien associer les professeurs</a:t>
            </a:r>
            <a:br>
              <a:rPr lang="fr-FR" sz="1200" dirty="0">
                <a:solidFill>
                  <a:schemeClr val="tx1"/>
                </a:solidFill>
                <a:latin typeface="Marianne" panose="02000000000000000000" pitchFamily="2" charset="0"/>
              </a:rPr>
            </a:br>
            <a:r>
              <a:rPr lang="fr-FR" sz="1200" dirty="0">
                <a:solidFill>
                  <a:schemeClr val="tx1"/>
                </a:solidFill>
                <a:latin typeface="Marianne" panose="02000000000000000000" pitchFamily="2" charset="0"/>
              </a:rPr>
              <a:t>des écoles et de positionner les heures</a:t>
            </a:r>
            <a:br>
              <a:rPr lang="fr-FR" sz="1200" dirty="0">
                <a:solidFill>
                  <a:schemeClr val="tx1"/>
                </a:solidFill>
                <a:latin typeface="Marianne" panose="02000000000000000000" pitchFamily="2" charset="0"/>
              </a:rPr>
            </a:br>
            <a:r>
              <a:rPr lang="fr-FR" sz="1200" dirty="0">
                <a:solidFill>
                  <a:schemeClr val="tx1"/>
                </a:solidFill>
                <a:latin typeface="Marianne" panose="02000000000000000000" pitchFamily="2" charset="0"/>
              </a:rPr>
              <a:t>de soutien à un moment libre pour eux. </a:t>
            </a:r>
          </a:p>
          <a:p>
            <a:pPr marL="285750" indent="-285750">
              <a:lnSpc>
                <a:spcPct val="110000"/>
              </a:lnSpc>
              <a:spcAft>
                <a:spcPts val="600"/>
              </a:spcAft>
              <a:buFont typeface="Arial" panose="020B0604020202020204" pitchFamily="34" charset="0"/>
              <a:buChar char="•"/>
            </a:pPr>
            <a:r>
              <a:rPr lang="fr-FR" sz="1200" dirty="0">
                <a:solidFill>
                  <a:schemeClr val="tx1"/>
                </a:solidFill>
                <a:latin typeface="Marianne" panose="02000000000000000000" pitchFamily="2" charset="0"/>
              </a:rPr>
              <a:t>Il est possible de proposer aux professeurs des écoles de compléter leur intervention</a:t>
            </a:r>
            <a:br>
              <a:rPr lang="fr-FR" sz="1200" dirty="0">
                <a:solidFill>
                  <a:schemeClr val="tx1"/>
                </a:solidFill>
                <a:latin typeface="Marianne" panose="02000000000000000000" pitchFamily="2" charset="0"/>
              </a:rPr>
            </a:br>
            <a:r>
              <a:rPr lang="fr-FR" sz="1200" dirty="0">
                <a:solidFill>
                  <a:schemeClr val="tx1"/>
                </a:solidFill>
                <a:latin typeface="Marianne" panose="02000000000000000000" pitchFamily="2" charset="0"/>
              </a:rPr>
              <a:t>par des heures de Devoirs faits…</a:t>
            </a:r>
            <a:r>
              <a:rPr lang="fr-FR" sz="1400" dirty="0">
                <a:solidFill>
                  <a:schemeClr val="tx1"/>
                </a:solidFill>
                <a:latin typeface="Marianne" panose="02000000000000000000" pitchFamily="2" charset="0"/>
              </a:rPr>
              <a:t> </a:t>
            </a:r>
          </a:p>
        </p:txBody>
      </p:sp>
      <p:sp>
        <p:nvSpPr>
          <p:cNvPr id="8" name="Rectangle à coins arrondis 9">
            <a:extLst>
              <a:ext uri="{FF2B5EF4-FFF2-40B4-BE49-F238E27FC236}">
                <a16:creationId xmlns:a16="http://schemas.microsoft.com/office/drawing/2014/main" id="{ACDCC8F2-07E8-60EC-2C47-162024FFD178}"/>
              </a:ext>
            </a:extLst>
          </p:cNvPr>
          <p:cNvSpPr/>
          <p:nvPr/>
        </p:nvSpPr>
        <p:spPr>
          <a:xfrm>
            <a:off x="4669819" y="1570172"/>
            <a:ext cx="4117873" cy="4601931"/>
          </a:xfrm>
          <a:prstGeom prst="roundRect">
            <a:avLst>
              <a:gd name="adj" fmla="val 0"/>
            </a:avLst>
          </a:prstGeom>
          <a:solidFill>
            <a:srgbClr val="D5EC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tIns="180000" rIns="324000" rtlCol="0" anchor="t"/>
          <a:lstStyle/>
          <a:p>
            <a:pPr algn="ctr">
              <a:spcAft>
                <a:spcPts val="1200"/>
              </a:spcAft>
            </a:pPr>
            <a:r>
              <a:rPr lang="fr-FR" b="1" dirty="0">
                <a:solidFill>
                  <a:schemeClr val="tx1"/>
                </a:solidFill>
                <a:latin typeface="Marianne" panose="02000000000000000000" pitchFamily="2" charset="0"/>
              </a:rPr>
              <a:t>Approfondissement</a:t>
            </a:r>
          </a:p>
          <a:p>
            <a:pPr marL="285750" indent="-285750">
              <a:spcAft>
                <a:spcPts val="600"/>
              </a:spcAft>
              <a:buFont typeface="Police système Courant"/>
              <a:buChar char="→"/>
            </a:pPr>
            <a:r>
              <a:rPr lang="fr-FR" sz="1400" dirty="0">
                <a:solidFill>
                  <a:schemeClr val="tx1"/>
                </a:solidFill>
                <a:latin typeface="Marianne" panose="02000000000000000000" pitchFamily="2" charset="0"/>
              </a:rPr>
              <a:t>Principalement des professeurs</a:t>
            </a:r>
            <a:br>
              <a:rPr lang="fr-FR" sz="1400" dirty="0">
                <a:solidFill>
                  <a:schemeClr val="tx1"/>
                </a:solidFill>
                <a:latin typeface="Marianne" panose="02000000000000000000" pitchFamily="2" charset="0"/>
              </a:rPr>
            </a:br>
            <a:r>
              <a:rPr lang="fr-FR" sz="1400" dirty="0">
                <a:solidFill>
                  <a:schemeClr val="tx1"/>
                </a:solidFill>
                <a:latin typeface="Marianne" panose="02000000000000000000" pitchFamily="2" charset="0"/>
              </a:rPr>
              <a:t>de français et de </a:t>
            </a:r>
            <a:r>
              <a:rPr lang="fr-FR" sz="1400" dirty="0" smtClean="0">
                <a:solidFill>
                  <a:schemeClr val="tx1"/>
                </a:solidFill>
                <a:latin typeface="Marianne" panose="02000000000000000000" pitchFamily="2" charset="0"/>
              </a:rPr>
              <a:t>mathématiques </a:t>
            </a:r>
          </a:p>
          <a:p>
            <a:pPr marL="285750" indent="-285750">
              <a:spcAft>
                <a:spcPts val="600"/>
              </a:spcAft>
              <a:buFont typeface="Police système Courant"/>
              <a:buChar char="→"/>
            </a:pPr>
            <a:r>
              <a:rPr lang="fr-FR" sz="1400" dirty="0">
                <a:solidFill>
                  <a:schemeClr val="tx1"/>
                </a:solidFill>
                <a:latin typeface="Marianne" panose="02000000000000000000" pitchFamily="2" charset="0"/>
              </a:rPr>
              <a:t>P</a:t>
            </a:r>
            <a:r>
              <a:rPr lang="fr-FR" sz="1400" dirty="0" smtClean="0">
                <a:solidFill>
                  <a:schemeClr val="tx1"/>
                </a:solidFill>
                <a:latin typeface="Marianne" panose="02000000000000000000" pitchFamily="2" charset="0"/>
              </a:rPr>
              <a:t>ossibilité </a:t>
            </a:r>
            <a:r>
              <a:rPr lang="fr-FR" sz="1400" dirty="0">
                <a:solidFill>
                  <a:schemeClr val="tx1"/>
                </a:solidFill>
                <a:latin typeface="Marianne" panose="02000000000000000000" pitchFamily="2" charset="0"/>
              </a:rPr>
              <a:t>de faire intervenir des  professeurs d’autres </a:t>
            </a:r>
            <a:r>
              <a:rPr lang="fr-FR" sz="1400" dirty="0" smtClean="0">
                <a:solidFill>
                  <a:schemeClr val="tx1"/>
                </a:solidFill>
                <a:latin typeface="Marianne" panose="02000000000000000000" pitchFamily="2" charset="0"/>
              </a:rPr>
              <a:t>disciplines</a:t>
            </a:r>
          </a:p>
          <a:p>
            <a:pPr marL="285750" indent="-285750">
              <a:spcAft>
                <a:spcPts val="600"/>
              </a:spcAft>
              <a:buFont typeface="Police système Courant"/>
              <a:buChar char="→"/>
            </a:pPr>
            <a:r>
              <a:rPr lang="fr-FR" sz="1400" dirty="0" smtClean="0">
                <a:solidFill>
                  <a:schemeClr val="tx1"/>
                </a:solidFill>
                <a:latin typeface="Marianne" panose="02000000000000000000" pitchFamily="2" charset="0"/>
              </a:rPr>
              <a:t>Le cas échéant, par des professeurs des écoles</a:t>
            </a:r>
            <a:endParaRPr lang="fr-FR" sz="1400" dirty="0">
              <a:solidFill>
                <a:schemeClr val="tx1"/>
              </a:solidFill>
              <a:latin typeface="Marianne" panose="02000000000000000000" pitchFamily="2" charset="0"/>
            </a:endParaRPr>
          </a:p>
        </p:txBody>
      </p:sp>
      <p:sp>
        <p:nvSpPr>
          <p:cNvPr id="15" name="Espace réservé du numéro de diapositive 3">
            <a:extLst>
              <a:ext uri="{FF2B5EF4-FFF2-40B4-BE49-F238E27FC236}">
                <a16:creationId xmlns:a16="http://schemas.microsoft.com/office/drawing/2014/main" id="{3D3B2016-416A-DED6-A555-B76DBCA0582F}"/>
              </a:ext>
            </a:extLst>
          </p:cNvPr>
          <p:cNvSpPr>
            <a:spLocks noGrp="1"/>
          </p:cNvSpPr>
          <p:nvPr>
            <p:ph type="sldNum" sz="quarter" idx="12"/>
          </p:nvPr>
        </p:nvSpPr>
        <p:spPr>
          <a:xfrm>
            <a:off x="6264000" y="6378000"/>
            <a:ext cx="1350000" cy="480000"/>
          </a:xfrm>
        </p:spPr>
        <p:txBody>
          <a:bodyPr/>
          <a:lstStyle/>
          <a:p>
            <a:fld id="{D57F1E4F-1CFF-5643-939E-217C01CDF565}" type="slidenum">
              <a:rPr lang="en-US" smtClean="0"/>
              <a:pPr/>
              <a:t>12</a:t>
            </a:fld>
            <a:endParaRPr lang="en-US" dirty="0"/>
          </a:p>
        </p:txBody>
      </p:sp>
      <p:sp>
        <p:nvSpPr>
          <p:cNvPr id="18" name="Rectangle 17">
            <a:extLst>
              <a:ext uri="{FF2B5EF4-FFF2-40B4-BE49-F238E27FC236}">
                <a16:creationId xmlns:a16="http://schemas.microsoft.com/office/drawing/2014/main" id="{46710208-077D-1B81-BB9E-E106D05F2368}"/>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352128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4EF01059-5364-FF30-BAE8-905B4106AA10}"/>
              </a:ext>
            </a:extLst>
          </p:cNvPr>
          <p:cNvSpPr>
            <a:spLocks noGrp="1"/>
          </p:cNvSpPr>
          <p:nvPr>
            <p:ph type="sldNum" sz="quarter" idx="12"/>
          </p:nvPr>
        </p:nvSpPr>
        <p:spPr>
          <a:xfrm>
            <a:off x="6264000" y="6378000"/>
            <a:ext cx="1350000" cy="480000"/>
          </a:xfrm>
        </p:spPr>
        <p:txBody>
          <a:bodyPr/>
          <a:lstStyle/>
          <a:p>
            <a:fld id="{D57F1E4F-1CFF-5643-939E-217C01CDF565}" type="slidenum">
              <a:rPr lang="en-US" smtClean="0"/>
              <a:pPr/>
              <a:t>13</a:t>
            </a:fld>
            <a:endParaRPr lang="en-US" dirty="0"/>
          </a:p>
        </p:txBody>
      </p:sp>
      <p:sp>
        <p:nvSpPr>
          <p:cNvPr id="2" name="Rectangle 1">
            <a:extLst>
              <a:ext uri="{FF2B5EF4-FFF2-40B4-BE49-F238E27FC236}">
                <a16:creationId xmlns:a16="http://schemas.microsoft.com/office/drawing/2014/main" id="{0E7F43A0-EE1A-A1F6-1BAA-912E8B572239}"/>
              </a:ext>
            </a:extLst>
          </p:cNvPr>
          <p:cNvSpPr/>
          <p:nvPr/>
        </p:nvSpPr>
        <p:spPr>
          <a:xfrm>
            <a:off x="323528" y="1052736"/>
            <a:ext cx="8496944" cy="5400600"/>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9D94753F-71AF-BE61-822B-D3D4EC2D8D3A}"/>
              </a:ext>
            </a:extLst>
          </p:cNvPr>
          <p:cNvPicPr>
            <a:picLocks noChangeAspect="1"/>
          </p:cNvPicPr>
          <p:nvPr/>
        </p:nvPicPr>
        <p:blipFill>
          <a:blip r:embed="rId2"/>
          <a:stretch>
            <a:fillRect/>
          </a:stretch>
        </p:blipFill>
        <p:spPr>
          <a:xfrm>
            <a:off x="467544" y="3789040"/>
            <a:ext cx="3988032" cy="1350077"/>
          </a:xfrm>
          <a:prstGeom prst="rect">
            <a:avLst/>
          </a:prstGeom>
        </p:spPr>
      </p:pic>
      <p:sp>
        <p:nvSpPr>
          <p:cNvPr id="3" name="Espace réservé du texte 5">
            <a:extLst>
              <a:ext uri="{FF2B5EF4-FFF2-40B4-BE49-F238E27FC236}">
                <a16:creationId xmlns:a16="http://schemas.microsoft.com/office/drawing/2014/main" id="{F9D81AA9-A166-68F5-BF77-A225565322C5}"/>
              </a:ext>
            </a:extLst>
          </p:cNvPr>
          <p:cNvSpPr txBox="1">
            <a:spLocks/>
          </p:cNvSpPr>
          <p:nvPr/>
        </p:nvSpPr>
        <p:spPr bwMode="gray">
          <a:xfrm>
            <a:off x="755576" y="2605804"/>
            <a:ext cx="7992888" cy="221912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i="0" kern="1200">
                <a:solidFill>
                  <a:schemeClr val="tx1"/>
                </a:solidFill>
                <a:latin typeface="Marianne" panose="02000000000000000000" pitchFamily="2"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kern="1200">
                <a:solidFill>
                  <a:schemeClr val="tx1"/>
                </a:solidFill>
                <a:latin typeface="Marianne" panose="02000000000000000000" pitchFamily="2"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b="0" i="0" kern="1200">
                <a:solidFill>
                  <a:schemeClr val="tx1"/>
                </a:solidFill>
                <a:latin typeface="Marianne" panose="02000000000000000000" pitchFamily="2"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b="0" i="0" kern="1200">
                <a:solidFill>
                  <a:schemeClr val="tx1"/>
                </a:solidFill>
                <a:latin typeface="Marianne" panose="02000000000000000000" pitchFamily="2"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b="0" i="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4800" b="1" dirty="0"/>
              <a:t>Anticiper</a:t>
            </a:r>
            <a:br>
              <a:rPr lang="fr-FR" sz="4800" b="1" dirty="0"/>
            </a:br>
            <a:r>
              <a:rPr lang="fr-FR" sz="4800" b="1" dirty="0"/>
              <a:t>Planifier</a:t>
            </a:r>
            <a:br>
              <a:rPr lang="fr-FR" sz="4800" b="1" dirty="0"/>
            </a:br>
            <a:r>
              <a:rPr lang="fr-FR" sz="4800" b="1" dirty="0"/>
              <a:t>Organiser</a:t>
            </a:r>
          </a:p>
        </p:txBody>
      </p:sp>
    </p:spTree>
    <p:extLst>
      <p:ext uri="{BB962C8B-B14F-4D97-AF65-F5344CB8AC3E}">
        <p14:creationId xmlns:p14="http://schemas.microsoft.com/office/powerpoint/2010/main" val="165675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1BF60D4-AB8A-277E-D53B-819DEEAF4DE4}"/>
              </a:ext>
            </a:extLst>
          </p:cNvPr>
          <p:cNvPicPr>
            <a:picLocks noChangeAspect="1"/>
          </p:cNvPicPr>
          <p:nvPr/>
        </p:nvPicPr>
        <p:blipFill>
          <a:blip r:embed="rId2"/>
          <a:stretch>
            <a:fillRect/>
          </a:stretch>
        </p:blipFill>
        <p:spPr>
          <a:xfrm>
            <a:off x="1763689" y="160032"/>
            <a:ext cx="6336704" cy="820696"/>
          </a:xfrm>
          <a:prstGeom prst="rect">
            <a:avLst/>
          </a:prstGeom>
        </p:spPr>
      </p:pic>
      <p:sp>
        <p:nvSpPr>
          <p:cNvPr id="5" name="Titre 1">
            <a:extLst>
              <a:ext uri="{FF2B5EF4-FFF2-40B4-BE49-F238E27FC236}">
                <a16:creationId xmlns:a16="http://schemas.microsoft.com/office/drawing/2014/main" id="{26AA8505-C2DD-86CB-2BF3-372BB52C5292}"/>
              </a:ext>
            </a:extLst>
          </p:cNvPr>
          <p:cNvSpPr txBox="1">
            <a:spLocks/>
          </p:cNvSpPr>
          <p:nvPr/>
        </p:nvSpPr>
        <p:spPr>
          <a:xfrm>
            <a:off x="1229434" y="387591"/>
            <a:ext cx="7551858" cy="411935"/>
          </a:xfrm>
          <a:prstGeom prst="rect">
            <a:avLst/>
          </a:prstGeom>
        </p:spPr>
        <p:txBody>
          <a:bodyPr/>
          <a:lstStyle>
            <a:lvl1pPr algn="l" defTabSz="914400" rtl="0" eaLnBrk="1" latinLnBrk="0" hangingPunct="1">
              <a:lnSpc>
                <a:spcPct val="90000"/>
              </a:lnSpc>
              <a:spcBef>
                <a:spcPct val="0"/>
              </a:spcBef>
              <a:buNone/>
              <a:defRPr sz="2550" b="0" i="0" kern="1200">
                <a:solidFill>
                  <a:schemeClr val="tx1"/>
                </a:solidFill>
                <a:latin typeface="Marianne" panose="02000000000000000000" pitchFamily="2" charset="0"/>
                <a:ea typeface="+mj-ea"/>
                <a:cs typeface="+mj-cs"/>
              </a:defRPr>
            </a:lvl1pPr>
          </a:lstStyle>
          <a:p>
            <a:pPr algn="ctr"/>
            <a:r>
              <a:rPr lang="fr-FR" b="1" dirty="0"/>
              <a:t>Constituer des groupes de besoins</a:t>
            </a:r>
          </a:p>
        </p:txBody>
      </p:sp>
      <p:sp>
        <p:nvSpPr>
          <p:cNvPr id="6" name="Espace réservé du numéro de diapositive 4">
            <a:extLst>
              <a:ext uri="{FF2B5EF4-FFF2-40B4-BE49-F238E27FC236}">
                <a16:creationId xmlns:a16="http://schemas.microsoft.com/office/drawing/2014/main" id="{90A9DFB4-51B2-C791-3554-BDD07C70449D}"/>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14</a:t>
            </a:fld>
            <a:endParaRPr lang="fr-FR" dirty="0"/>
          </a:p>
        </p:txBody>
      </p:sp>
      <p:sp>
        <p:nvSpPr>
          <p:cNvPr id="12" name="ZoneTexte 11">
            <a:extLst>
              <a:ext uri="{FF2B5EF4-FFF2-40B4-BE49-F238E27FC236}">
                <a16:creationId xmlns:a16="http://schemas.microsoft.com/office/drawing/2014/main" id="{E2699459-BF43-1B7D-A5CA-92B9DE141A01}"/>
              </a:ext>
            </a:extLst>
          </p:cNvPr>
          <p:cNvSpPr txBox="1"/>
          <p:nvPr/>
        </p:nvSpPr>
        <p:spPr>
          <a:xfrm>
            <a:off x="3095836" y="1397722"/>
            <a:ext cx="2952328" cy="1009846"/>
          </a:xfrm>
          <a:prstGeom prst="rect">
            <a:avLst/>
          </a:prstGeom>
          <a:solidFill>
            <a:srgbClr val="D5ECE6"/>
          </a:solidFill>
        </p:spPr>
        <p:txBody>
          <a:bodyPr wrap="square" lIns="180000" tIns="180000" rIns="180000" bIns="180000" rtlCol="0">
            <a:spAutoFit/>
          </a:bodyPr>
          <a:lstStyle/>
          <a:p>
            <a:pPr algn="ctr"/>
            <a:r>
              <a:rPr lang="fr-FR" sz="1400" b="0" i="0" dirty="0">
                <a:solidFill>
                  <a:schemeClr val="tx1"/>
                </a:solidFill>
                <a:latin typeface="Marianne" panose="02000000000000000000" pitchFamily="2" charset="0"/>
              </a:rPr>
              <a:t>Définir la stratégie du pilotage pédagogique en conseil pédagogique</a:t>
            </a:r>
          </a:p>
        </p:txBody>
      </p:sp>
      <p:sp>
        <p:nvSpPr>
          <p:cNvPr id="13" name="ZoneTexte 12">
            <a:extLst>
              <a:ext uri="{FF2B5EF4-FFF2-40B4-BE49-F238E27FC236}">
                <a16:creationId xmlns:a16="http://schemas.microsoft.com/office/drawing/2014/main" id="{D449471B-0A4C-3554-5E10-E44C3E632630}"/>
              </a:ext>
            </a:extLst>
          </p:cNvPr>
          <p:cNvSpPr txBox="1"/>
          <p:nvPr/>
        </p:nvSpPr>
        <p:spPr>
          <a:xfrm>
            <a:off x="5546936" y="3149731"/>
            <a:ext cx="2952328" cy="1009846"/>
          </a:xfrm>
          <a:prstGeom prst="rect">
            <a:avLst/>
          </a:prstGeom>
          <a:solidFill>
            <a:srgbClr val="D5ECE6"/>
          </a:solidFill>
        </p:spPr>
        <p:txBody>
          <a:bodyPr wrap="square" lIns="180000" tIns="180000" rIns="180000" bIns="180000" rtlCol="0">
            <a:spAutoFit/>
          </a:bodyPr>
          <a:lstStyle/>
          <a:p>
            <a:pPr algn="ctr"/>
            <a:r>
              <a:rPr lang="fr-FR" sz="1400" b="0" i="0" dirty="0">
                <a:solidFill>
                  <a:schemeClr val="tx1"/>
                </a:solidFill>
                <a:latin typeface="Marianne" panose="02000000000000000000" pitchFamily="2" charset="0"/>
              </a:rPr>
              <a:t>Préparer les groupes avant</a:t>
            </a:r>
          </a:p>
          <a:p>
            <a:pPr algn="ctr"/>
            <a:r>
              <a:rPr lang="fr-FR" sz="1400" b="0" i="0" dirty="0">
                <a:solidFill>
                  <a:schemeClr val="tx1"/>
                </a:solidFill>
                <a:latin typeface="Marianne" panose="02000000000000000000" pitchFamily="2" charset="0"/>
              </a:rPr>
              <a:t>la rentrée : conseil de cycle 3 ou réunions dédiées</a:t>
            </a:r>
          </a:p>
        </p:txBody>
      </p:sp>
      <p:sp>
        <p:nvSpPr>
          <p:cNvPr id="14" name="ZoneTexte 13">
            <a:extLst>
              <a:ext uri="{FF2B5EF4-FFF2-40B4-BE49-F238E27FC236}">
                <a16:creationId xmlns:a16="http://schemas.microsoft.com/office/drawing/2014/main" id="{E7A2A2C5-FB02-BB5A-5EF7-9BA45354538C}"/>
              </a:ext>
            </a:extLst>
          </p:cNvPr>
          <p:cNvSpPr txBox="1"/>
          <p:nvPr/>
        </p:nvSpPr>
        <p:spPr>
          <a:xfrm>
            <a:off x="708236" y="3149731"/>
            <a:ext cx="2952328" cy="979069"/>
          </a:xfrm>
          <a:prstGeom prst="rect">
            <a:avLst/>
          </a:prstGeom>
          <a:solidFill>
            <a:srgbClr val="D5ECE6"/>
          </a:solidFill>
        </p:spPr>
        <p:txBody>
          <a:bodyPr wrap="square" lIns="180000" tIns="180000" rIns="180000" bIns="180000" rtlCol="0">
            <a:spAutoFit/>
          </a:bodyPr>
          <a:lstStyle/>
          <a:p>
            <a:pPr algn="ctr"/>
            <a:r>
              <a:rPr lang="fr-FR" sz="1400" b="0" i="0" dirty="0">
                <a:solidFill>
                  <a:schemeClr val="tx1"/>
                </a:solidFill>
                <a:latin typeface="Marianne" panose="02000000000000000000" pitchFamily="2" charset="0"/>
              </a:rPr>
              <a:t>Recomposer les groupes</a:t>
            </a:r>
          </a:p>
          <a:p>
            <a:pPr algn="ctr"/>
            <a:r>
              <a:rPr lang="fr-FR" sz="1400" b="0" i="0" dirty="0">
                <a:solidFill>
                  <a:schemeClr val="tx1"/>
                </a:solidFill>
                <a:latin typeface="Marianne" panose="02000000000000000000" pitchFamily="2" charset="0"/>
              </a:rPr>
              <a:t>pour la session suivante </a:t>
            </a:r>
            <a:r>
              <a:rPr lang="fr-FR" sz="1200" b="0" i="0" dirty="0">
                <a:solidFill>
                  <a:schemeClr val="tx1"/>
                </a:solidFill>
                <a:latin typeface="Marianne" panose="02000000000000000000" pitchFamily="2" charset="0"/>
              </a:rPr>
              <a:t>(conseil de classe par exemple)</a:t>
            </a:r>
          </a:p>
        </p:txBody>
      </p:sp>
      <p:sp>
        <p:nvSpPr>
          <p:cNvPr id="15" name="ZoneTexte 14">
            <a:extLst>
              <a:ext uri="{FF2B5EF4-FFF2-40B4-BE49-F238E27FC236}">
                <a16:creationId xmlns:a16="http://schemas.microsoft.com/office/drawing/2014/main" id="{8DA4B5A6-D5A6-D8CB-64A9-C541DEA6D5A3}"/>
              </a:ext>
            </a:extLst>
          </p:cNvPr>
          <p:cNvSpPr txBox="1"/>
          <p:nvPr/>
        </p:nvSpPr>
        <p:spPr>
          <a:xfrm>
            <a:off x="2970318" y="4878533"/>
            <a:ext cx="3203364" cy="1009846"/>
          </a:xfrm>
          <a:prstGeom prst="rect">
            <a:avLst/>
          </a:prstGeom>
          <a:solidFill>
            <a:srgbClr val="D5ECE6"/>
          </a:solidFill>
        </p:spPr>
        <p:txBody>
          <a:bodyPr wrap="square" lIns="180000" tIns="180000" rIns="180000" bIns="180000" rtlCol="0">
            <a:spAutoFit/>
          </a:bodyPr>
          <a:lstStyle/>
          <a:p>
            <a:pPr algn="ctr"/>
            <a:r>
              <a:rPr lang="fr-FR" sz="1400" b="0" i="0" dirty="0">
                <a:solidFill>
                  <a:schemeClr val="tx1"/>
                </a:solidFill>
                <a:latin typeface="Marianne" panose="02000000000000000000" pitchFamily="2" charset="0"/>
              </a:rPr>
              <a:t>Ajuster la composition</a:t>
            </a:r>
          </a:p>
          <a:p>
            <a:pPr algn="ctr"/>
            <a:r>
              <a:rPr lang="fr-FR" sz="1400" b="0" i="0" dirty="0">
                <a:solidFill>
                  <a:schemeClr val="tx1"/>
                </a:solidFill>
                <a:latin typeface="Marianne" panose="02000000000000000000" pitchFamily="2" charset="0"/>
              </a:rPr>
              <a:t>des groupes avec les résultats des évaluations nationales de 6</a:t>
            </a:r>
            <a:r>
              <a:rPr lang="fr-FR" sz="1400" baseline="30000" dirty="0">
                <a:latin typeface="Marianne" panose="02000000000000000000" pitchFamily="2" charset="0"/>
              </a:rPr>
              <a:t>e</a:t>
            </a:r>
            <a:endParaRPr lang="fr-FR" sz="1400" b="0" i="0" dirty="0">
              <a:solidFill>
                <a:schemeClr val="tx1"/>
              </a:solidFill>
              <a:latin typeface="Marianne" panose="02000000000000000000" pitchFamily="2" charset="0"/>
            </a:endParaRPr>
          </a:p>
        </p:txBody>
      </p:sp>
      <p:cxnSp>
        <p:nvCxnSpPr>
          <p:cNvPr id="17" name="Connecteur droit avec flèche 16">
            <a:extLst>
              <a:ext uri="{FF2B5EF4-FFF2-40B4-BE49-F238E27FC236}">
                <a16:creationId xmlns:a16="http://schemas.microsoft.com/office/drawing/2014/main" id="{8391C6D2-A184-0A27-47E6-00FD8C699C0B}"/>
              </a:ext>
            </a:extLst>
          </p:cNvPr>
          <p:cNvCxnSpPr/>
          <p:nvPr/>
        </p:nvCxnSpPr>
        <p:spPr>
          <a:xfrm>
            <a:off x="6173682" y="2564904"/>
            <a:ext cx="432048" cy="432048"/>
          </a:xfrm>
          <a:prstGeom prst="straightConnector1">
            <a:avLst/>
          </a:prstGeom>
          <a:ln w="15875">
            <a:solidFill>
              <a:schemeClr val="tx1">
                <a:lumMod val="95000"/>
                <a:lumOff val="5000"/>
              </a:schemeClr>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768D048-C033-514B-FE7E-2E52B2F01EEA}"/>
              </a:ext>
            </a:extLst>
          </p:cNvPr>
          <p:cNvCxnSpPr/>
          <p:nvPr/>
        </p:nvCxnSpPr>
        <p:spPr>
          <a:xfrm>
            <a:off x="2538270" y="4316752"/>
            <a:ext cx="432048" cy="432048"/>
          </a:xfrm>
          <a:prstGeom prst="straightConnector1">
            <a:avLst/>
          </a:prstGeom>
          <a:ln w="15875">
            <a:solidFill>
              <a:schemeClr val="tx1">
                <a:lumMod val="95000"/>
                <a:lumOff val="5000"/>
              </a:schemeClr>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67DEF50-E16B-F235-CEB4-C15462B948C1}"/>
              </a:ext>
            </a:extLst>
          </p:cNvPr>
          <p:cNvCxnSpPr>
            <a:cxnSpLocks/>
          </p:cNvCxnSpPr>
          <p:nvPr/>
        </p:nvCxnSpPr>
        <p:spPr>
          <a:xfrm flipH="1">
            <a:off x="2491219" y="2578357"/>
            <a:ext cx="479099" cy="445633"/>
          </a:xfrm>
          <a:prstGeom prst="straightConnector1">
            <a:avLst/>
          </a:prstGeom>
          <a:ln w="15875">
            <a:solidFill>
              <a:schemeClr val="tx1">
                <a:lumMod val="95000"/>
                <a:lumOff val="5000"/>
              </a:schemeClr>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6CB81ADD-2995-294C-9540-DC2616A06386}"/>
              </a:ext>
            </a:extLst>
          </p:cNvPr>
          <p:cNvCxnSpPr>
            <a:cxnSpLocks/>
          </p:cNvCxnSpPr>
          <p:nvPr/>
        </p:nvCxnSpPr>
        <p:spPr>
          <a:xfrm flipH="1">
            <a:off x="6263119" y="4305557"/>
            <a:ext cx="479099" cy="445633"/>
          </a:xfrm>
          <a:prstGeom prst="straightConnector1">
            <a:avLst/>
          </a:prstGeom>
          <a:ln w="15875">
            <a:solidFill>
              <a:schemeClr val="tx1">
                <a:lumMod val="95000"/>
                <a:lumOff val="5000"/>
              </a:schemeClr>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B7B2781-A90E-4A2D-9416-2318747D11D7}"/>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220257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085A733-E469-733A-BA25-450DCF84D454}"/>
              </a:ext>
            </a:extLst>
          </p:cNvPr>
          <p:cNvPicPr>
            <a:picLocks noChangeAspect="1"/>
          </p:cNvPicPr>
          <p:nvPr/>
        </p:nvPicPr>
        <p:blipFill>
          <a:blip r:embed="rId2"/>
          <a:stretch>
            <a:fillRect/>
          </a:stretch>
        </p:blipFill>
        <p:spPr>
          <a:xfrm>
            <a:off x="1763689" y="160032"/>
            <a:ext cx="6336704" cy="820696"/>
          </a:xfrm>
          <a:prstGeom prst="rect">
            <a:avLst/>
          </a:prstGeom>
        </p:spPr>
      </p:pic>
      <p:sp>
        <p:nvSpPr>
          <p:cNvPr id="5" name="Titre 1">
            <a:extLst>
              <a:ext uri="{FF2B5EF4-FFF2-40B4-BE49-F238E27FC236}">
                <a16:creationId xmlns:a16="http://schemas.microsoft.com/office/drawing/2014/main" id="{F4AA1B04-A79B-0E9B-444C-ED9A9F469DAB}"/>
              </a:ext>
            </a:extLst>
          </p:cNvPr>
          <p:cNvSpPr txBox="1">
            <a:spLocks/>
          </p:cNvSpPr>
          <p:nvPr/>
        </p:nvSpPr>
        <p:spPr>
          <a:xfrm>
            <a:off x="1172322" y="391259"/>
            <a:ext cx="7551858" cy="552624"/>
          </a:xfrm>
          <a:prstGeom prst="rect">
            <a:avLst/>
          </a:prstGeom>
        </p:spPr>
        <p:txBody>
          <a:bodyPr/>
          <a:lstStyle>
            <a:lvl1pPr algn="l" defTabSz="914400" rtl="0" eaLnBrk="1" latinLnBrk="0" hangingPunct="1">
              <a:lnSpc>
                <a:spcPct val="90000"/>
              </a:lnSpc>
              <a:spcBef>
                <a:spcPct val="0"/>
              </a:spcBef>
              <a:buNone/>
              <a:defRPr sz="2550" b="0" i="0" kern="1200">
                <a:solidFill>
                  <a:schemeClr val="tx1"/>
                </a:solidFill>
                <a:latin typeface="Marianne" panose="02000000000000000000" pitchFamily="2" charset="0"/>
                <a:ea typeface="+mj-ea"/>
                <a:cs typeface="+mj-cs"/>
              </a:defRPr>
            </a:lvl1pPr>
          </a:lstStyle>
          <a:p>
            <a:pPr algn="ctr"/>
            <a:r>
              <a:rPr lang="fr-FR" b="1" dirty="0"/>
              <a:t>Échanger en conseil pédagogique</a:t>
            </a:r>
          </a:p>
        </p:txBody>
      </p:sp>
      <p:sp>
        <p:nvSpPr>
          <p:cNvPr id="6" name="Espace réservé du numéro de diapositive 4">
            <a:extLst>
              <a:ext uri="{FF2B5EF4-FFF2-40B4-BE49-F238E27FC236}">
                <a16:creationId xmlns:a16="http://schemas.microsoft.com/office/drawing/2014/main" id="{AF805969-7FE8-1962-D5E7-D78F1B680980}"/>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15</a:t>
            </a:fld>
            <a:endParaRPr lang="fr-FR" dirty="0"/>
          </a:p>
        </p:txBody>
      </p:sp>
      <p:sp>
        <p:nvSpPr>
          <p:cNvPr id="7" name="Espace réservé du contenu 2">
            <a:extLst>
              <a:ext uri="{FF2B5EF4-FFF2-40B4-BE49-F238E27FC236}">
                <a16:creationId xmlns:a16="http://schemas.microsoft.com/office/drawing/2014/main" id="{97CC3184-4635-F75E-5604-D1D5305F718A}"/>
              </a:ext>
            </a:extLst>
          </p:cNvPr>
          <p:cNvSpPr txBox="1">
            <a:spLocks/>
          </p:cNvSpPr>
          <p:nvPr/>
        </p:nvSpPr>
        <p:spPr>
          <a:xfrm>
            <a:off x="359998" y="1495960"/>
            <a:ext cx="8424000" cy="4539232"/>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i="0" kern="1200">
                <a:solidFill>
                  <a:schemeClr val="tx1"/>
                </a:solidFill>
                <a:latin typeface="Marianne" panose="02000000000000000000" pitchFamily="2"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kern="1200">
                <a:solidFill>
                  <a:schemeClr val="tx1"/>
                </a:solidFill>
                <a:latin typeface="Marianne" panose="02000000000000000000" pitchFamily="2"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b="0" i="0" kern="1200">
                <a:solidFill>
                  <a:schemeClr val="tx1"/>
                </a:solidFill>
                <a:latin typeface="Marianne" panose="02000000000000000000" pitchFamily="2"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b="0" i="0" kern="1200">
                <a:solidFill>
                  <a:schemeClr val="tx1"/>
                </a:solidFill>
                <a:latin typeface="Marianne" panose="02000000000000000000" pitchFamily="2"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b="0" i="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t>Quelques propositions de points à aborder lors du conseil pédagogique : </a:t>
            </a:r>
          </a:p>
          <a:p>
            <a:pPr marL="423450" lvl="1" indent="-171450"/>
            <a:r>
              <a:rPr lang="fr-FR" sz="1400" dirty="0"/>
              <a:t>Constitution d’un groupe de pilotage qui pourrait être composé de :</a:t>
            </a:r>
          </a:p>
          <a:p>
            <a:pPr marL="603450" lvl="2" indent="-171450"/>
            <a:r>
              <a:rPr lang="fr-FR" sz="1400" dirty="0"/>
              <a:t>coordonnateurs de discipline ; </a:t>
            </a:r>
          </a:p>
          <a:p>
            <a:pPr marL="603450" lvl="2" indent="-171450"/>
            <a:r>
              <a:rPr lang="fr-FR" sz="1400" dirty="0"/>
              <a:t>professeurs principaux issus du conseil pédagogique, issus du conseil de cycle 3, professeurs des écoles…</a:t>
            </a:r>
          </a:p>
          <a:p>
            <a:pPr marL="423450" lvl="1" indent="-171450"/>
            <a:r>
              <a:rPr lang="fr-FR" sz="1400" dirty="0"/>
              <a:t>Périodicité des sessions (période, trimestre…) ? </a:t>
            </a:r>
          </a:p>
          <a:p>
            <a:pPr marL="423450" lvl="1" indent="-171450"/>
            <a:r>
              <a:rPr lang="fr-FR" sz="1400" dirty="0"/>
              <a:t>Évaluation et critères pour la composition des groupes (évaluations nationales sont des critères essentiels, les repères annuels de progression et les attendus de fin d’année sont des jalons impératifs et obligatoires)</a:t>
            </a:r>
          </a:p>
          <a:p>
            <a:pPr marL="423450" lvl="1" indent="-171450"/>
            <a:r>
              <a:rPr lang="fr-FR" sz="1400" dirty="0"/>
              <a:t>Positionnement à l’année ou non des intervenants en fonction des compétences à travailler </a:t>
            </a:r>
          </a:p>
          <a:p>
            <a:pPr marL="423450" lvl="1" indent="-171450"/>
            <a:r>
              <a:rPr lang="fr-FR" sz="1400" dirty="0"/>
              <a:t>Quelle priorité accorder entre le français et les mathématiques aux élèves rencontrant des difficultés dans les deux disciplines ?</a:t>
            </a:r>
          </a:p>
          <a:p>
            <a:pPr marL="423450" lvl="1" indent="-171450"/>
            <a:r>
              <a:rPr lang="fr-FR" sz="1400" dirty="0"/>
              <a:t>Lien avec le travail mené en classe et les programmes d’enseignement </a:t>
            </a:r>
          </a:p>
          <a:p>
            <a:pPr marL="423450" lvl="1" indent="-171450"/>
            <a:r>
              <a:rPr lang="fr-FR" sz="1400" dirty="0"/>
              <a:t>Lien avec l’accompagnement personnalisé</a:t>
            </a:r>
          </a:p>
          <a:p>
            <a:endParaRPr lang="fr-FR" dirty="0"/>
          </a:p>
        </p:txBody>
      </p:sp>
      <p:sp>
        <p:nvSpPr>
          <p:cNvPr id="11" name="Rectangle 10">
            <a:extLst>
              <a:ext uri="{FF2B5EF4-FFF2-40B4-BE49-F238E27FC236}">
                <a16:creationId xmlns:a16="http://schemas.microsoft.com/office/drawing/2014/main" id="{FD3CD385-0F22-B89F-F9E0-36A5607A11AF}"/>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115675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3ADCBA-D217-74BF-9B73-4CD2D8ADC4AC}"/>
              </a:ext>
            </a:extLst>
          </p:cNvPr>
          <p:cNvPicPr>
            <a:picLocks noChangeAspect="1"/>
          </p:cNvPicPr>
          <p:nvPr/>
        </p:nvPicPr>
        <p:blipFill>
          <a:blip r:embed="rId2"/>
          <a:stretch>
            <a:fillRect/>
          </a:stretch>
        </p:blipFill>
        <p:spPr>
          <a:xfrm>
            <a:off x="1763689" y="160032"/>
            <a:ext cx="6336704" cy="820696"/>
          </a:xfrm>
          <a:prstGeom prst="rect">
            <a:avLst/>
          </a:prstGeom>
        </p:spPr>
      </p:pic>
      <p:sp>
        <p:nvSpPr>
          <p:cNvPr id="5" name="Titre 1">
            <a:extLst>
              <a:ext uri="{FF2B5EF4-FFF2-40B4-BE49-F238E27FC236}">
                <a16:creationId xmlns:a16="http://schemas.microsoft.com/office/drawing/2014/main" id="{82D79983-7440-8301-4A39-71F9C933DEF4}"/>
              </a:ext>
            </a:extLst>
          </p:cNvPr>
          <p:cNvSpPr txBox="1">
            <a:spLocks/>
          </p:cNvSpPr>
          <p:nvPr/>
        </p:nvSpPr>
        <p:spPr>
          <a:xfrm>
            <a:off x="1475656" y="387169"/>
            <a:ext cx="6948000" cy="678856"/>
          </a:xfrm>
          <a:prstGeom prst="rect">
            <a:avLst/>
          </a:prstGeom>
        </p:spPr>
        <p:txBody>
          <a:bodyPr/>
          <a:lstStyle>
            <a:lvl1pPr algn="l" defTabSz="914400" rtl="0" eaLnBrk="1" latinLnBrk="0" hangingPunct="1">
              <a:lnSpc>
                <a:spcPct val="90000"/>
              </a:lnSpc>
              <a:spcBef>
                <a:spcPct val="0"/>
              </a:spcBef>
              <a:buNone/>
              <a:defRPr sz="2550" b="0" i="0" kern="1200">
                <a:solidFill>
                  <a:schemeClr val="tx1"/>
                </a:solidFill>
                <a:latin typeface="Marianne" panose="02000000000000000000" pitchFamily="2" charset="0"/>
                <a:ea typeface="+mj-ea"/>
                <a:cs typeface="+mj-cs"/>
              </a:defRPr>
            </a:lvl1pPr>
          </a:lstStyle>
          <a:p>
            <a:pPr algn="ctr"/>
            <a:r>
              <a:rPr lang="fr-FR" b="1" dirty="0"/>
              <a:t>L’organisation en interclasses</a:t>
            </a:r>
          </a:p>
        </p:txBody>
      </p:sp>
      <p:graphicFrame>
        <p:nvGraphicFramePr>
          <p:cNvPr id="6" name="Tableau 8">
            <a:extLst>
              <a:ext uri="{FF2B5EF4-FFF2-40B4-BE49-F238E27FC236}">
                <a16:creationId xmlns:a16="http://schemas.microsoft.com/office/drawing/2014/main" id="{CBCA0B4C-E269-2311-D256-BC8CFC4284BA}"/>
              </a:ext>
            </a:extLst>
          </p:cNvPr>
          <p:cNvGraphicFramePr>
            <a:graphicFrameLocks/>
          </p:cNvGraphicFramePr>
          <p:nvPr>
            <p:extLst>
              <p:ext uri="{D42A27DB-BD31-4B8C-83A1-F6EECF244321}">
                <p14:modId xmlns:p14="http://schemas.microsoft.com/office/powerpoint/2010/main" val="497000663"/>
              </p:ext>
            </p:extLst>
          </p:nvPr>
        </p:nvGraphicFramePr>
        <p:xfrm>
          <a:off x="405880" y="1207865"/>
          <a:ext cx="8342584" cy="4821120"/>
        </p:xfrm>
        <a:graphic>
          <a:graphicData uri="http://schemas.openxmlformats.org/drawingml/2006/table">
            <a:tbl>
              <a:tblPr firstRow="1" bandRow="1">
                <a:tableStyleId>{5C22544A-7EE6-4342-B048-85BDC9FD1C3A}</a:tableStyleId>
              </a:tblPr>
              <a:tblGrid>
                <a:gridCol w="4166120">
                  <a:extLst>
                    <a:ext uri="{9D8B030D-6E8A-4147-A177-3AD203B41FA5}">
                      <a16:colId xmlns:a16="http://schemas.microsoft.com/office/drawing/2014/main" val="208741966"/>
                    </a:ext>
                  </a:extLst>
                </a:gridCol>
                <a:gridCol w="4176464">
                  <a:extLst>
                    <a:ext uri="{9D8B030D-6E8A-4147-A177-3AD203B41FA5}">
                      <a16:colId xmlns:a16="http://schemas.microsoft.com/office/drawing/2014/main" val="749749720"/>
                    </a:ext>
                  </a:extLst>
                </a:gridCol>
              </a:tblGrid>
              <a:tr h="334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i="0" dirty="0">
                          <a:solidFill>
                            <a:schemeClr val="tx1"/>
                          </a:solidFill>
                          <a:latin typeface="Marianne" panose="02000000000000000000" pitchFamily="2" charset="0"/>
                        </a:rPr>
                        <a:t>Points positifs</a:t>
                      </a:r>
                    </a:p>
                  </a:txBody>
                  <a:tcPr anchor="ctr">
                    <a:lnB w="12700" cap="flat" cmpd="sng" algn="ctr">
                      <a:solidFill>
                        <a:srgbClr val="D5ECE6"/>
                      </a:solidFill>
                      <a:prstDash val="solid"/>
                      <a:round/>
                      <a:headEnd type="none" w="med" len="med"/>
                      <a:tailEnd type="none" w="med" len="med"/>
                    </a:lnB>
                    <a:solidFill>
                      <a:srgbClr val="D5EC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i="0" dirty="0">
                          <a:solidFill>
                            <a:schemeClr val="tx1"/>
                          </a:solidFill>
                          <a:latin typeface="Marianne" panose="02000000000000000000" pitchFamily="2" charset="0"/>
                        </a:rPr>
                        <a:t>Points de vigilance</a:t>
                      </a:r>
                    </a:p>
                  </a:txBody>
                  <a:tcPr anchor="ctr">
                    <a:lnB w="12700" cap="flat" cmpd="sng" algn="ctr">
                      <a:solidFill>
                        <a:srgbClr val="D5ECE6"/>
                      </a:solidFill>
                      <a:prstDash val="solid"/>
                      <a:round/>
                      <a:headEnd type="none" w="med" len="med"/>
                      <a:tailEnd type="none" w="med" len="med"/>
                    </a:lnB>
                    <a:solidFill>
                      <a:srgbClr val="D5ECE6"/>
                    </a:solidFill>
                  </a:tcPr>
                </a:tc>
                <a:extLst>
                  <a:ext uri="{0D108BD9-81ED-4DB2-BD59-A6C34878D82A}">
                    <a16:rowId xmlns:a16="http://schemas.microsoft.com/office/drawing/2014/main" val="842419796"/>
                  </a:ext>
                </a:extLst>
              </a:tr>
              <a:tr h="4440105">
                <a:tc>
                  <a:txBody>
                    <a:bodyPr/>
                    <a:lstStyle/>
                    <a:p>
                      <a:pPr marL="285750" marR="0" lvl="0" indent="-2857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fr-FR" sz="1400" b="0" i="0" u="none" strike="noStrike" kern="1200" dirty="0">
                          <a:solidFill>
                            <a:schemeClr val="dk1"/>
                          </a:solidFill>
                          <a:effectLst/>
                          <a:latin typeface="Marianne" panose="02000000000000000000" pitchFamily="2" charset="0"/>
                          <a:ea typeface="+mn-ea"/>
                          <a:cs typeface="+mn-cs"/>
                        </a:rPr>
                        <a:t>Souplesse des effectifs ajustés</a:t>
                      </a:r>
                      <a:r>
                        <a:rPr lang="fr-FR" sz="1400" b="0" i="0" u="none" strike="noStrike" kern="1200" baseline="0" dirty="0">
                          <a:solidFill>
                            <a:schemeClr val="dk1"/>
                          </a:solidFill>
                          <a:effectLst/>
                          <a:latin typeface="Marianne" panose="02000000000000000000" pitchFamily="2" charset="0"/>
                          <a:ea typeface="+mn-ea"/>
                          <a:cs typeface="+mn-cs"/>
                        </a:rPr>
                        <a:t> au projet d’apprentissage de l’élève</a:t>
                      </a:r>
                      <a:endParaRPr lang="fr-FR" sz="1400" b="0" i="0" u="none" strike="noStrike" kern="1200" dirty="0">
                        <a:solidFill>
                          <a:schemeClr val="dk1"/>
                        </a:solidFill>
                        <a:effectLst/>
                        <a:latin typeface="Marianne" panose="02000000000000000000" pitchFamily="2" charset="0"/>
                        <a:ea typeface="+mn-ea"/>
                        <a:cs typeface="+mn-cs"/>
                      </a:endParaRPr>
                    </a:p>
                    <a:p>
                      <a:pPr marL="285750" marR="0" lvl="0" indent="-2857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fr-FR" sz="1400" b="0" i="0" u="none" strike="noStrike" kern="1200" baseline="0" dirty="0">
                          <a:solidFill>
                            <a:schemeClr val="dk1"/>
                          </a:solidFill>
                          <a:effectLst/>
                          <a:latin typeface="Marianne" panose="02000000000000000000" pitchFamily="2" charset="0"/>
                          <a:ea typeface="+mn-ea"/>
                          <a:cs typeface="+mn-cs"/>
                        </a:rPr>
                        <a:t>Facilite la prise en compte des besoins particuliers de chacun des élèves</a:t>
                      </a:r>
                    </a:p>
                    <a:p>
                      <a:pPr marL="285750" marR="0" lvl="0" indent="-2857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fr-FR" sz="1400" b="0" i="0" u="none" strike="noStrike" kern="1200" dirty="0">
                          <a:solidFill>
                            <a:schemeClr val="dk1"/>
                          </a:solidFill>
                          <a:effectLst/>
                          <a:latin typeface="Marianne" panose="02000000000000000000" pitchFamily="2" charset="0"/>
                          <a:ea typeface="+mn-ea"/>
                          <a:cs typeface="+mn-cs"/>
                        </a:rPr>
                        <a:t>Engage le travail collectif disciplinaire, interdisciplinaire (français et mathématiques, voire d’autres disciplines</a:t>
                      </a:r>
                      <a:r>
                        <a:rPr lang="fr-FR" sz="1400" b="0" i="0" u="none" strike="noStrike" kern="1200" baseline="0" dirty="0">
                          <a:solidFill>
                            <a:schemeClr val="dk1"/>
                          </a:solidFill>
                          <a:effectLst/>
                          <a:latin typeface="Marianne" panose="02000000000000000000" pitchFamily="2" charset="0"/>
                          <a:ea typeface="+mn-ea"/>
                          <a:cs typeface="+mn-cs"/>
                        </a:rPr>
                        <a:t> pour le renforcement</a:t>
                      </a:r>
                      <a:r>
                        <a:rPr lang="fr-FR" sz="1400" b="0" i="0" u="none" strike="noStrike" kern="1200" dirty="0">
                          <a:solidFill>
                            <a:schemeClr val="dk1"/>
                          </a:solidFill>
                          <a:effectLst/>
                          <a:latin typeface="Marianne" panose="02000000000000000000" pitchFamily="2" charset="0"/>
                          <a:ea typeface="+mn-ea"/>
                          <a:cs typeface="+mn-cs"/>
                        </a:rPr>
                        <a:t>)</a:t>
                      </a:r>
                      <a:r>
                        <a:rPr lang="fr-FR" sz="1400" b="0" i="0" u="none" strike="noStrike" kern="1200" baseline="0" dirty="0">
                          <a:solidFill>
                            <a:schemeClr val="dk1"/>
                          </a:solidFill>
                          <a:effectLst/>
                          <a:latin typeface="Marianne" panose="02000000000000000000" pitchFamily="2" charset="0"/>
                          <a:ea typeface="+mn-ea"/>
                          <a:cs typeface="+mn-cs"/>
                        </a:rPr>
                        <a:t/>
                      </a:r>
                      <a:br>
                        <a:rPr lang="fr-FR" sz="1400" b="0" i="0" u="none" strike="noStrike" kern="1200" baseline="0" dirty="0">
                          <a:solidFill>
                            <a:schemeClr val="dk1"/>
                          </a:solidFill>
                          <a:effectLst/>
                          <a:latin typeface="Marianne" panose="02000000000000000000" pitchFamily="2" charset="0"/>
                          <a:ea typeface="+mn-ea"/>
                          <a:cs typeface="+mn-cs"/>
                        </a:rPr>
                      </a:br>
                      <a:r>
                        <a:rPr lang="fr-FR" sz="1400" b="0" i="0" u="none" strike="noStrike" kern="1200" baseline="0" dirty="0">
                          <a:solidFill>
                            <a:schemeClr val="dk1"/>
                          </a:solidFill>
                          <a:effectLst/>
                          <a:latin typeface="Marianne" panose="02000000000000000000" pitchFamily="2" charset="0"/>
                          <a:ea typeface="+mn-ea"/>
                          <a:cs typeface="+mn-cs"/>
                        </a:rPr>
                        <a:t>et </a:t>
                      </a:r>
                      <a:r>
                        <a:rPr lang="fr-FR" sz="1400" b="0" i="0" u="none" strike="noStrike" kern="1200" baseline="0" dirty="0" err="1">
                          <a:solidFill>
                            <a:schemeClr val="dk1"/>
                          </a:solidFill>
                          <a:effectLst/>
                          <a:latin typeface="Marianne" panose="02000000000000000000" pitchFamily="2" charset="0"/>
                          <a:ea typeface="+mn-ea"/>
                          <a:cs typeface="+mn-cs"/>
                        </a:rPr>
                        <a:t>interdegré</a:t>
                      </a:r>
                      <a:endParaRPr lang="fr-FR" sz="1400" b="0" i="0" u="none" strike="noStrike" kern="1200" baseline="0" dirty="0">
                        <a:solidFill>
                          <a:schemeClr val="dk1"/>
                        </a:solidFill>
                        <a:effectLst/>
                        <a:latin typeface="Marianne" panose="02000000000000000000" pitchFamily="2" charset="0"/>
                        <a:ea typeface="+mn-ea"/>
                        <a:cs typeface="+mn-cs"/>
                      </a:endParaRPr>
                    </a:p>
                    <a:p>
                      <a:pPr marL="285750" marR="0" lvl="0" indent="-2857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fr-FR" sz="1400" b="0" i="0" u="none" strike="noStrike" kern="1200" baseline="0" dirty="0">
                          <a:solidFill>
                            <a:schemeClr val="dk1"/>
                          </a:solidFill>
                          <a:effectLst/>
                          <a:latin typeface="Marianne" panose="02000000000000000000" pitchFamily="2" charset="0"/>
                          <a:ea typeface="+mn-ea"/>
                          <a:cs typeface="+mn-cs"/>
                        </a:rPr>
                        <a:t>Développe une culture professionnelle partagée (différenciation, évaluation, progression, formation,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FR" sz="1400" b="0" i="0" u="none" strike="noStrike" dirty="0">
                          <a:effectLst/>
                          <a:latin typeface="Marianne" panose="02000000000000000000" pitchFamily="2" charset="0"/>
                        </a:rPr>
                        <a:t>Renforce la mobilisation d’outils</a:t>
                      </a:r>
                      <a:br>
                        <a:rPr lang="fr-FR" sz="1400" b="0" i="0" u="none" strike="noStrike" dirty="0">
                          <a:effectLst/>
                          <a:latin typeface="Marianne" panose="02000000000000000000" pitchFamily="2" charset="0"/>
                        </a:rPr>
                      </a:br>
                      <a:r>
                        <a:rPr lang="fr-FR" sz="1400" b="0" i="0" u="none" strike="noStrike" dirty="0">
                          <a:effectLst/>
                          <a:latin typeface="Marianne" panose="02000000000000000000" pitchFamily="2" charset="0"/>
                        </a:rPr>
                        <a:t>de liaison simples</a:t>
                      </a:r>
                      <a:r>
                        <a:rPr lang="fr-FR" sz="1400" b="0" i="0" u="none" strike="noStrike" baseline="0" dirty="0">
                          <a:effectLst/>
                          <a:latin typeface="Marianne" panose="02000000000000000000" pitchFamily="2" charset="0"/>
                        </a:rPr>
                        <a:t> et efficaces</a:t>
                      </a:r>
                      <a:r>
                        <a:rPr lang="fr-FR" sz="1400" b="0" i="0" u="none" strike="noStrike" dirty="0">
                          <a:effectLst/>
                          <a:latin typeface="Marianne" panose="02000000000000000000" pitchFamily="2" charset="0"/>
                        </a:rPr>
                        <a:t> (cahier de textes, dossier partagé…) au service de la continuité</a:t>
                      </a:r>
                    </a:p>
                  </a:txBody>
                  <a:tcPr marL="216000" marR="216000" marT="216000" marB="216000">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FR" sz="1400" b="0" i="0" u="none" strike="noStrike" dirty="0">
                          <a:effectLst/>
                          <a:latin typeface="Marianne" panose="02000000000000000000" pitchFamily="2" charset="0"/>
                        </a:rPr>
                        <a:t>En fonction de la typologie et de la taille des établissements, plusieurs alignements peuvent être nécessaires (par</a:t>
                      </a:r>
                      <a:r>
                        <a:rPr lang="fr-FR" sz="1400" b="0" i="0" u="none" strike="noStrike" baseline="0" dirty="0">
                          <a:effectLst/>
                          <a:latin typeface="Marianne" panose="02000000000000000000" pitchFamily="2" charset="0"/>
                        </a:rPr>
                        <a:t> exemple deux fois</a:t>
                      </a:r>
                      <a:r>
                        <a:rPr lang="fr-FR" sz="1400" b="0" i="0" u="none" strike="noStrike" dirty="0">
                          <a:effectLst/>
                          <a:latin typeface="Marianne" panose="02000000000000000000" pitchFamily="2" charset="0"/>
                        </a:rPr>
                        <a:t> </a:t>
                      </a:r>
                      <a:r>
                        <a:rPr lang="fr-FR" sz="1400" b="0" i="0" u="none" strike="noStrike" dirty="0" smtClean="0">
                          <a:effectLst/>
                          <a:latin typeface="Marianne" panose="02000000000000000000" pitchFamily="2" charset="0"/>
                        </a:rPr>
                        <a:t>trois </a:t>
                      </a:r>
                      <a:r>
                        <a:rPr lang="fr-FR" sz="1400" b="0" i="0" u="none" strike="noStrike" dirty="0">
                          <a:effectLst/>
                          <a:latin typeface="Marianne" panose="02000000000000000000" pitchFamily="2" charset="0"/>
                        </a:rPr>
                        <a:t>classes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FR" sz="1400" b="0" i="0" u="none" strike="noStrike" dirty="0">
                          <a:effectLst/>
                          <a:latin typeface="Marianne" panose="02000000000000000000" pitchFamily="2" charset="0"/>
                        </a:rPr>
                        <a:t>Attention</a:t>
                      </a:r>
                      <a:r>
                        <a:rPr lang="fr-FR" sz="1400" b="0" i="0" u="none" strike="noStrike" baseline="0" dirty="0">
                          <a:effectLst/>
                          <a:latin typeface="Marianne" panose="02000000000000000000" pitchFamily="2" charset="0"/>
                        </a:rPr>
                        <a:t> particulière portée sur l’articulation entre le cours de français ou de mathématiques en classe entière et les activités menées en heure de soutien ou d’approfondissement</a:t>
                      </a:r>
                      <a:endParaRPr lang="fr-FR" sz="1400" b="0" i="0" u="none" strike="noStrike" kern="1200" dirty="0">
                        <a:solidFill>
                          <a:schemeClr val="dk1"/>
                        </a:solidFill>
                        <a:effectLst/>
                        <a:latin typeface="Marianne" panose="020000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FR" sz="1400" b="0" i="0" u="none" strike="noStrike" kern="1200" dirty="0">
                          <a:solidFill>
                            <a:schemeClr val="dk1"/>
                          </a:solidFill>
                          <a:effectLst/>
                          <a:latin typeface="Marianne" panose="02000000000000000000" pitchFamily="2" charset="0"/>
                          <a:ea typeface="+mn-ea"/>
                          <a:cs typeface="+mn-cs"/>
                        </a:rPr>
                        <a:t>Temps réguliers de concertation à</a:t>
                      </a:r>
                      <a:r>
                        <a:rPr lang="fr-FR" sz="1400" b="0" i="0" u="none" strike="noStrike" kern="1200" baseline="0" dirty="0">
                          <a:solidFill>
                            <a:schemeClr val="dk1"/>
                          </a:solidFill>
                          <a:effectLst/>
                          <a:latin typeface="Marianne" panose="02000000000000000000" pitchFamily="2" charset="0"/>
                          <a:ea typeface="+mn-ea"/>
                          <a:cs typeface="+mn-cs"/>
                        </a:rPr>
                        <a:t> prévoir (constitution des groupes, construction des contenus et des démarches pédagogiques, échanges</a:t>
                      </a:r>
                      <a:br>
                        <a:rPr lang="fr-FR" sz="1400" b="0" i="0" u="none" strike="noStrike" kern="1200" baseline="0" dirty="0">
                          <a:solidFill>
                            <a:schemeClr val="dk1"/>
                          </a:solidFill>
                          <a:effectLst/>
                          <a:latin typeface="Marianne" panose="02000000000000000000" pitchFamily="2" charset="0"/>
                          <a:ea typeface="+mn-ea"/>
                          <a:cs typeface="+mn-cs"/>
                        </a:rPr>
                      </a:br>
                      <a:r>
                        <a:rPr lang="fr-FR" sz="1400" b="0" i="0" u="none" strike="noStrike" kern="1200" baseline="0" dirty="0">
                          <a:solidFill>
                            <a:schemeClr val="dk1"/>
                          </a:solidFill>
                          <a:effectLst/>
                          <a:latin typeface="Marianne" panose="02000000000000000000" pitchFamily="2" charset="0"/>
                          <a:ea typeface="+mn-ea"/>
                          <a:cs typeface="+mn-cs"/>
                        </a:rPr>
                        <a:t>sur les progrès des élèves…)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fr-FR" sz="1400" b="0" i="0" u="none" strike="noStrike" kern="1200" baseline="0" dirty="0">
                        <a:solidFill>
                          <a:schemeClr val="dk1"/>
                        </a:solidFill>
                        <a:effectLst/>
                        <a:latin typeface="Marianne"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fr-FR" sz="1400" b="0" i="0" u="none" strike="noStrike" kern="1200" dirty="0">
                        <a:solidFill>
                          <a:schemeClr val="dk1"/>
                        </a:solidFill>
                        <a:effectLst/>
                        <a:latin typeface="Marianne" panose="02000000000000000000" pitchFamily="2" charset="0"/>
                        <a:ea typeface="+mn-ea"/>
                        <a:cs typeface="+mn-cs"/>
                      </a:endParaRPr>
                    </a:p>
                  </a:txBody>
                  <a:tcPr marL="216000" marR="216000" marT="216000" marB="216000">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extLst>
                  <a:ext uri="{0D108BD9-81ED-4DB2-BD59-A6C34878D82A}">
                    <a16:rowId xmlns:a16="http://schemas.microsoft.com/office/drawing/2014/main" val="2655366075"/>
                  </a:ext>
                </a:extLst>
              </a:tr>
            </a:tbl>
          </a:graphicData>
        </a:graphic>
      </p:graphicFrame>
      <p:sp>
        <p:nvSpPr>
          <p:cNvPr id="10" name="Rectangle 9">
            <a:extLst>
              <a:ext uri="{FF2B5EF4-FFF2-40B4-BE49-F238E27FC236}">
                <a16:creationId xmlns:a16="http://schemas.microsoft.com/office/drawing/2014/main" id="{10E77CF5-6F5E-5C60-EC92-8C436629A737}"/>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255329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F8965EA-8CA8-964D-0BA2-0EA4C5728CF9}"/>
              </a:ext>
            </a:extLst>
          </p:cNvPr>
          <p:cNvPicPr>
            <a:picLocks noChangeAspect="1"/>
          </p:cNvPicPr>
          <p:nvPr/>
        </p:nvPicPr>
        <p:blipFill>
          <a:blip r:embed="rId2"/>
          <a:stretch>
            <a:fillRect/>
          </a:stretch>
        </p:blipFill>
        <p:spPr>
          <a:xfrm>
            <a:off x="2411761" y="390126"/>
            <a:ext cx="4752528" cy="820696"/>
          </a:xfrm>
          <a:prstGeom prst="rect">
            <a:avLst/>
          </a:prstGeom>
        </p:spPr>
      </p:pic>
      <p:pic>
        <p:nvPicPr>
          <p:cNvPr id="8" name="Image 7">
            <a:extLst>
              <a:ext uri="{FF2B5EF4-FFF2-40B4-BE49-F238E27FC236}">
                <a16:creationId xmlns:a16="http://schemas.microsoft.com/office/drawing/2014/main" id="{58A6CF6B-3D6B-1166-2D96-9835099179DC}"/>
              </a:ext>
            </a:extLst>
          </p:cNvPr>
          <p:cNvPicPr>
            <a:picLocks noChangeAspect="1"/>
          </p:cNvPicPr>
          <p:nvPr/>
        </p:nvPicPr>
        <p:blipFill>
          <a:blip r:embed="rId2"/>
          <a:stretch>
            <a:fillRect/>
          </a:stretch>
        </p:blipFill>
        <p:spPr>
          <a:xfrm>
            <a:off x="1313892" y="136126"/>
            <a:ext cx="7380311" cy="820696"/>
          </a:xfrm>
          <a:prstGeom prst="rect">
            <a:avLst/>
          </a:prstGeom>
        </p:spPr>
      </p:pic>
      <p:graphicFrame>
        <p:nvGraphicFramePr>
          <p:cNvPr id="5" name="Tableau 8">
            <a:extLst>
              <a:ext uri="{FF2B5EF4-FFF2-40B4-BE49-F238E27FC236}">
                <a16:creationId xmlns:a16="http://schemas.microsoft.com/office/drawing/2014/main" id="{39156658-9DBB-9D45-A23D-13FAFFEC8E5A}"/>
              </a:ext>
            </a:extLst>
          </p:cNvPr>
          <p:cNvGraphicFramePr>
            <a:graphicFrameLocks/>
          </p:cNvGraphicFramePr>
          <p:nvPr>
            <p:extLst>
              <p:ext uri="{D42A27DB-BD31-4B8C-83A1-F6EECF244321}">
                <p14:modId xmlns:p14="http://schemas.microsoft.com/office/powerpoint/2010/main" val="4184119495"/>
              </p:ext>
            </p:extLst>
          </p:nvPr>
        </p:nvGraphicFramePr>
        <p:xfrm>
          <a:off x="251520" y="1311926"/>
          <a:ext cx="8640960" cy="5368023"/>
        </p:xfrm>
        <a:graphic>
          <a:graphicData uri="http://schemas.openxmlformats.org/drawingml/2006/table">
            <a:tbl>
              <a:tblPr firstRow="1" bandRow="1">
                <a:tableStyleId>{5C22544A-7EE6-4342-B048-85BDC9FD1C3A}</a:tableStyleId>
              </a:tblPr>
              <a:tblGrid>
                <a:gridCol w="2809033">
                  <a:extLst>
                    <a:ext uri="{9D8B030D-6E8A-4147-A177-3AD203B41FA5}">
                      <a16:colId xmlns:a16="http://schemas.microsoft.com/office/drawing/2014/main" val="208741966"/>
                    </a:ext>
                  </a:extLst>
                </a:gridCol>
                <a:gridCol w="5831927">
                  <a:extLst>
                    <a:ext uri="{9D8B030D-6E8A-4147-A177-3AD203B41FA5}">
                      <a16:colId xmlns:a16="http://schemas.microsoft.com/office/drawing/2014/main" val="2785799507"/>
                    </a:ext>
                  </a:extLst>
                </a:gridCol>
              </a:tblGrid>
              <a:tr h="383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latin typeface="Marianne" panose="02000000000000000000" pitchFamily="2" charset="0"/>
                        </a:rPr>
                        <a:t>Quand ?</a:t>
                      </a:r>
                    </a:p>
                  </a:txBody>
                  <a:tcPr anchor="ctr">
                    <a:lnB w="12700" cap="flat" cmpd="sng" algn="ctr">
                      <a:solidFill>
                        <a:srgbClr val="D5ECE6"/>
                      </a:solidFill>
                      <a:prstDash val="solid"/>
                      <a:round/>
                      <a:headEnd type="none" w="med" len="med"/>
                      <a:tailEnd type="none" w="med" len="med"/>
                    </a:lnB>
                    <a:solidFill>
                      <a:srgbClr val="D5ECE6"/>
                    </a:solidFill>
                  </a:tcPr>
                </a:tc>
                <a:tc>
                  <a:txBody>
                    <a:bodyPr/>
                    <a:lstStyle/>
                    <a:p>
                      <a:pPr algn="ctr"/>
                      <a:r>
                        <a:rPr lang="fr-FR" sz="1600" b="1" i="0" dirty="0">
                          <a:solidFill>
                            <a:schemeClr val="tx1"/>
                          </a:solidFill>
                          <a:latin typeface="Marianne" panose="02000000000000000000" pitchFamily="2" charset="0"/>
                        </a:rPr>
                        <a:t>Où ? / Quoi ? </a:t>
                      </a:r>
                    </a:p>
                  </a:txBody>
                  <a:tcPr anchor="ctr">
                    <a:lnB w="12700" cap="flat" cmpd="sng" algn="ctr">
                      <a:solidFill>
                        <a:srgbClr val="D5ECE6"/>
                      </a:solidFill>
                      <a:prstDash val="solid"/>
                      <a:round/>
                      <a:headEnd type="none" w="med" len="med"/>
                      <a:tailEnd type="none" w="med" len="med"/>
                    </a:lnB>
                    <a:solidFill>
                      <a:srgbClr val="D5ECE6"/>
                    </a:solidFill>
                  </a:tcPr>
                </a:tc>
                <a:extLst>
                  <a:ext uri="{0D108BD9-81ED-4DB2-BD59-A6C34878D82A}">
                    <a16:rowId xmlns:a16="http://schemas.microsoft.com/office/drawing/2014/main" val="842419796"/>
                  </a:ext>
                </a:extLst>
              </a:tr>
              <a:tr h="981437">
                <a:tc>
                  <a:txBody>
                    <a:bodyPr/>
                    <a:lstStyle/>
                    <a:p>
                      <a:pPr algn="l" fontAlgn="ctr"/>
                      <a:r>
                        <a:rPr lang="fr-FR" sz="1400" b="0" i="0" u="none" strike="noStrike" dirty="0">
                          <a:solidFill>
                            <a:srgbClr val="000000"/>
                          </a:solidFill>
                          <a:effectLst/>
                          <a:latin typeface="Marianne" panose="02000000000000000000" pitchFamily="2" charset="0"/>
                        </a:rPr>
                        <a:t>En fin d’année scolaire N-1</a:t>
                      </a:r>
                    </a:p>
                  </a:txBody>
                  <a:tcPr marL="108000" marR="108000" marT="6077" marB="0"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tc>
                  <a:txBody>
                    <a:bodyPr/>
                    <a:lstStyle/>
                    <a:p>
                      <a:pPr marL="285750" indent="-285750" algn="l" fontAlgn="ctr">
                        <a:buFont typeface="Arial" panose="020B0604020202020204" pitchFamily="34" charset="0"/>
                        <a:buChar char="•"/>
                      </a:pPr>
                      <a:r>
                        <a:rPr lang="fr-FR" sz="1400" b="0" i="0" u="none" strike="noStrike" dirty="0">
                          <a:solidFill>
                            <a:srgbClr val="000000"/>
                          </a:solidFill>
                          <a:effectLst/>
                          <a:latin typeface="Marianne" panose="02000000000000000000" pitchFamily="2" charset="0"/>
                        </a:rPr>
                        <a:t>Conseil pédagogique pour définir la stratégie pédagogique</a:t>
                      </a:r>
                    </a:p>
                    <a:p>
                      <a:pPr marL="285750" indent="-285750" algn="l" fontAlgn="ctr">
                        <a:buFont typeface="Arial" panose="020B0604020202020204" pitchFamily="34" charset="0"/>
                        <a:buChar char="•"/>
                      </a:pPr>
                      <a:r>
                        <a:rPr lang="fr-FR" sz="1400" b="0" i="0" u="none" strike="noStrike" dirty="0">
                          <a:solidFill>
                            <a:srgbClr val="000000"/>
                          </a:solidFill>
                          <a:effectLst/>
                          <a:latin typeface="Marianne" panose="02000000000000000000" pitchFamily="2" charset="0"/>
                        </a:rPr>
                        <a:t>Conseil de cycle 3 : constitution des groupes avec les professeurs des écoles</a:t>
                      </a:r>
                    </a:p>
                  </a:txBody>
                  <a:tcPr marL="108000" marR="108000" marT="6077" marB="0"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extLst>
                  <a:ext uri="{0D108BD9-81ED-4DB2-BD59-A6C34878D82A}">
                    <a16:rowId xmlns:a16="http://schemas.microsoft.com/office/drawing/2014/main" val="2655366075"/>
                  </a:ext>
                </a:extLst>
              </a:tr>
              <a:tr h="2688315">
                <a:tc>
                  <a:txBody>
                    <a:bodyPr/>
                    <a:lstStyle/>
                    <a:p>
                      <a:pPr algn="l" fontAlgn="ctr"/>
                      <a:r>
                        <a:rPr lang="fr-FR" sz="1400" b="0" i="0" u="none" strike="noStrike" dirty="0">
                          <a:solidFill>
                            <a:srgbClr val="000000"/>
                          </a:solidFill>
                          <a:effectLst/>
                          <a:latin typeface="Marianne" panose="02000000000000000000" pitchFamily="2" charset="0"/>
                        </a:rPr>
                        <a:t>Pré-rentrée /Rentrée</a:t>
                      </a:r>
                    </a:p>
                  </a:txBody>
                  <a:tcPr marL="108000" marR="108000" marT="6077" marB="0"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tc>
                  <a:txBody>
                    <a:bodyPr/>
                    <a:lstStyle/>
                    <a:p>
                      <a:pPr marL="285750" indent="-285750" algn="l" fontAlgn="t">
                        <a:buFont typeface="Arial" panose="020B0604020202020204" pitchFamily="34" charset="0"/>
                        <a:buChar char="•"/>
                      </a:pPr>
                      <a:r>
                        <a:rPr lang="fr-FR" sz="1400" b="0" i="0" u="none" strike="noStrike" dirty="0">
                          <a:solidFill>
                            <a:srgbClr val="000000"/>
                          </a:solidFill>
                          <a:effectLst/>
                          <a:latin typeface="Marianne" panose="02000000000000000000" pitchFamily="2" charset="0"/>
                        </a:rPr>
                        <a:t>Réunion des professeurs de français et de mathématiques et des intervenants</a:t>
                      </a:r>
                    </a:p>
                    <a:p>
                      <a:pPr marL="742950" marR="0" lvl="1" indent="-285750" algn="l" defTabSz="914400" rtl="0" eaLnBrk="1" fontAlgn="t" latinLnBrk="0" hangingPunct="1">
                        <a:lnSpc>
                          <a:spcPct val="100000"/>
                        </a:lnSpc>
                        <a:spcBef>
                          <a:spcPts val="0"/>
                        </a:spcBef>
                        <a:spcAft>
                          <a:spcPts val="0"/>
                        </a:spcAft>
                        <a:buClrTx/>
                        <a:buSzTx/>
                        <a:buFont typeface="Police système Courant"/>
                        <a:buChar char="→"/>
                        <a:tabLst/>
                        <a:defRPr/>
                      </a:pPr>
                      <a:r>
                        <a:rPr lang="fr-FR" sz="1400" b="0" i="0" u="none" strike="noStrike" dirty="0">
                          <a:effectLst/>
                          <a:latin typeface="Marianne" panose="02000000000000000000" pitchFamily="2" charset="0"/>
                        </a:rPr>
                        <a:t>Prévoir la périodicité</a:t>
                      </a:r>
                    </a:p>
                    <a:p>
                      <a:pPr marL="742950" marR="0" lvl="1" indent="-285750" algn="l" defTabSz="914400" rtl="0" eaLnBrk="1" fontAlgn="t" latinLnBrk="0" hangingPunct="1">
                        <a:lnSpc>
                          <a:spcPct val="100000"/>
                        </a:lnSpc>
                        <a:spcBef>
                          <a:spcPts val="0"/>
                        </a:spcBef>
                        <a:spcAft>
                          <a:spcPts val="0"/>
                        </a:spcAft>
                        <a:buClrTx/>
                        <a:buSzTx/>
                        <a:buFont typeface="Police système Courant"/>
                        <a:buChar char="→"/>
                        <a:tabLst/>
                        <a:defRPr/>
                      </a:pPr>
                      <a:r>
                        <a:rPr lang="fr-FR" sz="1400" b="0" i="0" u="none" strike="noStrike" dirty="0">
                          <a:effectLst/>
                          <a:latin typeface="Marianne" panose="02000000000000000000" pitchFamily="2" charset="0"/>
                        </a:rPr>
                        <a:t>Prévoir la communication aux familles</a:t>
                      </a:r>
                    </a:p>
                    <a:p>
                      <a:pPr marL="285750" indent="-285750" algn="l" fontAlgn="t">
                        <a:buFont typeface="Arial" panose="020B0604020202020204" pitchFamily="34" charset="0"/>
                        <a:buChar char="•"/>
                      </a:pPr>
                      <a:r>
                        <a:rPr lang="fr-FR" sz="1400" b="0" i="0" u="none" strike="noStrike" dirty="0">
                          <a:effectLst/>
                          <a:latin typeface="Marianne" panose="02000000000000000000" pitchFamily="2" charset="0"/>
                        </a:rPr>
                        <a:t>Conseil d’enseignement</a:t>
                      </a:r>
                    </a:p>
                    <a:p>
                      <a:pPr marL="742950" lvl="1" indent="-285750" algn="l" fontAlgn="t">
                        <a:buFont typeface="Police système Courant"/>
                        <a:buChar char="→"/>
                      </a:pPr>
                      <a:r>
                        <a:rPr lang="fr-FR" sz="1400" b="0" i="0" u="none" strike="noStrike" dirty="0">
                          <a:effectLst/>
                          <a:latin typeface="Marianne" panose="02000000000000000000" pitchFamily="2" charset="0"/>
                        </a:rPr>
                        <a:t>Choisir les</a:t>
                      </a:r>
                      <a:r>
                        <a:rPr lang="fr-FR" sz="1400" b="0" i="0" u="none" strike="noStrike" baseline="0" dirty="0">
                          <a:effectLst/>
                          <a:latin typeface="Marianne" panose="02000000000000000000" pitchFamily="2" charset="0"/>
                        </a:rPr>
                        <a:t> déroulés annuels</a:t>
                      </a:r>
                    </a:p>
                    <a:p>
                      <a:pPr marL="742950" lvl="1" indent="-285750" algn="l" fontAlgn="t">
                        <a:buFont typeface="Police système Courant"/>
                        <a:buChar char="→"/>
                      </a:pPr>
                      <a:r>
                        <a:rPr lang="fr-FR" sz="1400" b="0" i="0" u="none" strike="noStrike" dirty="0">
                          <a:effectLst/>
                          <a:latin typeface="Marianne" panose="02000000000000000000" pitchFamily="2" charset="0"/>
                        </a:rPr>
                        <a:t>Prévoir les contenus </a:t>
                      </a:r>
                    </a:p>
                    <a:p>
                      <a:pPr marL="742950" lvl="1" indent="-285750" algn="l" fontAlgn="t">
                        <a:buFont typeface="Police système Courant"/>
                        <a:buChar char="→"/>
                      </a:pPr>
                      <a:r>
                        <a:rPr lang="fr-FR" sz="1400" b="0" i="0" u="none" strike="noStrike" dirty="0">
                          <a:effectLst/>
                          <a:latin typeface="Marianne" panose="02000000000000000000" pitchFamily="2" charset="0"/>
                        </a:rPr>
                        <a:t>Prévoir les modalités d’évaluation</a:t>
                      </a:r>
                    </a:p>
                    <a:p>
                      <a:pPr marL="742950" lvl="1" indent="-285750" algn="l" fontAlgn="t">
                        <a:buFont typeface="Police système Courant"/>
                        <a:buChar char="→"/>
                      </a:pPr>
                      <a:r>
                        <a:rPr lang="fr-FR" sz="1400" b="0" i="0" u="none" strike="noStrike" dirty="0">
                          <a:effectLst/>
                          <a:latin typeface="Marianne" panose="02000000000000000000" pitchFamily="2" charset="0"/>
                        </a:rPr>
                        <a:t>Prévoir la répartition des interventions</a:t>
                      </a:r>
                      <a:endParaRPr lang="fr-FR" sz="1400" b="0" i="0" u="none" strike="noStrike" dirty="0">
                        <a:solidFill>
                          <a:srgbClr val="000000"/>
                        </a:solidFill>
                        <a:effectLst/>
                        <a:latin typeface="Marianne" panose="02000000000000000000" pitchFamily="2" charset="0"/>
                      </a:endParaRP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fr-FR" sz="1400" b="0" i="0" u="none" strike="noStrike" dirty="0">
                          <a:solidFill>
                            <a:schemeClr val="tx1"/>
                          </a:solidFill>
                          <a:effectLst/>
                          <a:latin typeface="Marianne" panose="02000000000000000000" pitchFamily="2" charset="0"/>
                        </a:rPr>
                        <a:t>Prévoir des temps de concertation en particulier</a:t>
                      </a:r>
                      <a:br>
                        <a:rPr lang="fr-FR" sz="1400" b="0" i="0" u="none" strike="noStrike" dirty="0">
                          <a:solidFill>
                            <a:schemeClr val="tx1"/>
                          </a:solidFill>
                          <a:effectLst/>
                          <a:latin typeface="Marianne" panose="02000000000000000000" pitchFamily="2" charset="0"/>
                        </a:rPr>
                      </a:br>
                      <a:r>
                        <a:rPr lang="fr-FR" sz="1400" b="0" i="0" u="none" strike="noStrike" dirty="0">
                          <a:solidFill>
                            <a:schemeClr val="tx1"/>
                          </a:solidFill>
                          <a:effectLst/>
                          <a:latin typeface="Marianne" panose="02000000000000000000" pitchFamily="2" charset="0"/>
                        </a:rPr>
                        <a:t>avec le 1</a:t>
                      </a:r>
                      <a:r>
                        <a:rPr lang="fr-FR" sz="1400" b="0" i="0" u="none" strike="noStrike" baseline="30000" dirty="0">
                          <a:solidFill>
                            <a:schemeClr val="tx1"/>
                          </a:solidFill>
                          <a:effectLst/>
                          <a:latin typeface="Marianne" panose="02000000000000000000" pitchFamily="2" charset="0"/>
                        </a:rPr>
                        <a:t>er</a:t>
                      </a:r>
                      <a:r>
                        <a:rPr lang="fr-FR" sz="1400" b="0" i="0" u="none" strike="noStrike" baseline="0" dirty="0">
                          <a:solidFill>
                            <a:schemeClr val="tx1"/>
                          </a:solidFill>
                          <a:effectLst/>
                          <a:latin typeface="Marianne" panose="02000000000000000000" pitchFamily="2" charset="0"/>
                        </a:rPr>
                        <a:t> </a:t>
                      </a:r>
                      <a:r>
                        <a:rPr lang="fr-FR" sz="1400" b="0" i="0" u="none" strike="noStrike" dirty="0">
                          <a:solidFill>
                            <a:schemeClr val="tx1"/>
                          </a:solidFill>
                          <a:effectLst/>
                          <a:latin typeface="Marianne" panose="02000000000000000000" pitchFamily="2" charset="0"/>
                        </a:rPr>
                        <a:t>degré</a:t>
                      </a:r>
                    </a:p>
                  </a:txBody>
                  <a:tcPr marL="108000" marR="108000" marT="6077" marB="0"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extLst>
                  <a:ext uri="{0D108BD9-81ED-4DB2-BD59-A6C34878D82A}">
                    <a16:rowId xmlns:a16="http://schemas.microsoft.com/office/drawing/2014/main" val="2674166089"/>
                  </a:ext>
                </a:extLst>
              </a:tr>
              <a:tr h="460856">
                <a:tc>
                  <a:txBody>
                    <a:bodyPr/>
                    <a:lstStyle/>
                    <a:p>
                      <a:pPr algn="l" fontAlgn="ctr"/>
                      <a:r>
                        <a:rPr lang="fr-FR" sz="1400" b="0" i="0" u="none" strike="noStrike" dirty="0">
                          <a:solidFill>
                            <a:srgbClr val="000000"/>
                          </a:solidFill>
                          <a:effectLst/>
                          <a:latin typeface="Marianne" panose="02000000000000000000" pitchFamily="2" charset="0"/>
                        </a:rPr>
                        <a:t>Évaluations </a:t>
                      </a:r>
                      <a:r>
                        <a:rPr lang="fr-FR" sz="1400" b="0" i="0" u="none" strike="noStrike" dirty="0">
                          <a:solidFill>
                            <a:schemeClr val="tx1"/>
                          </a:solidFill>
                          <a:effectLst/>
                          <a:latin typeface="Marianne" panose="02000000000000000000" pitchFamily="2" charset="0"/>
                        </a:rPr>
                        <a:t>nationales de 6</a:t>
                      </a:r>
                      <a:r>
                        <a:rPr lang="fr-FR" sz="1400" b="0" i="0" u="none" strike="noStrike" baseline="30000" dirty="0">
                          <a:solidFill>
                            <a:schemeClr val="tx1"/>
                          </a:solidFill>
                          <a:effectLst/>
                          <a:latin typeface="Marianne" panose="02000000000000000000" pitchFamily="2" charset="0"/>
                        </a:rPr>
                        <a:t>e</a:t>
                      </a:r>
                      <a:endParaRPr lang="fr-FR" sz="1400" b="0" i="0" u="none" strike="noStrike" dirty="0">
                        <a:solidFill>
                          <a:schemeClr val="tx1"/>
                        </a:solidFill>
                        <a:effectLst/>
                        <a:latin typeface="Marianne" panose="02000000000000000000" pitchFamily="2" charset="0"/>
                      </a:endParaRPr>
                    </a:p>
                  </a:txBody>
                  <a:tcPr marL="108000" marR="108000" marT="6077" marB="0"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tc>
                  <a:txBody>
                    <a:bodyPr/>
                    <a:lstStyle/>
                    <a:p>
                      <a:pPr algn="l" fontAlgn="t"/>
                      <a:r>
                        <a:rPr lang="fr-FR" sz="1400" b="0" i="0" u="none" strike="noStrike" dirty="0">
                          <a:solidFill>
                            <a:srgbClr val="000000"/>
                          </a:solidFill>
                          <a:effectLst/>
                          <a:latin typeface="Marianne" panose="02000000000000000000" pitchFamily="2" charset="0"/>
                        </a:rPr>
                        <a:t> Ajustement</a:t>
                      </a:r>
                      <a:r>
                        <a:rPr lang="fr-FR" sz="1400" b="0" i="0" u="none" strike="noStrike" baseline="0" dirty="0">
                          <a:solidFill>
                            <a:srgbClr val="000000"/>
                          </a:solidFill>
                          <a:effectLst/>
                          <a:latin typeface="Marianne" panose="02000000000000000000" pitchFamily="2" charset="0"/>
                        </a:rPr>
                        <a:t> des groupes </a:t>
                      </a:r>
                      <a:endParaRPr lang="fr-FR" sz="1400" b="0" i="0" u="none" strike="noStrike" dirty="0">
                        <a:solidFill>
                          <a:srgbClr val="000000"/>
                        </a:solidFill>
                        <a:effectLst/>
                        <a:latin typeface="Marianne" panose="02000000000000000000" pitchFamily="2" charset="0"/>
                      </a:endParaRPr>
                    </a:p>
                  </a:txBody>
                  <a:tcPr marL="108000" marR="108000" marT="6077" marB="0"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extLst>
                  <a:ext uri="{0D108BD9-81ED-4DB2-BD59-A6C34878D82A}">
                    <a16:rowId xmlns:a16="http://schemas.microsoft.com/office/drawing/2014/main" val="808396622"/>
                  </a:ext>
                </a:extLst>
              </a:tr>
              <a:tr h="854049">
                <a:tc>
                  <a:txBody>
                    <a:bodyPr/>
                    <a:lstStyle/>
                    <a:p>
                      <a:pPr algn="l" fontAlgn="ctr"/>
                      <a:r>
                        <a:rPr lang="fr-FR" sz="1400" b="0" i="0" u="none" strike="noStrike" dirty="0">
                          <a:solidFill>
                            <a:srgbClr val="000000"/>
                          </a:solidFill>
                          <a:effectLst/>
                          <a:latin typeface="Marianne" panose="02000000000000000000" pitchFamily="2" charset="0"/>
                        </a:rPr>
                        <a:t>Fin période</a:t>
                      </a:r>
                    </a:p>
                  </a:txBody>
                  <a:tcPr marL="108000" marR="108000" marT="6077" marB="0"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tc>
                  <a:txBody>
                    <a:bodyPr/>
                    <a:lstStyle/>
                    <a:p>
                      <a:pPr marL="285750" indent="-285750" algn="l" fontAlgn="ctr">
                        <a:buFont typeface="Arial" panose="020B0604020202020204" pitchFamily="34" charset="0"/>
                        <a:buChar char="•"/>
                      </a:pPr>
                      <a:r>
                        <a:rPr lang="fr-FR" sz="1400" b="0" i="0" u="none" strike="noStrike" dirty="0">
                          <a:solidFill>
                            <a:srgbClr val="000000"/>
                          </a:solidFill>
                          <a:effectLst/>
                          <a:latin typeface="Marianne" panose="02000000000000000000" pitchFamily="2" charset="0"/>
                        </a:rPr>
                        <a:t>Évaluation de la période</a:t>
                      </a:r>
                    </a:p>
                    <a:p>
                      <a:pPr marL="285750" indent="-285750" algn="l" fontAlgn="ctr">
                        <a:buFont typeface="Arial" panose="020B0604020202020204" pitchFamily="34" charset="0"/>
                        <a:buChar char="•"/>
                      </a:pPr>
                      <a:r>
                        <a:rPr lang="fr-FR" sz="1400" b="0" i="0" u="none" strike="noStrike" dirty="0">
                          <a:solidFill>
                            <a:srgbClr val="000000"/>
                          </a:solidFill>
                          <a:effectLst/>
                          <a:latin typeface="Marianne" panose="02000000000000000000" pitchFamily="2" charset="0"/>
                        </a:rPr>
                        <a:t>Bilan</a:t>
                      </a:r>
                    </a:p>
                    <a:p>
                      <a:pPr marL="285750" indent="-285750" algn="l" fontAlgn="ctr">
                        <a:buFont typeface="Arial" panose="020B0604020202020204" pitchFamily="34" charset="0"/>
                        <a:buChar char="•"/>
                      </a:pPr>
                      <a:r>
                        <a:rPr lang="fr-FR" sz="1400" b="0" i="0" u="none" strike="noStrike" dirty="0">
                          <a:solidFill>
                            <a:srgbClr val="000000"/>
                          </a:solidFill>
                          <a:effectLst/>
                          <a:latin typeface="Marianne" panose="02000000000000000000" pitchFamily="2" charset="0"/>
                        </a:rPr>
                        <a:t>Évolution des groupes</a:t>
                      </a:r>
                    </a:p>
                  </a:txBody>
                  <a:tcPr marL="108000" marR="108000" marT="6077" marB="0"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chemeClr val="bg1"/>
                    </a:solidFill>
                  </a:tcPr>
                </a:tc>
                <a:extLst>
                  <a:ext uri="{0D108BD9-81ED-4DB2-BD59-A6C34878D82A}">
                    <a16:rowId xmlns:a16="http://schemas.microsoft.com/office/drawing/2014/main" val="573303629"/>
                  </a:ext>
                </a:extLst>
              </a:tr>
            </a:tbl>
          </a:graphicData>
        </a:graphic>
      </p:graphicFrame>
      <p:sp>
        <p:nvSpPr>
          <p:cNvPr id="6" name="Titre 1">
            <a:extLst>
              <a:ext uri="{FF2B5EF4-FFF2-40B4-BE49-F238E27FC236}">
                <a16:creationId xmlns:a16="http://schemas.microsoft.com/office/drawing/2014/main" id="{9744B862-4522-FEB9-9B9B-076C0A8B477C}"/>
              </a:ext>
            </a:extLst>
          </p:cNvPr>
          <p:cNvSpPr txBox="1">
            <a:spLocks/>
          </p:cNvSpPr>
          <p:nvPr/>
        </p:nvSpPr>
        <p:spPr>
          <a:xfrm>
            <a:off x="1547664" y="332656"/>
            <a:ext cx="6912768" cy="979270"/>
          </a:xfrm>
          <a:prstGeom prst="rect">
            <a:avLst/>
          </a:prstGeom>
        </p:spPr>
        <p:txBody>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400" dirty="0">
                <a:latin typeface="Marianne" panose="02000000000000000000" pitchFamily="2" charset="0"/>
              </a:rPr>
              <a:t>Calendrier pour préparer la mise en œuvre de l’heure hebdomadaire</a:t>
            </a:r>
          </a:p>
        </p:txBody>
      </p:sp>
    </p:spTree>
    <p:extLst>
      <p:ext uri="{BB962C8B-B14F-4D97-AF65-F5344CB8AC3E}">
        <p14:creationId xmlns:p14="http://schemas.microsoft.com/office/powerpoint/2010/main" val="256766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4216EEB5-46A8-C091-51EB-474277F2C190}"/>
              </a:ext>
            </a:extLst>
          </p:cNvPr>
          <p:cNvSpPr>
            <a:spLocks noGrp="1"/>
          </p:cNvSpPr>
          <p:nvPr>
            <p:ph type="sldNum" sz="quarter" idx="12"/>
          </p:nvPr>
        </p:nvSpPr>
        <p:spPr>
          <a:xfrm>
            <a:off x="6264000" y="6378000"/>
            <a:ext cx="1350000" cy="480000"/>
          </a:xfrm>
        </p:spPr>
        <p:txBody>
          <a:bodyPr/>
          <a:lstStyle/>
          <a:p>
            <a:fld id="{D57F1E4F-1CFF-5643-939E-217C01CDF565}" type="slidenum">
              <a:rPr lang="en-US" smtClean="0"/>
              <a:pPr/>
              <a:t>18</a:t>
            </a:fld>
            <a:endParaRPr lang="en-US" dirty="0"/>
          </a:p>
        </p:txBody>
      </p:sp>
      <p:sp>
        <p:nvSpPr>
          <p:cNvPr id="2" name="Rectangle 1">
            <a:extLst>
              <a:ext uri="{FF2B5EF4-FFF2-40B4-BE49-F238E27FC236}">
                <a16:creationId xmlns:a16="http://schemas.microsoft.com/office/drawing/2014/main" id="{7D4FDB16-7F51-86AC-A40F-635BA4CF63C5}"/>
              </a:ext>
            </a:extLst>
          </p:cNvPr>
          <p:cNvSpPr/>
          <p:nvPr/>
        </p:nvSpPr>
        <p:spPr>
          <a:xfrm>
            <a:off x="323528" y="1052736"/>
            <a:ext cx="8496944" cy="5400600"/>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EDC9F279-152F-4E69-42E9-5F49D4F605C1}"/>
              </a:ext>
            </a:extLst>
          </p:cNvPr>
          <p:cNvPicPr>
            <a:picLocks noChangeAspect="1"/>
          </p:cNvPicPr>
          <p:nvPr/>
        </p:nvPicPr>
        <p:blipFill>
          <a:blip r:embed="rId2"/>
          <a:stretch>
            <a:fillRect/>
          </a:stretch>
        </p:blipFill>
        <p:spPr>
          <a:xfrm>
            <a:off x="1688482" y="3418976"/>
            <a:ext cx="4994687" cy="1172178"/>
          </a:xfrm>
          <a:prstGeom prst="rect">
            <a:avLst/>
          </a:prstGeom>
        </p:spPr>
      </p:pic>
      <p:pic>
        <p:nvPicPr>
          <p:cNvPr id="8" name="Image 7">
            <a:extLst>
              <a:ext uri="{FF2B5EF4-FFF2-40B4-BE49-F238E27FC236}">
                <a16:creationId xmlns:a16="http://schemas.microsoft.com/office/drawing/2014/main" id="{5A696857-2867-4AF8-BC10-E365CC24AA82}"/>
              </a:ext>
            </a:extLst>
          </p:cNvPr>
          <p:cNvPicPr>
            <a:picLocks noChangeAspect="1"/>
          </p:cNvPicPr>
          <p:nvPr/>
        </p:nvPicPr>
        <p:blipFill>
          <a:blip r:embed="rId2"/>
          <a:stretch>
            <a:fillRect/>
          </a:stretch>
        </p:blipFill>
        <p:spPr>
          <a:xfrm rot="10800000">
            <a:off x="3635895" y="2711183"/>
            <a:ext cx="3604911" cy="1172178"/>
          </a:xfrm>
          <a:prstGeom prst="rect">
            <a:avLst/>
          </a:prstGeom>
        </p:spPr>
      </p:pic>
      <p:sp>
        <p:nvSpPr>
          <p:cNvPr id="4" name="Espace réservé du texte 5">
            <a:extLst>
              <a:ext uri="{FF2B5EF4-FFF2-40B4-BE49-F238E27FC236}">
                <a16:creationId xmlns:a16="http://schemas.microsoft.com/office/drawing/2014/main" id="{A626A0E2-83BA-A24F-6FB0-700D0334A795}"/>
              </a:ext>
            </a:extLst>
          </p:cNvPr>
          <p:cNvSpPr txBox="1">
            <a:spLocks/>
          </p:cNvSpPr>
          <p:nvPr/>
        </p:nvSpPr>
        <p:spPr bwMode="gray">
          <a:xfrm>
            <a:off x="755576" y="2866057"/>
            <a:ext cx="7992888" cy="113900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i="0" kern="1200">
                <a:solidFill>
                  <a:schemeClr val="tx1"/>
                </a:solidFill>
                <a:latin typeface="Marianne" panose="02000000000000000000" pitchFamily="2"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kern="1200">
                <a:solidFill>
                  <a:schemeClr val="tx1"/>
                </a:solidFill>
                <a:latin typeface="Marianne" panose="02000000000000000000" pitchFamily="2"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b="0" i="0" kern="1200">
                <a:solidFill>
                  <a:schemeClr val="tx1"/>
                </a:solidFill>
                <a:latin typeface="Marianne" panose="02000000000000000000" pitchFamily="2"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b="0" i="0" kern="1200">
                <a:solidFill>
                  <a:schemeClr val="tx1"/>
                </a:solidFill>
                <a:latin typeface="Marianne" panose="02000000000000000000" pitchFamily="2"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b="0" i="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4800" b="1" dirty="0"/>
              <a:t>Définir les contenus</a:t>
            </a:r>
            <a:br>
              <a:rPr lang="fr-FR" sz="4800" b="1" dirty="0"/>
            </a:br>
            <a:r>
              <a:rPr lang="fr-FR" sz="4800" b="1" dirty="0"/>
              <a:t>et la progression</a:t>
            </a:r>
          </a:p>
        </p:txBody>
      </p:sp>
    </p:spTree>
    <p:extLst>
      <p:ext uri="{BB962C8B-B14F-4D97-AF65-F5344CB8AC3E}">
        <p14:creationId xmlns:p14="http://schemas.microsoft.com/office/powerpoint/2010/main" val="1124514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FF61518-019D-4864-ADAE-1AEEEB86C97A}"/>
              </a:ext>
            </a:extLst>
          </p:cNvPr>
          <p:cNvPicPr>
            <a:picLocks noChangeAspect="1"/>
          </p:cNvPicPr>
          <p:nvPr/>
        </p:nvPicPr>
        <p:blipFill>
          <a:blip r:embed="rId2"/>
          <a:stretch>
            <a:fillRect/>
          </a:stretch>
        </p:blipFill>
        <p:spPr>
          <a:xfrm>
            <a:off x="1115616" y="160032"/>
            <a:ext cx="7920879" cy="820696"/>
          </a:xfrm>
          <a:prstGeom prst="rect">
            <a:avLst/>
          </a:prstGeom>
        </p:spPr>
      </p:pic>
      <p:sp>
        <p:nvSpPr>
          <p:cNvPr id="5" name="Espace réservé du numéro de diapositive 3">
            <a:extLst>
              <a:ext uri="{FF2B5EF4-FFF2-40B4-BE49-F238E27FC236}">
                <a16:creationId xmlns:a16="http://schemas.microsoft.com/office/drawing/2014/main" id="{EA3021A2-4B6C-1456-CD29-8D4376FF287A}"/>
              </a:ext>
            </a:extLst>
          </p:cNvPr>
          <p:cNvSpPr>
            <a:spLocks noGrp="1"/>
          </p:cNvSpPr>
          <p:nvPr>
            <p:ph type="sldNum" sz="quarter" idx="12"/>
          </p:nvPr>
        </p:nvSpPr>
        <p:spPr>
          <a:xfrm>
            <a:off x="6264000" y="6378000"/>
            <a:ext cx="1350000" cy="480000"/>
          </a:xfrm>
        </p:spPr>
        <p:txBody>
          <a:bodyPr/>
          <a:lstStyle/>
          <a:p>
            <a:fld id="{D57F1E4F-1CFF-5643-939E-217C01CDF565}" type="slidenum">
              <a:rPr lang="en-US" smtClean="0"/>
              <a:pPr/>
              <a:t>19</a:t>
            </a:fld>
            <a:endParaRPr lang="en-US" dirty="0"/>
          </a:p>
        </p:txBody>
      </p:sp>
      <p:sp>
        <p:nvSpPr>
          <p:cNvPr id="6" name="Rectangle 5">
            <a:extLst>
              <a:ext uri="{FF2B5EF4-FFF2-40B4-BE49-F238E27FC236}">
                <a16:creationId xmlns:a16="http://schemas.microsoft.com/office/drawing/2014/main" id="{75DEFB16-2A62-EB77-2264-07AE6819A982}"/>
              </a:ext>
            </a:extLst>
          </p:cNvPr>
          <p:cNvSpPr/>
          <p:nvPr/>
        </p:nvSpPr>
        <p:spPr>
          <a:xfrm>
            <a:off x="1259632" y="379313"/>
            <a:ext cx="7686516" cy="461665"/>
          </a:xfrm>
          <a:prstGeom prst="rect">
            <a:avLst/>
          </a:prstGeom>
        </p:spPr>
        <p:txBody>
          <a:bodyPr wrap="square">
            <a:spAutoFit/>
          </a:bodyPr>
          <a:lstStyle/>
          <a:p>
            <a:pPr algn="ctr"/>
            <a:r>
              <a:rPr lang="fr-FR" sz="2400" b="1" dirty="0">
                <a:latin typeface="Marianne" panose="02000000000000000000" pitchFamily="2" charset="0"/>
              </a:rPr>
              <a:t>Démarche pour conduire l’heure hebdomadaire</a:t>
            </a:r>
          </a:p>
        </p:txBody>
      </p:sp>
      <p:graphicFrame>
        <p:nvGraphicFramePr>
          <p:cNvPr id="9" name="Diagramme 8">
            <a:extLst>
              <a:ext uri="{FF2B5EF4-FFF2-40B4-BE49-F238E27FC236}">
                <a16:creationId xmlns:a16="http://schemas.microsoft.com/office/drawing/2014/main" id="{22A264BA-31BD-7B67-9D90-5B00A7017EB4}"/>
              </a:ext>
            </a:extLst>
          </p:cNvPr>
          <p:cNvGraphicFramePr/>
          <p:nvPr>
            <p:extLst>
              <p:ext uri="{D42A27DB-BD31-4B8C-83A1-F6EECF244321}">
                <p14:modId xmlns:p14="http://schemas.microsoft.com/office/powerpoint/2010/main" val="4056617724"/>
              </p:ext>
            </p:extLst>
          </p:nvPr>
        </p:nvGraphicFramePr>
        <p:xfrm>
          <a:off x="179512" y="1196752"/>
          <a:ext cx="8766636"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à coins arrondis 10">
            <a:extLst>
              <a:ext uri="{FF2B5EF4-FFF2-40B4-BE49-F238E27FC236}">
                <a16:creationId xmlns:a16="http://schemas.microsoft.com/office/drawing/2014/main" id="{74217A89-8E38-5F67-00B7-F67CC323FE41}"/>
              </a:ext>
            </a:extLst>
          </p:cNvPr>
          <p:cNvSpPr/>
          <p:nvPr/>
        </p:nvSpPr>
        <p:spPr>
          <a:xfrm>
            <a:off x="179512" y="1966467"/>
            <a:ext cx="2664296" cy="4198837"/>
          </a:xfrm>
          <a:prstGeom prst="roundRect">
            <a:avLst>
              <a:gd name="adj" fmla="val 0"/>
            </a:avLst>
          </a:prstGeom>
          <a:solidFill>
            <a:srgbClr val="D5EC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285750" indent="-285750">
              <a:spcAft>
                <a:spcPts val="600"/>
              </a:spcAft>
              <a:buFont typeface="Police système Courant"/>
              <a:buChar char="→"/>
            </a:pPr>
            <a:r>
              <a:rPr lang="fr-FR" sz="1100" b="1" dirty="0">
                <a:solidFill>
                  <a:schemeClr val="tx1"/>
                </a:solidFill>
                <a:latin typeface="Marianne" panose="02000000000000000000" pitchFamily="2" charset="0"/>
              </a:rPr>
              <a:t>À partir des repères annuels de progression de CM2 et de 6</a:t>
            </a:r>
            <a:r>
              <a:rPr lang="fr-FR" sz="1100" b="1" baseline="30000" dirty="0">
                <a:solidFill>
                  <a:schemeClr val="tx1"/>
                </a:solidFill>
                <a:latin typeface="Marianne" panose="02000000000000000000" pitchFamily="2" charset="0"/>
              </a:rPr>
              <a:t>ème</a:t>
            </a:r>
            <a:r>
              <a:rPr lang="fr-FR" sz="1100" b="1" dirty="0">
                <a:solidFill>
                  <a:schemeClr val="tx1"/>
                </a:solidFill>
                <a:latin typeface="Marianne" panose="02000000000000000000" pitchFamily="2" charset="0"/>
              </a:rPr>
              <a:t> et des attendus de fin d’année, </a:t>
            </a:r>
            <a:r>
              <a:rPr lang="fr-FR" sz="1100" dirty="0">
                <a:solidFill>
                  <a:schemeClr val="tx1"/>
                </a:solidFill>
                <a:latin typeface="Marianne" panose="02000000000000000000" pitchFamily="2" charset="0"/>
              </a:rPr>
              <a:t>les équipes identifient les connaissances et les compétences précises devant faire l’objet d’un apprentissage renforcé ou approfondi pour chaque élève. </a:t>
            </a:r>
          </a:p>
          <a:p>
            <a:pPr marL="285750" indent="-285750">
              <a:spcAft>
                <a:spcPts val="600"/>
              </a:spcAft>
              <a:buFont typeface="Police système Courant"/>
              <a:buChar char="→"/>
            </a:pPr>
            <a:r>
              <a:rPr lang="fr-FR" sz="1100" b="1" dirty="0">
                <a:solidFill>
                  <a:schemeClr val="tx1"/>
                </a:solidFill>
                <a:latin typeface="Marianne" panose="02000000000000000000" pitchFamily="2" charset="0"/>
              </a:rPr>
              <a:t>Les professeurs bâtissent des progressions </a:t>
            </a:r>
            <a:r>
              <a:rPr lang="fr-FR" sz="1100" dirty="0">
                <a:solidFill>
                  <a:schemeClr val="tx1"/>
                </a:solidFill>
                <a:latin typeface="Marianne" panose="02000000000000000000" pitchFamily="2" charset="0"/>
              </a:rPr>
              <a:t>au sein des sessions qui permettront un progrès continu des élèves. </a:t>
            </a:r>
          </a:p>
          <a:p>
            <a:pPr marL="285750" indent="-285750">
              <a:buFont typeface="Wingdings" panose="05000000000000000000" pitchFamily="2" charset="2"/>
              <a:buChar char="Ø"/>
            </a:pPr>
            <a:endParaRPr lang="fr-FR" sz="1100" dirty="0">
              <a:solidFill>
                <a:schemeClr val="tx1"/>
              </a:solidFill>
              <a:latin typeface="Marianne" panose="02000000000000000000" pitchFamily="2" charset="0"/>
            </a:endParaRPr>
          </a:p>
        </p:txBody>
      </p:sp>
      <p:sp>
        <p:nvSpPr>
          <p:cNvPr id="11" name="Rectangle à coins arrondis 11">
            <a:extLst>
              <a:ext uri="{FF2B5EF4-FFF2-40B4-BE49-F238E27FC236}">
                <a16:creationId xmlns:a16="http://schemas.microsoft.com/office/drawing/2014/main" id="{EBFF4402-4924-D9F9-5B40-55BEBD3AB11E}"/>
              </a:ext>
            </a:extLst>
          </p:cNvPr>
          <p:cNvSpPr/>
          <p:nvPr/>
        </p:nvSpPr>
        <p:spPr>
          <a:xfrm>
            <a:off x="3059832" y="1964175"/>
            <a:ext cx="3024336" cy="4201129"/>
          </a:xfrm>
          <a:prstGeom prst="roundRect">
            <a:avLst>
              <a:gd name="adj" fmla="val 0"/>
            </a:avLst>
          </a:prstGeom>
          <a:solidFill>
            <a:srgbClr val="D5EC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171450" lvl="0" indent="-171450" fontAlgn="base">
              <a:spcAft>
                <a:spcPts val="600"/>
              </a:spcAft>
              <a:buFont typeface="Police système Courant"/>
              <a:buChar char="→"/>
            </a:pPr>
            <a:r>
              <a:rPr lang="fr-FR" sz="1100" b="1" dirty="0">
                <a:solidFill>
                  <a:schemeClr val="tx1"/>
                </a:solidFill>
                <a:latin typeface="Marianne" panose="02000000000000000000" pitchFamily="2" charset="0"/>
              </a:rPr>
              <a:t>Préciser les objectifs</a:t>
            </a:r>
            <a:r>
              <a:rPr lang="fr-FR" sz="1100" dirty="0">
                <a:solidFill>
                  <a:schemeClr val="tx1"/>
                </a:solidFill>
                <a:latin typeface="Marianne" panose="02000000000000000000" pitchFamily="2" charset="0"/>
              </a:rPr>
              <a:t> d’apprentissage </a:t>
            </a:r>
          </a:p>
          <a:p>
            <a:pPr marL="171450" lvl="0" indent="-171450" fontAlgn="base">
              <a:spcAft>
                <a:spcPts val="600"/>
              </a:spcAft>
              <a:buFont typeface="Police système Courant"/>
              <a:buChar char="→"/>
            </a:pPr>
            <a:r>
              <a:rPr lang="fr-FR" sz="1100" b="1" dirty="0">
                <a:solidFill>
                  <a:schemeClr val="tx1"/>
                </a:solidFill>
                <a:latin typeface="Marianne" panose="02000000000000000000" pitchFamily="2" charset="0"/>
              </a:rPr>
              <a:t>Déterminer</a:t>
            </a:r>
            <a:r>
              <a:rPr lang="fr-FR" sz="1100" dirty="0">
                <a:solidFill>
                  <a:schemeClr val="tx1"/>
                </a:solidFill>
                <a:latin typeface="Marianne" panose="02000000000000000000" pitchFamily="2" charset="0"/>
              </a:rPr>
              <a:t> les connaissances préalables </a:t>
            </a:r>
          </a:p>
          <a:p>
            <a:pPr marL="171450" lvl="0" indent="-171450" fontAlgn="base">
              <a:spcAft>
                <a:spcPts val="600"/>
              </a:spcAft>
              <a:buFont typeface="Police système Courant"/>
              <a:buChar char="→"/>
            </a:pPr>
            <a:r>
              <a:rPr lang="fr-FR" sz="1100" b="1" dirty="0">
                <a:solidFill>
                  <a:schemeClr val="tx1"/>
                </a:solidFill>
                <a:latin typeface="Marianne" panose="02000000000000000000" pitchFamily="2" charset="0"/>
              </a:rPr>
              <a:t>Expliciter la tâche </a:t>
            </a:r>
            <a:r>
              <a:rPr lang="fr-FR" sz="1100" dirty="0">
                <a:solidFill>
                  <a:schemeClr val="tx1"/>
                </a:solidFill>
                <a:latin typeface="Marianne" panose="02000000000000000000" pitchFamily="2" charset="0"/>
              </a:rPr>
              <a:t>demandée et proposer des exemples </a:t>
            </a:r>
          </a:p>
          <a:p>
            <a:pPr marL="171450" lvl="0" indent="-171450" fontAlgn="base">
              <a:spcAft>
                <a:spcPts val="600"/>
              </a:spcAft>
              <a:buFont typeface="Police système Courant"/>
              <a:buChar char="→"/>
            </a:pPr>
            <a:r>
              <a:rPr lang="fr-FR" sz="1100" b="1" dirty="0">
                <a:solidFill>
                  <a:schemeClr val="tx1"/>
                </a:solidFill>
                <a:latin typeface="Marianne" panose="02000000000000000000" pitchFamily="2" charset="0"/>
              </a:rPr>
              <a:t>Vérifier régulièrement la compréhension </a:t>
            </a:r>
            <a:r>
              <a:rPr lang="fr-FR" sz="1100" dirty="0">
                <a:solidFill>
                  <a:schemeClr val="tx1"/>
                </a:solidFill>
                <a:latin typeface="Marianne" panose="02000000000000000000" pitchFamily="2" charset="0"/>
              </a:rPr>
              <a:t>des élèves par des échanges avec eux </a:t>
            </a:r>
          </a:p>
          <a:p>
            <a:pPr marL="171450" lvl="0" indent="-171450" fontAlgn="base">
              <a:spcAft>
                <a:spcPts val="600"/>
              </a:spcAft>
              <a:buFont typeface="Police système Courant"/>
              <a:buChar char="→"/>
            </a:pPr>
            <a:r>
              <a:rPr lang="fr-FR" sz="1100" b="1" dirty="0">
                <a:solidFill>
                  <a:schemeClr val="tx1"/>
                </a:solidFill>
                <a:latin typeface="Marianne" panose="02000000000000000000" pitchFamily="2" charset="0"/>
              </a:rPr>
              <a:t>Développer le travail en groupe </a:t>
            </a:r>
            <a:r>
              <a:rPr lang="fr-FR" sz="1100" dirty="0">
                <a:solidFill>
                  <a:schemeClr val="tx1"/>
                </a:solidFill>
                <a:latin typeface="Marianne" panose="02000000000000000000" pitchFamily="2" charset="0"/>
              </a:rPr>
              <a:t>sous la supervision du professeur </a:t>
            </a:r>
          </a:p>
          <a:p>
            <a:pPr marL="171450" lvl="0" indent="-171450" fontAlgn="base">
              <a:spcAft>
                <a:spcPts val="600"/>
              </a:spcAft>
              <a:buFont typeface="Police système Courant"/>
              <a:buChar char="→"/>
            </a:pPr>
            <a:r>
              <a:rPr lang="fr-FR" sz="1100" b="1" dirty="0">
                <a:solidFill>
                  <a:schemeClr val="tx1"/>
                </a:solidFill>
                <a:latin typeface="Marianne" panose="02000000000000000000" pitchFamily="2" charset="0"/>
              </a:rPr>
              <a:t>Différencier pour les élèves </a:t>
            </a:r>
            <a:r>
              <a:rPr lang="fr-FR" sz="1100" dirty="0">
                <a:solidFill>
                  <a:schemeClr val="tx1"/>
                </a:solidFill>
                <a:latin typeface="Marianne" panose="02000000000000000000" pitchFamily="2" charset="0"/>
              </a:rPr>
              <a:t>qui ont besoin de travailler sur une procédure et ceux qui ont acquis l’autonomie nécessaire pour aller plus loin </a:t>
            </a:r>
          </a:p>
          <a:p>
            <a:pPr marL="171450" indent="-171450" fontAlgn="base">
              <a:spcAft>
                <a:spcPts val="600"/>
              </a:spcAft>
              <a:buFont typeface="Police système Courant"/>
              <a:buChar char="→"/>
            </a:pPr>
            <a:r>
              <a:rPr lang="fr-FR" sz="1100" b="1" dirty="0">
                <a:solidFill>
                  <a:schemeClr val="tx1"/>
                </a:solidFill>
                <a:latin typeface="Marianne" panose="02000000000000000000" pitchFamily="2" charset="0"/>
              </a:rPr>
              <a:t>Maintenir un rythme </a:t>
            </a:r>
            <a:r>
              <a:rPr lang="fr-FR" sz="1100" dirty="0">
                <a:solidFill>
                  <a:schemeClr val="tx1"/>
                </a:solidFill>
                <a:latin typeface="Marianne" panose="02000000000000000000" pitchFamily="2" charset="0"/>
              </a:rPr>
              <a:t>soutenu dans les apprentissages </a:t>
            </a:r>
          </a:p>
          <a:p>
            <a:pPr marL="171450" indent="-171450" fontAlgn="base">
              <a:spcAft>
                <a:spcPts val="600"/>
              </a:spcAft>
              <a:buFont typeface="Police système Courant"/>
              <a:buChar char="→"/>
            </a:pPr>
            <a:r>
              <a:rPr lang="fr-FR" sz="1100" b="1" dirty="0">
                <a:solidFill>
                  <a:schemeClr val="tx1"/>
                </a:solidFill>
                <a:latin typeface="Marianne" panose="02000000000000000000" pitchFamily="2" charset="0"/>
              </a:rPr>
              <a:t>Faire des « retours » </a:t>
            </a:r>
            <a:r>
              <a:rPr lang="fr-FR" sz="1100" dirty="0">
                <a:solidFill>
                  <a:schemeClr val="tx1"/>
                </a:solidFill>
                <a:latin typeface="Marianne" panose="02000000000000000000" pitchFamily="2" charset="0"/>
              </a:rPr>
              <a:t>systématiques sur les productions des élèves</a:t>
            </a:r>
          </a:p>
          <a:p>
            <a:pPr marL="171450" lvl="0" indent="-171450" fontAlgn="base">
              <a:buFont typeface="Wingdings" panose="05000000000000000000" pitchFamily="2" charset="2"/>
              <a:buChar char="Ø"/>
            </a:pPr>
            <a:endParaRPr lang="fr-FR" sz="1100" dirty="0">
              <a:solidFill>
                <a:schemeClr val="tx1"/>
              </a:solidFill>
              <a:latin typeface="Marianne" panose="02000000000000000000" pitchFamily="2" charset="0"/>
            </a:endParaRPr>
          </a:p>
        </p:txBody>
      </p:sp>
      <p:sp>
        <p:nvSpPr>
          <p:cNvPr id="12" name="Rectangle à coins arrondis 12">
            <a:extLst>
              <a:ext uri="{FF2B5EF4-FFF2-40B4-BE49-F238E27FC236}">
                <a16:creationId xmlns:a16="http://schemas.microsoft.com/office/drawing/2014/main" id="{771BDD85-1A64-FA96-6D81-B420A5B7028C}"/>
              </a:ext>
            </a:extLst>
          </p:cNvPr>
          <p:cNvSpPr/>
          <p:nvPr/>
        </p:nvSpPr>
        <p:spPr>
          <a:xfrm>
            <a:off x="6281852" y="1964175"/>
            <a:ext cx="2664296" cy="4198836"/>
          </a:xfrm>
          <a:prstGeom prst="roundRect">
            <a:avLst>
              <a:gd name="adj" fmla="val 0"/>
            </a:avLst>
          </a:prstGeom>
          <a:solidFill>
            <a:srgbClr val="D5EC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171450" indent="-171450">
              <a:spcAft>
                <a:spcPts val="600"/>
              </a:spcAft>
              <a:buFont typeface="Police système Courant"/>
              <a:buChar char="→"/>
            </a:pPr>
            <a:r>
              <a:rPr lang="fr-FR" sz="1100" b="1" dirty="0">
                <a:solidFill>
                  <a:schemeClr val="tx1"/>
                </a:solidFill>
                <a:latin typeface="Marianne" panose="02000000000000000000" pitchFamily="2" charset="0"/>
              </a:rPr>
              <a:t>Articuler les activités menées lors de l’heure hebdomadaire avec le travail mené en classe entière</a:t>
            </a:r>
            <a:r>
              <a:rPr lang="fr-FR" sz="1100" dirty="0">
                <a:solidFill>
                  <a:schemeClr val="tx1"/>
                </a:solidFill>
                <a:latin typeface="Marianne" panose="02000000000000000000" pitchFamily="2" charset="0"/>
              </a:rPr>
              <a:t> en français ou en mathématiques</a:t>
            </a:r>
          </a:p>
          <a:p>
            <a:pPr marL="171450" indent="-171450">
              <a:spcAft>
                <a:spcPts val="600"/>
              </a:spcAft>
              <a:buFont typeface="Police système Courant"/>
              <a:buChar char="→"/>
            </a:pPr>
            <a:r>
              <a:rPr lang="fr-FR" sz="1100" b="1" dirty="0">
                <a:solidFill>
                  <a:schemeClr val="tx1"/>
                </a:solidFill>
                <a:latin typeface="Marianne" panose="02000000000000000000" pitchFamily="2" charset="0"/>
              </a:rPr>
              <a:t>Faire le lien </a:t>
            </a:r>
            <a:r>
              <a:rPr lang="fr-FR" sz="1100" dirty="0">
                <a:solidFill>
                  <a:schemeClr val="tx1"/>
                </a:solidFill>
                <a:latin typeface="Marianne" panose="02000000000000000000" pitchFamily="2" charset="0"/>
              </a:rPr>
              <a:t>avec l’accompagnement personnalisé</a:t>
            </a:r>
          </a:p>
          <a:p>
            <a:pPr marL="171450" indent="-171450">
              <a:spcAft>
                <a:spcPts val="600"/>
              </a:spcAft>
              <a:buFont typeface="Police système Courant"/>
              <a:buChar char="→"/>
            </a:pPr>
            <a:r>
              <a:rPr lang="fr-FR" sz="1100" b="1" dirty="0">
                <a:solidFill>
                  <a:schemeClr val="tx1"/>
                </a:solidFill>
                <a:latin typeface="Marianne" panose="02000000000000000000" pitchFamily="2" charset="0"/>
              </a:rPr>
              <a:t>Évaluer les progrès </a:t>
            </a:r>
            <a:r>
              <a:rPr lang="fr-FR" sz="1100" dirty="0">
                <a:solidFill>
                  <a:schemeClr val="tx1"/>
                </a:solidFill>
                <a:latin typeface="Marianne" panose="02000000000000000000" pitchFamily="2" charset="0"/>
              </a:rPr>
              <a:t>de l’élève</a:t>
            </a:r>
          </a:p>
        </p:txBody>
      </p:sp>
      <p:sp>
        <p:nvSpPr>
          <p:cNvPr id="14" name="Rectangle 13">
            <a:extLst>
              <a:ext uri="{FF2B5EF4-FFF2-40B4-BE49-F238E27FC236}">
                <a16:creationId xmlns:a16="http://schemas.microsoft.com/office/drawing/2014/main" id="{C3CC2C93-2147-F103-990D-68584B412BA4}"/>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94270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E0D8C7A-0D4D-AA03-E1EA-F19FF81149E9}"/>
              </a:ext>
            </a:extLst>
          </p:cNvPr>
          <p:cNvPicPr>
            <a:picLocks noChangeAspect="1"/>
          </p:cNvPicPr>
          <p:nvPr/>
        </p:nvPicPr>
        <p:blipFill>
          <a:blip r:embed="rId2"/>
          <a:stretch>
            <a:fillRect/>
          </a:stretch>
        </p:blipFill>
        <p:spPr>
          <a:xfrm>
            <a:off x="2097768" y="561854"/>
            <a:ext cx="5660355" cy="702905"/>
          </a:xfrm>
          <a:prstGeom prst="rect">
            <a:avLst/>
          </a:prstGeom>
        </p:spPr>
      </p:pic>
      <p:pic>
        <p:nvPicPr>
          <p:cNvPr id="17" name="Image 16">
            <a:extLst>
              <a:ext uri="{FF2B5EF4-FFF2-40B4-BE49-F238E27FC236}">
                <a16:creationId xmlns:a16="http://schemas.microsoft.com/office/drawing/2014/main" id="{EB456ACE-6CF3-4B0F-1A59-4583ABB322D9}"/>
              </a:ext>
            </a:extLst>
          </p:cNvPr>
          <p:cNvPicPr>
            <a:picLocks noChangeAspect="1"/>
          </p:cNvPicPr>
          <p:nvPr/>
        </p:nvPicPr>
        <p:blipFill>
          <a:blip r:embed="rId2"/>
          <a:stretch>
            <a:fillRect/>
          </a:stretch>
        </p:blipFill>
        <p:spPr>
          <a:xfrm rot="10800000">
            <a:off x="2608314" y="677066"/>
            <a:ext cx="4639262" cy="702905"/>
          </a:xfrm>
          <a:prstGeom prst="rect">
            <a:avLst/>
          </a:prstGeom>
        </p:spPr>
      </p:pic>
      <p:pic>
        <p:nvPicPr>
          <p:cNvPr id="10" name="Image 9">
            <a:extLst>
              <a:ext uri="{FF2B5EF4-FFF2-40B4-BE49-F238E27FC236}">
                <a16:creationId xmlns:a16="http://schemas.microsoft.com/office/drawing/2014/main" id="{93432FDE-3306-1930-EB57-98A62D5E5C09}"/>
              </a:ext>
            </a:extLst>
          </p:cNvPr>
          <p:cNvPicPr>
            <a:picLocks noChangeAspect="1"/>
          </p:cNvPicPr>
          <p:nvPr/>
        </p:nvPicPr>
        <p:blipFill>
          <a:blip r:embed="rId2"/>
          <a:stretch>
            <a:fillRect/>
          </a:stretch>
        </p:blipFill>
        <p:spPr>
          <a:xfrm>
            <a:off x="1664631" y="273096"/>
            <a:ext cx="6408572" cy="702905"/>
          </a:xfrm>
          <a:prstGeom prst="rect">
            <a:avLst/>
          </a:prstGeom>
        </p:spPr>
      </p:pic>
      <p:sp>
        <p:nvSpPr>
          <p:cNvPr id="2" name="Titre 1"/>
          <p:cNvSpPr>
            <a:spLocks noGrp="1"/>
          </p:cNvSpPr>
          <p:nvPr>
            <p:ph type="title"/>
          </p:nvPr>
        </p:nvSpPr>
        <p:spPr>
          <a:xfrm>
            <a:off x="1979712" y="484690"/>
            <a:ext cx="5778411" cy="330745"/>
          </a:xfrm>
        </p:spPr>
        <p:txBody>
          <a:bodyPr/>
          <a:lstStyle/>
          <a:p>
            <a:pPr algn="ctr"/>
            <a:r>
              <a:rPr lang="fr-FR" sz="2400" b="1" dirty="0" smtClean="0"/>
              <a:t>Une </a:t>
            </a:r>
            <a:r>
              <a:rPr lang="fr-FR" sz="2400" b="1" dirty="0"/>
              <a:t>action pédagogique forte et nécessaire</a:t>
            </a:r>
          </a:p>
        </p:txBody>
      </p:sp>
      <p:sp>
        <p:nvSpPr>
          <p:cNvPr id="6" name="Espace réservé du contenu 5"/>
          <p:cNvSpPr>
            <a:spLocks noGrp="1"/>
          </p:cNvSpPr>
          <p:nvPr>
            <p:ph sz="quarter" idx="14"/>
          </p:nvPr>
        </p:nvSpPr>
        <p:spPr>
          <a:xfrm>
            <a:off x="360000" y="1603708"/>
            <a:ext cx="8424000" cy="4235895"/>
          </a:xfrm>
        </p:spPr>
        <p:txBody>
          <a:bodyPr/>
          <a:lstStyle/>
          <a:p>
            <a:pPr marL="285750" indent="-285750">
              <a:buFont typeface="Arial" panose="020B0604020202020204" pitchFamily="34" charset="0"/>
              <a:buChar char="•"/>
            </a:pPr>
            <a:r>
              <a:rPr lang="fr-FR" sz="1600" b="1" dirty="0"/>
              <a:t>Aux évaluations nationales à l’entrée en 6</a:t>
            </a:r>
            <a:r>
              <a:rPr lang="fr-FR" sz="1600" b="1" baseline="30000" dirty="0"/>
              <a:t>e</a:t>
            </a:r>
            <a:r>
              <a:rPr lang="fr-FR" sz="1600" b="1" dirty="0"/>
              <a:t> </a:t>
            </a:r>
            <a:r>
              <a:rPr lang="fr-FR" sz="1600" dirty="0"/>
              <a:t>: </a:t>
            </a:r>
            <a:endParaRPr lang="fr-FR" sz="1600" b="1" dirty="0"/>
          </a:p>
          <a:p>
            <a:pPr marL="717750" lvl="2" indent="-285750"/>
            <a:r>
              <a:rPr lang="fr-FR" sz="1400" dirty="0"/>
              <a:t>27 % des élèves ont une maîtrise insuffisante des compétences évaluées en français ;</a:t>
            </a:r>
          </a:p>
          <a:p>
            <a:pPr marL="717750" lvl="2" indent="-285750"/>
            <a:r>
              <a:rPr lang="fr-FR" sz="1400" dirty="0"/>
              <a:t>32 % des élèves ont une maîtrise insuffisante des compétences évaluées en  mathématiques (évaluations nationales).</a:t>
            </a:r>
          </a:p>
          <a:p>
            <a:pPr marL="285750" lvl="2" indent="-285750">
              <a:spcBef>
                <a:spcPts val="1200"/>
              </a:spcBef>
              <a:spcAft>
                <a:spcPts val="500"/>
              </a:spcAft>
            </a:pPr>
            <a:r>
              <a:rPr lang="fr-FR" sz="1600" b="1" dirty="0"/>
              <a:t> Au diplôme national du brevet en fin de 3</a:t>
            </a:r>
            <a:r>
              <a:rPr lang="fr-FR" sz="1600" b="1" baseline="30000" dirty="0"/>
              <a:t>e</a:t>
            </a:r>
            <a:r>
              <a:rPr lang="fr-FR" sz="1600" b="1" dirty="0"/>
              <a:t> :</a:t>
            </a:r>
            <a:r>
              <a:rPr lang="fr-FR" sz="1600" dirty="0"/>
              <a:t> </a:t>
            </a:r>
          </a:p>
          <a:p>
            <a:pPr marL="681750" lvl="4" indent="-285750">
              <a:spcBef>
                <a:spcPts val="0"/>
              </a:spcBef>
              <a:spcAft>
                <a:spcPts val="0"/>
              </a:spcAft>
            </a:pPr>
            <a:r>
              <a:rPr lang="fr-FR" sz="1400" dirty="0"/>
              <a:t>la moyenne à l’épreuve terminale de mathématiques est de 9,7 ;</a:t>
            </a:r>
          </a:p>
          <a:p>
            <a:pPr marL="681750" lvl="4" indent="-285750">
              <a:spcBef>
                <a:spcPts val="0"/>
              </a:spcBef>
              <a:spcAft>
                <a:spcPts val="0"/>
              </a:spcAft>
            </a:pPr>
            <a:r>
              <a:rPr lang="fr-FR" sz="1400" dirty="0"/>
              <a:t>la moyenne à l’épreuve terminale de français est de 10,6.</a:t>
            </a:r>
            <a:endParaRPr lang="fr-FR" sz="1600" dirty="0"/>
          </a:p>
          <a:p>
            <a:pPr marL="285750" lvl="0" indent="-285750">
              <a:spcBef>
                <a:spcPts val="1200"/>
              </a:spcBef>
              <a:buFont typeface="Arial" panose="020B0604020202020204" pitchFamily="34" charset="0"/>
              <a:buChar char="•"/>
            </a:pPr>
            <a:r>
              <a:rPr lang="fr-FR" sz="1600" b="1" dirty="0"/>
              <a:t>Le collège peine à réduire les inégalités scolaires :</a:t>
            </a:r>
          </a:p>
          <a:p>
            <a:pPr marL="681750" lvl="4" indent="-285750">
              <a:spcBef>
                <a:spcPts val="0"/>
              </a:spcBef>
              <a:spcAft>
                <a:spcPts val="500"/>
              </a:spcAft>
            </a:pPr>
            <a:r>
              <a:rPr lang="fr-FR" sz="1400" dirty="0"/>
              <a:t>selon une étude de la DEPP, moins de 5 % des élèves les plus faibles en 6</a:t>
            </a:r>
            <a:r>
              <a:rPr lang="fr-FR" sz="1400" baseline="30000" dirty="0"/>
              <a:t>ème</a:t>
            </a:r>
            <a:br>
              <a:rPr lang="fr-FR" sz="1400" baseline="30000" dirty="0"/>
            </a:br>
            <a:r>
              <a:rPr lang="fr-FR" sz="1400" dirty="0"/>
              <a:t>en mathématiques et dans certains domaines du français parviennent à se hisser</a:t>
            </a:r>
            <a:br>
              <a:rPr lang="fr-FR" sz="1400" dirty="0"/>
            </a:br>
            <a:r>
              <a:rPr lang="fr-FR" sz="1400" dirty="0"/>
              <a:t>parmi les élèves les plus performants en 3</a:t>
            </a:r>
            <a:r>
              <a:rPr lang="fr-FR" sz="1400" baseline="30000" dirty="0"/>
              <a:t>ème</a:t>
            </a:r>
            <a:r>
              <a:rPr lang="fr-FR" sz="1400" dirty="0"/>
              <a:t>.</a:t>
            </a:r>
            <a:br>
              <a:rPr lang="fr-FR" sz="1400" dirty="0"/>
            </a:br>
            <a:r>
              <a:rPr lang="fr-FR" sz="1000" dirty="0">
                <a:solidFill>
                  <a:schemeClr val="bg1">
                    <a:lumMod val="50000"/>
                  </a:schemeClr>
                </a:solidFill>
              </a:rPr>
              <a:t>(</a:t>
            </a:r>
            <a:r>
              <a:rPr lang="fr-FR" sz="1000" dirty="0">
                <a:solidFill>
                  <a:schemeClr val="bg1">
                    <a:lumMod val="50000"/>
                  </a:schemeClr>
                </a:solidFill>
                <a:hlinkClick r:id="rId3">
                  <a:extLst>
                    <a:ext uri="{A12FA001-AC4F-418D-AE19-62706E023703}">
                      <ahyp:hlinkClr xmlns="" xmlns:ahyp="http://schemas.microsoft.com/office/drawing/2018/hyperlinkcolor" val="tx"/>
                    </a:ext>
                  </a:extLst>
                </a:hlinkClick>
              </a:rPr>
              <a:t>http://cache.media.education.gouv.fr/file/2015/78/4/DEPP-NI-2015-25-Acquis-eleves-college-ecarts-origine-sociale-culturelle_455784.pdf</a:t>
            </a:r>
            <a:r>
              <a:rPr lang="fr-FR" sz="1000" dirty="0">
                <a:solidFill>
                  <a:schemeClr val="bg1">
                    <a:lumMod val="50000"/>
                  </a:schemeClr>
                </a:solidFill>
              </a:rPr>
              <a:t>)</a:t>
            </a:r>
          </a:p>
          <a:p>
            <a:pPr marL="285750" lvl="0" indent="-285750">
              <a:buFont typeface="Arial" panose="020B0604020202020204" pitchFamily="34" charset="0"/>
              <a:buChar char="•"/>
            </a:pPr>
            <a:endParaRPr lang="fr-FR" sz="1800" dirty="0"/>
          </a:p>
          <a:p>
            <a:pPr lvl="0"/>
            <a:endParaRPr lang="fr-FR" sz="1800" dirty="0"/>
          </a:p>
          <a:p>
            <a:pPr lvl="0"/>
            <a:endParaRPr lang="fr-FR" sz="1800" dirty="0"/>
          </a:p>
          <a:p>
            <a:pPr marL="285750" indent="-285750">
              <a:buFont typeface="Wingdings" panose="05000000000000000000" pitchFamily="2" charset="2"/>
              <a:buChar char="§"/>
            </a:pPr>
            <a:endParaRPr lang="fr-FR" sz="1400" dirty="0"/>
          </a:p>
        </p:txBody>
      </p:sp>
      <p:sp>
        <p:nvSpPr>
          <p:cNvPr id="8" name="Rectangle 7"/>
          <p:cNvSpPr/>
          <p:nvPr/>
        </p:nvSpPr>
        <p:spPr>
          <a:xfrm>
            <a:off x="611560" y="5085184"/>
            <a:ext cx="7776864" cy="1194761"/>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fr-FR" sz="1600" dirty="0">
                <a:solidFill>
                  <a:schemeClr val="tx1"/>
                </a:solidFill>
                <a:latin typeface="Marianne" panose="02000000000000000000" pitchFamily="2" charset="0"/>
              </a:rPr>
              <a:t>Engager dès la rentrée 2023 les évolutions de la classe de 6</a:t>
            </a:r>
            <a:r>
              <a:rPr lang="fr-FR" sz="1600" baseline="30000" dirty="0">
                <a:solidFill>
                  <a:schemeClr val="tx1"/>
                </a:solidFill>
                <a:latin typeface="Marianne" panose="02000000000000000000" pitchFamily="2" charset="0"/>
              </a:rPr>
              <a:t>e</a:t>
            </a:r>
            <a:br>
              <a:rPr lang="fr-FR" sz="1600" baseline="30000" dirty="0">
                <a:solidFill>
                  <a:schemeClr val="tx1"/>
                </a:solidFill>
                <a:latin typeface="Marianne" panose="02000000000000000000" pitchFamily="2" charset="0"/>
              </a:rPr>
            </a:br>
            <a:r>
              <a:rPr lang="fr-FR" sz="1600" dirty="0">
                <a:solidFill>
                  <a:schemeClr val="tx1"/>
                </a:solidFill>
                <a:latin typeface="Marianne" panose="02000000000000000000" pitchFamily="2" charset="0"/>
              </a:rPr>
              <a:t>afin de répondre aux principales difficultés rencontrées</a:t>
            </a:r>
            <a:br>
              <a:rPr lang="fr-FR" sz="1600" dirty="0">
                <a:solidFill>
                  <a:schemeClr val="tx1"/>
                </a:solidFill>
                <a:latin typeface="Marianne" panose="02000000000000000000" pitchFamily="2" charset="0"/>
              </a:rPr>
            </a:br>
            <a:r>
              <a:rPr lang="fr-FR" sz="1600" dirty="0">
                <a:solidFill>
                  <a:schemeClr val="tx1"/>
                </a:solidFill>
                <a:latin typeface="Marianne" panose="02000000000000000000" pitchFamily="2" charset="0"/>
              </a:rPr>
              <a:t>par les élèves et permettre à chacun de se projeter avec confiance</a:t>
            </a:r>
            <a:br>
              <a:rPr lang="fr-FR" sz="1600" dirty="0">
                <a:solidFill>
                  <a:schemeClr val="tx1"/>
                </a:solidFill>
                <a:latin typeface="Marianne" panose="02000000000000000000" pitchFamily="2" charset="0"/>
              </a:rPr>
            </a:br>
            <a:r>
              <a:rPr lang="fr-FR" sz="1600" dirty="0">
                <a:solidFill>
                  <a:schemeClr val="tx1"/>
                </a:solidFill>
                <a:latin typeface="Marianne" panose="02000000000000000000" pitchFamily="2" charset="0"/>
              </a:rPr>
              <a:t>dans la suite de sa scolarité au collège.</a:t>
            </a:r>
          </a:p>
        </p:txBody>
      </p:sp>
      <p:pic>
        <p:nvPicPr>
          <p:cNvPr id="12" name="Image 11" descr="Une image contenant noir et blanc, fumée&#10;&#10;Description générée automatiquement">
            <a:extLst>
              <a:ext uri="{FF2B5EF4-FFF2-40B4-BE49-F238E27FC236}">
                <a16:creationId xmlns:a16="http://schemas.microsoft.com/office/drawing/2014/main" id="{00F3BEDC-0255-89F8-4B07-6E3B38DCAD49}"/>
              </a:ext>
            </a:extLst>
          </p:cNvPr>
          <p:cNvPicPr>
            <a:picLocks/>
          </p:cNvPicPr>
          <p:nvPr/>
        </p:nvPicPr>
        <p:blipFill>
          <a:blip r:embed="rId4"/>
          <a:stretch>
            <a:fillRect/>
          </a:stretch>
        </p:blipFill>
        <p:spPr>
          <a:xfrm rot="17514112" flipH="1" flipV="1">
            <a:off x="515268" y="4540043"/>
            <a:ext cx="409575" cy="1387475"/>
          </a:xfrm>
          <a:prstGeom prst="rect">
            <a:avLst/>
          </a:prstGeom>
        </p:spPr>
      </p:pic>
      <p:sp>
        <p:nvSpPr>
          <p:cNvPr id="18" name="Espace réservé du pied de page 3">
            <a:extLst>
              <a:ext uri="{FF2B5EF4-FFF2-40B4-BE49-F238E27FC236}">
                <a16:creationId xmlns:a16="http://schemas.microsoft.com/office/drawing/2014/main" id="{996AC99D-F011-7A8D-AF88-773B033A99EB}"/>
              </a:ext>
            </a:extLst>
          </p:cNvPr>
          <p:cNvSpPr>
            <a:spLocks noGrp="1"/>
          </p:cNvSpPr>
          <p:nvPr>
            <p:ph type="ftr" sz="quarter" idx="11"/>
          </p:nvPr>
        </p:nvSpPr>
        <p:spPr>
          <a:xfrm>
            <a:off x="360000" y="6378000"/>
            <a:ext cx="5904000" cy="480000"/>
          </a:xfrm>
        </p:spPr>
        <p:txBody>
          <a:bodyPr/>
          <a:lstStyle/>
          <a:p>
            <a:r>
              <a:rPr lang="fr-FR" dirty="0"/>
              <a:t>DGESCO – A1-2</a:t>
            </a:r>
          </a:p>
        </p:txBody>
      </p:sp>
      <p:sp>
        <p:nvSpPr>
          <p:cNvPr id="19" name="Espace réservé du numéro de diapositive 4">
            <a:extLst>
              <a:ext uri="{FF2B5EF4-FFF2-40B4-BE49-F238E27FC236}">
                <a16:creationId xmlns:a16="http://schemas.microsoft.com/office/drawing/2014/main" id="{91AB9D68-28A0-D2B8-65BA-F2307ACA77A9}"/>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279450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1FD4C97E-7B52-86AB-6393-E7975B4DF6A8}"/>
              </a:ext>
            </a:extLst>
          </p:cNvPr>
          <p:cNvGrpSpPr/>
          <p:nvPr/>
        </p:nvGrpSpPr>
        <p:grpSpPr>
          <a:xfrm>
            <a:off x="1220252" y="60451"/>
            <a:ext cx="7917387" cy="1785019"/>
            <a:chOff x="1220252" y="60451"/>
            <a:chExt cx="7917387" cy="1785019"/>
          </a:xfrm>
        </p:grpSpPr>
        <p:pic>
          <p:nvPicPr>
            <p:cNvPr id="12" name="Image 11">
              <a:extLst>
                <a:ext uri="{FF2B5EF4-FFF2-40B4-BE49-F238E27FC236}">
                  <a16:creationId xmlns:a16="http://schemas.microsoft.com/office/drawing/2014/main" id="{74A027C8-7546-DF1B-1F56-FABB813F8AA0}"/>
                </a:ext>
              </a:extLst>
            </p:cNvPr>
            <p:cNvPicPr>
              <a:picLocks noChangeAspect="1"/>
            </p:cNvPicPr>
            <p:nvPr/>
          </p:nvPicPr>
          <p:blipFill>
            <a:blip r:embed="rId2"/>
            <a:stretch>
              <a:fillRect/>
            </a:stretch>
          </p:blipFill>
          <p:spPr>
            <a:xfrm>
              <a:off x="1220252" y="60451"/>
              <a:ext cx="7917387" cy="1052736"/>
            </a:xfrm>
            <a:prstGeom prst="rect">
              <a:avLst/>
            </a:prstGeom>
          </p:spPr>
        </p:pic>
        <p:pic>
          <p:nvPicPr>
            <p:cNvPr id="10" name="Image 9">
              <a:extLst>
                <a:ext uri="{FF2B5EF4-FFF2-40B4-BE49-F238E27FC236}">
                  <a16:creationId xmlns:a16="http://schemas.microsoft.com/office/drawing/2014/main" id="{3FBDAA19-52F8-B4C7-7DE2-2CE96CA3A8E9}"/>
                </a:ext>
              </a:extLst>
            </p:cNvPr>
            <p:cNvPicPr>
              <a:picLocks noChangeAspect="1"/>
            </p:cNvPicPr>
            <p:nvPr/>
          </p:nvPicPr>
          <p:blipFill>
            <a:blip r:embed="rId2"/>
            <a:stretch>
              <a:fillRect/>
            </a:stretch>
          </p:blipFill>
          <p:spPr>
            <a:xfrm>
              <a:off x="1691680" y="409948"/>
              <a:ext cx="6768752" cy="1052736"/>
            </a:xfrm>
            <a:prstGeom prst="rect">
              <a:avLst/>
            </a:prstGeom>
          </p:spPr>
        </p:pic>
        <p:pic>
          <p:nvPicPr>
            <p:cNvPr id="11" name="Image 10">
              <a:extLst>
                <a:ext uri="{FF2B5EF4-FFF2-40B4-BE49-F238E27FC236}">
                  <a16:creationId xmlns:a16="http://schemas.microsoft.com/office/drawing/2014/main" id="{F1555B85-99FB-436F-0B71-A59DB1B41377}"/>
                </a:ext>
              </a:extLst>
            </p:cNvPr>
            <p:cNvPicPr>
              <a:picLocks noChangeAspect="1"/>
            </p:cNvPicPr>
            <p:nvPr/>
          </p:nvPicPr>
          <p:blipFill>
            <a:blip r:embed="rId2"/>
            <a:stretch>
              <a:fillRect/>
            </a:stretch>
          </p:blipFill>
          <p:spPr>
            <a:xfrm rot="10800000">
              <a:off x="2318316" y="792734"/>
              <a:ext cx="5040560" cy="1052736"/>
            </a:xfrm>
            <a:prstGeom prst="rect">
              <a:avLst/>
            </a:prstGeom>
          </p:spPr>
        </p:pic>
      </p:grpSp>
      <p:sp>
        <p:nvSpPr>
          <p:cNvPr id="5" name="Espace réservé du numéro de diapositive 3">
            <a:extLst>
              <a:ext uri="{FF2B5EF4-FFF2-40B4-BE49-F238E27FC236}">
                <a16:creationId xmlns:a16="http://schemas.microsoft.com/office/drawing/2014/main" id="{09DDDF9E-CE69-93E9-4C6C-60A17690A5BF}"/>
              </a:ext>
            </a:extLst>
          </p:cNvPr>
          <p:cNvSpPr>
            <a:spLocks noGrp="1"/>
          </p:cNvSpPr>
          <p:nvPr>
            <p:ph type="sldNum" sz="quarter" idx="12"/>
          </p:nvPr>
        </p:nvSpPr>
        <p:spPr>
          <a:xfrm>
            <a:off x="6264000" y="6378000"/>
            <a:ext cx="1350000" cy="480000"/>
          </a:xfrm>
        </p:spPr>
        <p:txBody>
          <a:bodyPr/>
          <a:lstStyle/>
          <a:p>
            <a:fld id="{D57F1E4F-1CFF-5643-939E-217C01CDF565}" type="slidenum">
              <a:rPr lang="en-US" smtClean="0"/>
              <a:pPr/>
              <a:t>20</a:t>
            </a:fld>
            <a:endParaRPr lang="en-US" dirty="0"/>
          </a:p>
        </p:txBody>
      </p:sp>
      <p:sp>
        <p:nvSpPr>
          <p:cNvPr id="6" name="Rectangle 5">
            <a:extLst>
              <a:ext uri="{FF2B5EF4-FFF2-40B4-BE49-F238E27FC236}">
                <a16:creationId xmlns:a16="http://schemas.microsoft.com/office/drawing/2014/main" id="{77367065-576C-8094-44A6-84E2321BAF4F}"/>
              </a:ext>
            </a:extLst>
          </p:cNvPr>
          <p:cNvSpPr/>
          <p:nvPr/>
        </p:nvSpPr>
        <p:spPr>
          <a:xfrm>
            <a:off x="1504791" y="364382"/>
            <a:ext cx="7128792" cy="1200329"/>
          </a:xfrm>
          <a:prstGeom prst="rect">
            <a:avLst/>
          </a:prstGeom>
        </p:spPr>
        <p:txBody>
          <a:bodyPr wrap="square">
            <a:spAutoFit/>
          </a:bodyPr>
          <a:lstStyle/>
          <a:p>
            <a:pPr algn="ctr"/>
            <a:r>
              <a:rPr lang="fr-FR" sz="2400" b="1" dirty="0">
                <a:latin typeface="Marianne" panose="02000000000000000000" pitchFamily="2" charset="0"/>
              </a:rPr>
              <a:t>Un enseignement souple, organisé en session qui s’adapte tout au long de l’année aux besoins des élèves</a:t>
            </a:r>
          </a:p>
        </p:txBody>
      </p:sp>
      <p:sp>
        <p:nvSpPr>
          <p:cNvPr id="8" name="Rectangle à coins arrondis 17">
            <a:extLst>
              <a:ext uri="{FF2B5EF4-FFF2-40B4-BE49-F238E27FC236}">
                <a16:creationId xmlns:a16="http://schemas.microsoft.com/office/drawing/2014/main" id="{8E7B5A7D-6AAC-47E2-AC66-F2E28406258E}"/>
              </a:ext>
            </a:extLst>
          </p:cNvPr>
          <p:cNvSpPr/>
          <p:nvPr/>
        </p:nvSpPr>
        <p:spPr>
          <a:xfrm>
            <a:off x="395536" y="2361752"/>
            <a:ext cx="8352928" cy="27546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t">
            <a:spAutoFit/>
          </a:bodyPr>
          <a:lstStyle/>
          <a:p>
            <a:pPr marL="285750" indent="-285750">
              <a:spcAft>
                <a:spcPts val="1800"/>
              </a:spcAft>
              <a:buFont typeface="Police système Courant"/>
              <a:buChar char="→"/>
            </a:pPr>
            <a:r>
              <a:rPr lang="fr-FR" sz="1600" dirty="0">
                <a:solidFill>
                  <a:schemeClr val="tx1"/>
                </a:solidFill>
                <a:latin typeface="Marianne" panose="02000000000000000000" pitchFamily="2" charset="0"/>
              </a:rPr>
              <a:t>L’enseignement est organisé en session qui n’excède pas un trimestre.</a:t>
            </a:r>
          </a:p>
          <a:p>
            <a:pPr marL="285750" indent="-285750">
              <a:spcAft>
                <a:spcPts val="1800"/>
              </a:spcAft>
              <a:buFont typeface="Police système Courant"/>
              <a:buChar char="→"/>
            </a:pPr>
            <a:r>
              <a:rPr lang="fr-FR" sz="1600" dirty="0">
                <a:solidFill>
                  <a:schemeClr val="tx1"/>
                </a:solidFill>
                <a:latin typeface="Marianne" panose="02000000000000000000" pitchFamily="2" charset="0"/>
              </a:rPr>
              <a:t>Les élèves n’ont pas forcément vocation à suivre toute l’année les mêmes  sessions de soutien ou d’approfondissement.</a:t>
            </a:r>
          </a:p>
          <a:p>
            <a:pPr marL="285750" indent="-285750">
              <a:spcAft>
                <a:spcPts val="1800"/>
              </a:spcAft>
              <a:buFont typeface="Police système Courant"/>
              <a:buChar char="→"/>
            </a:pPr>
            <a:r>
              <a:rPr lang="fr-FR" sz="1600" dirty="0">
                <a:solidFill>
                  <a:schemeClr val="tx1"/>
                </a:solidFill>
                <a:latin typeface="Marianne" panose="02000000000000000000" pitchFamily="2" charset="0"/>
              </a:rPr>
              <a:t>Leur parcours doit s’adapter à toute la diversité de leurs besoins.</a:t>
            </a:r>
          </a:p>
          <a:p>
            <a:pPr marL="285750" indent="-285750">
              <a:spcAft>
                <a:spcPts val="1800"/>
              </a:spcAft>
              <a:buFont typeface="Police système Courant"/>
              <a:buChar char="→"/>
            </a:pPr>
            <a:r>
              <a:rPr lang="fr-FR" sz="1600" dirty="0">
                <a:solidFill>
                  <a:schemeClr val="tx1"/>
                </a:solidFill>
                <a:latin typeface="Marianne" panose="02000000000000000000" pitchFamily="2" charset="0"/>
              </a:rPr>
              <a:t>Durant toute l’année de 6</a:t>
            </a:r>
            <a:r>
              <a:rPr lang="fr-FR" sz="1600" baseline="30000" dirty="0">
                <a:solidFill>
                  <a:schemeClr val="tx1"/>
                </a:solidFill>
                <a:latin typeface="Marianne" panose="02000000000000000000" pitchFamily="2" charset="0"/>
              </a:rPr>
              <a:t>e</a:t>
            </a:r>
            <a:r>
              <a:rPr lang="fr-FR" sz="1600" dirty="0">
                <a:solidFill>
                  <a:schemeClr val="tx1"/>
                </a:solidFill>
                <a:latin typeface="Marianne" panose="02000000000000000000" pitchFamily="2" charset="0"/>
              </a:rPr>
              <a:t>, ils peuvent ainsi bénéficier d’un programme personnalisé qui leur permet de renforcer  ou d’approfondir les connaissances et les compétences indiquées dans les repères annuels de progression et les attendus de fin d’année de CM2 et de 6</a:t>
            </a:r>
            <a:r>
              <a:rPr lang="fr-FR" sz="1600" baseline="30000" dirty="0">
                <a:solidFill>
                  <a:schemeClr val="tx1"/>
                </a:solidFill>
                <a:latin typeface="Marianne" panose="02000000000000000000" pitchFamily="2" charset="0"/>
              </a:rPr>
              <a:t>e</a:t>
            </a:r>
            <a:r>
              <a:rPr lang="fr-FR" sz="1600" dirty="0">
                <a:solidFill>
                  <a:schemeClr val="tx1"/>
                </a:solidFill>
                <a:latin typeface="Marianne" panose="02000000000000000000" pitchFamily="2" charset="0"/>
              </a:rPr>
              <a:t>.</a:t>
            </a:r>
          </a:p>
        </p:txBody>
      </p:sp>
      <p:sp>
        <p:nvSpPr>
          <p:cNvPr id="15" name="Rectangle 14">
            <a:extLst>
              <a:ext uri="{FF2B5EF4-FFF2-40B4-BE49-F238E27FC236}">
                <a16:creationId xmlns:a16="http://schemas.microsoft.com/office/drawing/2014/main" id="{53226993-EDF5-4F33-97F5-D213B0CD0ADB}"/>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130351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DED55850-20EF-F6C5-64CD-4BEA126FC39F}"/>
              </a:ext>
            </a:extLst>
          </p:cNvPr>
          <p:cNvPicPr>
            <a:picLocks noChangeAspect="1"/>
          </p:cNvPicPr>
          <p:nvPr/>
        </p:nvPicPr>
        <p:blipFill>
          <a:blip r:embed="rId2"/>
          <a:stretch>
            <a:fillRect/>
          </a:stretch>
        </p:blipFill>
        <p:spPr>
          <a:xfrm>
            <a:off x="4588967" y="991039"/>
            <a:ext cx="3038322" cy="595370"/>
          </a:xfrm>
          <a:prstGeom prst="rect">
            <a:avLst/>
          </a:prstGeom>
        </p:spPr>
      </p:pic>
      <p:sp>
        <p:nvSpPr>
          <p:cNvPr id="5" name="ZoneTexte 4">
            <a:extLst>
              <a:ext uri="{FF2B5EF4-FFF2-40B4-BE49-F238E27FC236}">
                <a16:creationId xmlns:a16="http://schemas.microsoft.com/office/drawing/2014/main" id="{FB26057B-9D1B-F319-1BE4-B2CA60551EA2}"/>
              </a:ext>
            </a:extLst>
          </p:cNvPr>
          <p:cNvSpPr txBox="1"/>
          <p:nvPr/>
        </p:nvSpPr>
        <p:spPr>
          <a:xfrm>
            <a:off x="1043608" y="1124744"/>
            <a:ext cx="7056784" cy="923330"/>
          </a:xfrm>
          <a:prstGeom prst="rect">
            <a:avLst/>
          </a:prstGeom>
          <a:noFill/>
        </p:spPr>
        <p:txBody>
          <a:bodyPr wrap="square" rtlCol="0">
            <a:spAutoFit/>
          </a:bodyPr>
          <a:lstStyle/>
          <a:p>
            <a:pPr algn="ctr"/>
            <a:r>
              <a:rPr lang="fr-FR" dirty="0">
                <a:latin typeface="Marianne" panose="02000000000000000000" pitchFamily="2" charset="0"/>
              </a:rPr>
              <a:t>Exemple, sur une année, d’un parcours d’un élève de 6</a:t>
            </a:r>
            <a:r>
              <a:rPr lang="fr-FR" baseline="30000" dirty="0">
                <a:latin typeface="Marianne" panose="02000000000000000000" pitchFamily="2" charset="0"/>
              </a:rPr>
              <a:t>e</a:t>
            </a:r>
            <a:br>
              <a:rPr lang="fr-FR" baseline="30000" dirty="0">
                <a:latin typeface="Marianne" panose="02000000000000000000" pitchFamily="2" charset="0"/>
              </a:rPr>
            </a:br>
            <a:r>
              <a:rPr lang="fr-FR" dirty="0">
                <a:latin typeface="Marianne" panose="02000000000000000000" pitchFamily="2" charset="0"/>
              </a:rPr>
              <a:t>en heure hebdomadaire de soutien ou d’approfondissement  en mathématiques ou en français </a:t>
            </a:r>
          </a:p>
        </p:txBody>
      </p:sp>
      <p:sp>
        <p:nvSpPr>
          <p:cNvPr id="6" name="ZoneTexte 5">
            <a:extLst>
              <a:ext uri="{FF2B5EF4-FFF2-40B4-BE49-F238E27FC236}">
                <a16:creationId xmlns:a16="http://schemas.microsoft.com/office/drawing/2014/main" id="{87BAE19D-A639-7230-1D75-DFF7EE1F1346}"/>
              </a:ext>
            </a:extLst>
          </p:cNvPr>
          <p:cNvSpPr txBox="1"/>
          <p:nvPr/>
        </p:nvSpPr>
        <p:spPr>
          <a:xfrm>
            <a:off x="1619672" y="2423574"/>
            <a:ext cx="1296144" cy="1776622"/>
          </a:xfrm>
          <a:prstGeom prst="rect">
            <a:avLst/>
          </a:prstGeom>
          <a:noFill/>
          <a:ln w="19050">
            <a:solidFill>
              <a:srgbClr val="D5ECE6"/>
            </a:solidFill>
          </a:ln>
        </p:spPr>
        <p:txBody>
          <a:bodyPr wrap="square" tIns="72000" bIns="72000" rtlCol="0" anchor="t">
            <a:noAutofit/>
          </a:bodyPr>
          <a:lstStyle/>
          <a:p>
            <a:r>
              <a:rPr lang="fr-FR" sz="1400" dirty="0">
                <a:latin typeface="Marianne" panose="02000000000000000000" pitchFamily="2" charset="0"/>
              </a:rPr>
              <a:t>Période 1</a:t>
            </a:r>
          </a:p>
          <a:p>
            <a:r>
              <a:rPr lang="fr-FR" sz="1400" b="1" dirty="0">
                <a:latin typeface="Marianne" panose="02000000000000000000" pitchFamily="2" charset="0"/>
              </a:rPr>
              <a:t>Soutien</a:t>
            </a:r>
            <a:br>
              <a:rPr lang="fr-FR" sz="1400" b="1" dirty="0">
                <a:latin typeface="Marianne" panose="02000000000000000000" pitchFamily="2" charset="0"/>
              </a:rPr>
            </a:br>
            <a:r>
              <a:rPr lang="fr-FR" sz="1400" b="1" dirty="0">
                <a:latin typeface="Marianne" panose="02000000000000000000" pitchFamily="2" charset="0"/>
              </a:rPr>
              <a:t>français</a:t>
            </a:r>
          </a:p>
          <a:p>
            <a:r>
              <a:rPr lang="fr-FR" sz="1000" dirty="0">
                <a:latin typeface="Marianne" panose="02000000000000000000" pitchFamily="2" charset="0"/>
              </a:rPr>
              <a:t>Ecrire de manière fluide et efficace</a:t>
            </a:r>
          </a:p>
        </p:txBody>
      </p:sp>
      <p:sp>
        <p:nvSpPr>
          <p:cNvPr id="12" name="ZoneTexte 11">
            <a:extLst>
              <a:ext uri="{FF2B5EF4-FFF2-40B4-BE49-F238E27FC236}">
                <a16:creationId xmlns:a16="http://schemas.microsoft.com/office/drawing/2014/main" id="{11CDAA6C-CE9B-10F8-09E6-164B35E582CE}"/>
              </a:ext>
            </a:extLst>
          </p:cNvPr>
          <p:cNvSpPr txBox="1"/>
          <p:nvPr/>
        </p:nvSpPr>
        <p:spPr>
          <a:xfrm>
            <a:off x="3054772" y="2423574"/>
            <a:ext cx="1296144" cy="1776622"/>
          </a:xfrm>
          <a:prstGeom prst="rect">
            <a:avLst/>
          </a:prstGeom>
          <a:noFill/>
          <a:ln w="19050">
            <a:solidFill>
              <a:srgbClr val="D5ECE6"/>
            </a:solidFill>
          </a:ln>
        </p:spPr>
        <p:txBody>
          <a:bodyPr wrap="square" tIns="72000" bIns="72000" rtlCol="0" anchor="t">
            <a:noAutofit/>
          </a:bodyPr>
          <a:lstStyle/>
          <a:p>
            <a:r>
              <a:rPr lang="fr-FR" sz="1400" dirty="0">
                <a:latin typeface="Marianne" panose="02000000000000000000" pitchFamily="2" charset="0"/>
              </a:rPr>
              <a:t>Période 2</a:t>
            </a:r>
          </a:p>
          <a:p>
            <a:r>
              <a:rPr lang="fr-FR" sz="1400" b="1" dirty="0">
                <a:latin typeface="Marianne" panose="02000000000000000000" pitchFamily="2" charset="0"/>
              </a:rPr>
              <a:t>Soutien</a:t>
            </a:r>
            <a:br>
              <a:rPr lang="fr-FR" sz="1400" b="1" dirty="0">
                <a:latin typeface="Marianne" panose="02000000000000000000" pitchFamily="2" charset="0"/>
              </a:rPr>
            </a:br>
            <a:r>
              <a:rPr lang="fr-FR" sz="1400" b="1" dirty="0">
                <a:latin typeface="Marianne" panose="02000000000000000000" pitchFamily="2" charset="0"/>
              </a:rPr>
              <a:t>maths</a:t>
            </a:r>
          </a:p>
          <a:p>
            <a:r>
              <a:rPr lang="fr-FR" sz="1000" dirty="0">
                <a:latin typeface="Marianne" panose="02000000000000000000" pitchFamily="2" charset="0"/>
              </a:rPr>
              <a:t>Apprendre à analyser et à construire des figures planes</a:t>
            </a:r>
            <a:endParaRPr lang="fr-FR" sz="1000" dirty="0"/>
          </a:p>
        </p:txBody>
      </p:sp>
      <p:sp>
        <p:nvSpPr>
          <p:cNvPr id="13" name="ZoneTexte 12">
            <a:extLst>
              <a:ext uri="{FF2B5EF4-FFF2-40B4-BE49-F238E27FC236}">
                <a16:creationId xmlns:a16="http://schemas.microsoft.com/office/drawing/2014/main" id="{39F8D76F-0C22-4737-48CC-B10CBDE209D8}"/>
              </a:ext>
            </a:extLst>
          </p:cNvPr>
          <p:cNvSpPr txBox="1"/>
          <p:nvPr/>
        </p:nvSpPr>
        <p:spPr>
          <a:xfrm>
            <a:off x="4502572" y="2423574"/>
            <a:ext cx="1296144" cy="1776622"/>
          </a:xfrm>
          <a:prstGeom prst="rect">
            <a:avLst/>
          </a:prstGeom>
          <a:noFill/>
          <a:ln w="19050">
            <a:solidFill>
              <a:srgbClr val="D5ECE6"/>
            </a:solidFill>
          </a:ln>
        </p:spPr>
        <p:txBody>
          <a:bodyPr wrap="square" tIns="72000" bIns="72000" rtlCol="0" anchor="t">
            <a:noAutofit/>
          </a:bodyPr>
          <a:lstStyle/>
          <a:p>
            <a:r>
              <a:rPr lang="fr-FR" sz="1400" dirty="0">
                <a:latin typeface="Marianne" panose="02000000000000000000" pitchFamily="2" charset="0"/>
              </a:rPr>
              <a:t>Période 3</a:t>
            </a:r>
          </a:p>
          <a:p>
            <a:r>
              <a:rPr lang="fr-FR" sz="1400" b="1" dirty="0">
                <a:latin typeface="Marianne" panose="02000000000000000000" pitchFamily="2" charset="0"/>
              </a:rPr>
              <a:t>Approfondissement</a:t>
            </a:r>
            <a:br>
              <a:rPr lang="fr-FR" sz="1400" b="1" dirty="0">
                <a:latin typeface="Marianne" panose="02000000000000000000" pitchFamily="2" charset="0"/>
              </a:rPr>
            </a:br>
            <a:r>
              <a:rPr lang="fr-FR" sz="1400" b="1" dirty="0">
                <a:latin typeface="Marianne" panose="02000000000000000000" pitchFamily="2" charset="0"/>
              </a:rPr>
              <a:t>maths</a:t>
            </a:r>
          </a:p>
          <a:p>
            <a:r>
              <a:rPr lang="fr-FR" sz="1000" dirty="0">
                <a:latin typeface="Marianne" panose="02000000000000000000" pitchFamily="2" charset="0"/>
              </a:rPr>
              <a:t>Résoudre des problèmes avec des fractions </a:t>
            </a:r>
          </a:p>
        </p:txBody>
      </p:sp>
      <p:sp>
        <p:nvSpPr>
          <p:cNvPr id="14" name="ZoneTexte 13">
            <a:extLst>
              <a:ext uri="{FF2B5EF4-FFF2-40B4-BE49-F238E27FC236}">
                <a16:creationId xmlns:a16="http://schemas.microsoft.com/office/drawing/2014/main" id="{980F0A8E-AA7F-6AEC-BE46-EBE34E89A9C3}"/>
              </a:ext>
            </a:extLst>
          </p:cNvPr>
          <p:cNvSpPr txBox="1"/>
          <p:nvPr/>
        </p:nvSpPr>
        <p:spPr>
          <a:xfrm>
            <a:off x="5937672" y="2423574"/>
            <a:ext cx="1296144" cy="1776622"/>
          </a:xfrm>
          <a:prstGeom prst="rect">
            <a:avLst/>
          </a:prstGeom>
          <a:noFill/>
          <a:ln w="19050">
            <a:solidFill>
              <a:srgbClr val="D5ECE6"/>
            </a:solidFill>
          </a:ln>
        </p:spPr>
        <p:txBody>
          <a:bodyPr wrap="square" tIns="72000" bIns="72000" rtlCol="0" anchor="t">
            <a:noAutofit/>
          </a:bodyPr>
          <a:lstStyle/>
          <a:p>
            <a:r>
              <a:rPr lang="fr-FR" sz="1400" dirty="0">
                <a:latin typeface="Marianne" panose="02000000000000000000" pitchFamily="2" charset="0"/>
              </a:rPr>
              <a:t>Période 4</a:t>
            </a:r>
          </a:p>
          <a:p>
            <a:r>
              <a:rPr lang="fr-FR" sz="1400" b="1" dirty="0">
                <a:latin typeface="Marianne" panose="02000000000000000000" pitchFamily="2" charset="0"/>
              </a:rPr>
              <a:t>Soutien</a:t>
            </a:r>
            <a:br>
              <a:rPr lang="fr-FR" sz="1400" b="1" dirty="0">
                <a:latin typeface="Marianne" panose="02000000000000000000" pitchFamily="2" charset="0"/>
              </a:rPr>
            </a:br>
            <a:r>
              <a:rPr lang="fr-FR" sz="1400" b="1" dirty="0">
                <a:latin typeface="Marianne" panose="02000000000000000000" pitchFamily="2" charset="0"/>
              </a:rPr>
              <a:t>français</a:t>
            </a:r>
          </a:p>
          <a:p>
            <a:r>
              <a:rPr lang="fr-FR" sz="1000" dirty="0">
                <a:latin typeface="Marianne" panose="02000000000000000000" pitchFamily="2" charset="0"/>
              </a:rPr>
              <a:t>Apprendre à réviser et à améliorer son texte</a:t>
            </a:r>
          </a:p>
        </p:txBody>
      </p:sp>
      <p:sp>
        <p:nvSpPr>
          <p:cNvPr id="15" name="ZoneTexte 14">
            <a:extLst>
              <a:ext uri="{FF2B5EF4-FFF2-40B4-BE49-F238E27FC236}">
                <a16:creationId xmlns:a16="http://schemas.microsoft.com/office/drawing/2014/main" id="{DE488482-9B52-D247-9721-1D7452912099}"/>
              </a:ext>
            </a:extLst>
          </p:cNvPr>
          <p:cNvSpPr txBox="1"/>
          <p:nvPr/>
        </p:nvSpPr>
        <p:spPr>
          <a:xfrm>
            <a:off x="7360072" y="2423574"/>
            <a:ext cx="1296144" cy="1776622"/>
          </a:xfrm>
          <a:prstGeom prst="rect">
            <a:avLst/>
          </a:prstGeom>
          <a:noFill/>
          <a:ln w="19050">
            <a:solidFill>
              <a:srgbClr val="D5ECE6"/>
            </a:solidFill>
          </a:ln>
        </p:spPr>
        <p:txBody>
          <a:bodyPr wrap="square" tIns="72000" bIns="72000" rtlCol="0" anchor="t">
            <a:noAutofit/>
          </a:bodyPr>
          <a:lstStyle/>
          <a:p>
            <a:r>
              <a:rPr lang="fr-FR" sz="1400" dirty="0">
                <a:latin typeface="Marianne" panose="02000000000000000000" pitchFamily="2" charset="0"/>
              </a:rPr>
              <a:t>Période 5</a:t>
            </a:r>
          </a:p>
          <a:p>
            <a:r>
              <a:rPr lang="fr-FR" sz="1400" b="1" dirty="0">
                <a:latin typeface="Marianne" panose="02000000000000000000" pitchFamily="2" charset="0"/>
              </a:rPr>
              <a:t>Approfondissement</a:t>
            </a:r>
            <a:br>
              <a:rPr lang="fr-FR" sz="1400" b="1" dirty="0">
                <a:latin typeface="Marianne" panose="02000000000000000000" pitchFamily="2" charset="0"/>
              </a:rPr>
            </a:br>
            <a:r>
              <a:rPr lang="fr-FR" sz="1400" b="1" dirty="0">
                <a:latin typeface="Marianne" panose="02000000000000000000" pitchFamily="2" charset="0"/>
              </a:rPr>
              <a:t>maths</a:t>
            </a:r>
          </a:p>
          <a:p>
            <a:r>
              <a:rPr lang="fr-FR" sz="1000" dirty="0">
                <a:latin typeface="Marianne" panose="02000000000000000000" pitchFamily="2" charset="0"/>
              </a:rPr>
              <a:t>Créer des énigmes mathématiques et les mettre en scène sur Scratch</a:t>
            </a:r>
          </a:p>
        </p:txBody>
      </p:sp>
      <p:sp>
        <p:nvSpPr>
          <p:cNvPr id="16" name="ZoneTexte 15">
            <a:extLst>
              <a:ext uri="{FF2B5EF4-FFF2-40B4-BE49-F238E27FC236}">
                <a16:creationId xmlns:a16="http://schemas.microsoft.com/office/drawing/2014/main" id="{486ECC2A-4C81-E884-DE07-E3CF185EBBFF}"/>
              </a:ext>
            </a:extLst>
          </p:cNvPr>
          <p:cNvSpPr txBox="1"/>
          <p:nvPr/>
        </p:nvSpPr>
        <p:spPr>
          <a:xfrm>
            <a:off x="395536" y="2423574"/>
            <a:ext cx="1072480" cy="1776622"/>
          </a:xfrm>
          <a:prstGeom prst="rect">
            <a:avLst/>
          </a:prstGeom>
          <a:solidFill>
            <a:srgbClr val="D5ECE6"/>
          </a:solidFill>
        </p:spPr>
        <p:txBody>
          <a:bodyPr wrap="square" rtlCol="0" anchor="ctr">
            <a:noAutofit/>
          </a:bodyPr>
          <a:lstStyle/>
          <a:p>
            <a:pPr algn="ctr"/>
            <a:r>
              <a:rPr lang="fr-FR" sz="1200" dirty="0">
                <a:latin typeface="Marianne" panose="02000000000000000000" pitchFamily="2" charset="0"/>
              </a:rPr>
              <a:t>PAR</a:t>
            </a:r>
            <a:br>
              <a:rPr lang="fr-FR" sz="1200" dirty="0">
                <a:latin typeface="Marianne" panose="02000000000000000000" pitchFamily="2" charset="0"/>
              </a:rPr>
            </a:br>
            <a:r>
              <a:rPr lang="fr-FR" sz="1200" dirty="0">
                <a:latin typeface="Marianne" panose="02000000000000000000" pitchFamily="2" charset="0"/>
              </a:rPr>
              <a:t>PÉRIODE</a:t>
            </a:r>
            <a:endParaRPr lang="fr-FR" sz="1200" dirty="0"/>
          </a:p>
        </p:txBody>
      </p:sp>
      <p:sp>
        <p:nvSpPr>
          <p:cNvPr id="17" name="ZoneTexte 16">
            <a:extLst>
              <a:ext uri="{FF2B5EF4-FFF2-40B4-BE49-F238E27FC236}">
                <a16:creationId xmlns:a16="http://schemas.microsoft.com/office/drawing/2014/main" id="{D79DBE5E-EBF7-9056-04DA-C7522F23C720}"/>
              </a:ext>
            </a:extLst>
          </p:cNvPr>
          <p:cNvSpPr txBox="1"/>
          <p:nvPr/>
        </p:nvSpPr>
        <p:spPr>
          <a:xfrm>
            <a:off x="395536" y="4575696"/>
            <a:ext cx="1072480" cy="1157560"/>
          </a:xfrm>
          <a:prstGeom prst="rect">
            <a:avLst/>
          </a:prstGeom>
          <a:solidFill>
            <a:srgbClr val="D5ECE6"/>
          </a:solidFill>
        </p:spPr>
        <p:txBody>
          <a:bodyPr wrap="square" rtlCol="0" anchor="ctr">
            <a:noAutofit/>
          </a:bodyPr>
          <a:lstStyle/>
          <a:p>
            <a:pPr algn="ctr"/>
            <a:r>
              <a:rPr lang="fr-FR" sz="1200" dirty="0">
                <a:latin typeface="Marianne" panose="02000000000000000000" pitchFamily="2" charset="0"/>
              </a:rPr>
              <a:t>PAR</a:t>
            </a:r>
            <a:br>
              <a:rPr lang="fr-FR" sz="1200" dirty="0">
                <a:latin typeface="Marianne" panose="02000000000000000000" pitchFamily="2" charset="0"/>
              </a:rPr>
            </a:br>
            <a:r>
              <a:rPr lang="fr-FR" sz="1200" dirty="0">
                <a:latin typeface="Marianne" panose="02000000000000000000" pitchFamily="2" charset="0"/>
              </a:rPr>
              <a:t>TRIMESTRE</a:t>
            </a:r>
            <a:endParaRPr lang="fr-FR" sz="1200" dirty="0"/>
          </a:p>
        </p:txBody>
      </p:sp>
      <p:sp>
        <p:nvSpPr>
          <p:cNvPr id="18" name="ZoneTexte 17">
            <a:extLst>
              <a:ext uri="{FF2B5EF4-FFF2-40B4-BE49-F238E27FC236}">
                <a16:creationId xmlns:a16="http://schemas.microsoft.com/office/drawing/2014/main" id="{BD18B0D4-1782-562E-5EAC-A04394B48A34}"/>
              </a:ext>
            </a:extLst>
          </p:cNvPr>
          <p:cNvSpPr txBox="1"/>
          <p:nvPr/>
        </p:nvSpPr>
        <p:spPr>
          <a:xfrm>
            <a:off x="1619672" y="4575696"/>
            <a:ext cx="2188368" cy="1157560"/>
          </a:xfrm>
          <a:prstGeom prst="rect">
            <a:avLst/>
          </a:prstGeom>
          <a:noFill/>
          <a:ln w="19050">
            <a:solidFill>
              <a:srgbClr val="D5ECE6"/>
            </a:solidFill>
          </a:ln>
        </p:spPr>
        <p:txBody>
          <a:bodyPr wrap="square" tIns="72000" bIns="72000" rtlCol="0" anchor="t">
            <a:noAutofit/>
          </a:bodyPr>
          <a:lstStyle/>
          <a:p>
            <a:r>
              <a:rPr lang="fr-FR" sz="1400" dirty="0">
                <a:latin typeface="Marianne" panose="02000000000000000000" pitchFamily="2" charset="0"/>
              </a:rPr>
              <a:t>Trimestre 1</a:t>
            </a:r>
          </a:p>
          <a:p>
            <a:r>
              <a:rPr lang="fr-FR" sz="1400" b="1" dirty="0">
                <a:latin typeface="Marianne" panose="02000000000000000000" pitchFamily="2" charset="0"/>
              </a:rPr>
              <a:t>Soutien français</a:t>
            </a:r>
          </a:p>
          <a:p>
            <a:r>
              <a:rPr lang="fr-FR" sz="1000" dirty="0">
                <a:latin typeface="Marianne" panose="02000000000000000000" pitchFamily="2" charset="0"/>
              </a:rPr>
              <a:t>Lire et écrire de manière fluide et efficace</a:t>
            </a:r>
          </a:p>
        </p:txBody>
      </p:sp>
      <p:sp>
        <p:nvSpPr>
          <p:cNvPr id="21" name="ZoneTexte 20">
            <a:extLst>
              <a:ext uri="{FF2B5EF4-FFF2-40B4-BE49-F238E27FC236}">
                <a16:creationId xmlns:a16="http://schemas.microsoft.com/office/drawing/2014/main" id="{84C60610-AE68-6483-A0D0-97CD4EBF4F48}"/>
              </a:ext>
            </a:extLst>
          </p:cNvPr>
          <p:cNvSpPr txBox="1"/>
          <p:nvPr/>
        </p:nvSpPr>
        <p:spPr>
          <a:xfrm>
            <a:off x="4043760" y="4575696"/>
            <a:ext cx="2188368" cy="1157560"/>
          </a:xfrm>
          <a:prstGeom prst="rect">
            <a:avLst/>
          </a:prstGeom>
          <a:noFill/>
          <a:ln w="19050">
            <a:solidFill>
              <a:srgbClr val="D5ECE6"/>
            </a:solidFill>
          </a:ln>
        </p:spPr>
        <p:txBody>
          <a:bodyPr wrap="square" tIns="72000" bIns="72000" rtlCol="0" anchor="t">
            <a:noAutofit/>
          </a:bodyPr>
          <a:lstStyle/>
          <a:p>
            <a:r>
              <a:rPr lang="fr-FR" sz="1400" dirty="0">
                <a:latin typeface="Marianne" panose="02000000000000000000" pitchFamily="2" charset="0"/>
              </a:rPr>
              <a:t>Trimestre 2</a:t>
            </a:r>
          </a:p>
          <a:p>
            <a:r>
              <a:rPr lang="fr-FR" sz="1400" b="1" dirty="0">
                <a:latin typeface="Marianne" panose="02000000000000000000" pitchFamily="2" charset="0"/>
              </a:rPr>
              <a:t>Soutien maths</a:t>
            </a:r>
          </a:p>
          <a:p>
            <a:r>
              <a:rPr lang="fr-FR" sz="1000" dirty="0">
                <a:latin typeface="Marianne" panose="02000000000000000000" pitchFamily="2" charset="0"/>
              </a:rPr>
              <a:t>Maîtriser les nombres entiers,</a:t>
            </a:r>
            <a:br>
              <a:rPr lang="fr-FR" sz="1000" dirty="0">
                <a:latin typeface="Marianne" panose="02000000000000000000" pitchFamily="2" charset="0"/>
              </a:rPr>
            </a:br>
            <a:r>
              <a:rPr lang="fr-FR" sz="1000" dirty="0">
                <a:latin typeface="Marianne" panose="02000000000000000000" pitchFamily="2" charset="0"/>
              </a:rPr>
              <a:t>les fractions et les décimaux </a:t>
            </a:r>
          </a:p>
        </p:txBody>
      </p:sp>
      <p:sp>
        <p:nvSpPr>
          <p:cNvPr id="22" name="ZoneTexte 21">
            <a:extLst>
              <a:ext uri="{FF2B5EF4-FFF2-40B4-BE49-F238E27FC236}">
                <a16:creationId xmlns:a16="http://schemas.microsoft.com/office/drawing/2014/main" id="{B2275E84-90C9-4180-E539-626CA8A00CA3}"/>
              </a:ext>
            </a:extLst>
          </p:cNvPr>
          <p:cNvSpPr txBox="1"/>
          <p:nvPr/>
        </p:nvSpPr>
        <p:spPr>
          <a:xfrm>
            <a:off x="6467848" y="4575696"/>
            <a:ext cx="2188368" cy="1157560"/>
          </a:xfrm>
          <a:prstGeom prst="rect">
            <a:avLst/>
          </a:prstGeom>
          <a:noFill/>
          <a:ln w="19050">
            <a:solidFill>
              <a:srgbClr val="D5ECE6"/>
            </a:solidFill>
          </a:ln>
        </p:spPr>
        <p:txBody>
          <a:bodyPr wrap="square" tIns="72000" bIns="72000" rtlCol="0" anchor="t">
            <a:noAutofit/>
          </a:bodyPr>
          <a:lstStyle/>
          <a:p>
            <a:r>
              <a:rPr lang="fr-FR" sz="1400" dirty="0">
                <a:latin typeface="Marianne" panose="02000000000000000000" pitchFamily="2" charset="0"/>
              </a:rPr>
              <a:t>Trimestre 3</a:t>
            </a:r>
          </a:p>
          <a:p>
            <a:r>
              <a:rPr lang="fr-FR" sz="1400" b="1" dirty="0">
                <a:latin typeface="Marianne" panose="02000000000000000000" pitchFamily="2" charset="0"/>
              </a:rPr>
              <a:t>Approfondissement maths</a:t>
            </a:r>
          </a:p>
          <a:p>
            <a:r>
              <a:rPr lang="fr-FR" sz="1000" dirty="0">
                <a:latin typeface="Marianne" panose="02000000000000000000" pitchFamily="2" charset="0"/>
              </a:rPr>
              <a:t>Résoudre des problèmes</a:t>
            </a:r>
            <a:br>
              <a:rPr lang="fr-FR" sz="1000" dirty="0">
                <a:latin typeface="Marianne" panose="02000000000000000000" pitchFamily="2" charset="0"/>
              </a:rPr>
            </a:br>
            <a:r>
              <a:rPr lang="fr-FR" sz="1000" dirty="0">
                <a:latin typeface="Marianne" panose="02000000000000000000" pitchFamily="2" charset="0"/>
              </a:rPr>
              <a:t>avec des fractions </a:t>
            </a:r>
          </a:p>
        </p:txBody>
      </p:sp>
      <p:sp>
        <p:nvSpPr>
          <p:cNvPr id="23" name="Espace réservé du numéro de diapositive 3">
            <a:extLst>
              <a:ext uri="{FF2B5EF4-FFF2-40B4-BE49-F238E27FC236}">
                <a16:creationId xmlns:a16="http://schemas.microsoft.com/office/drawing/2014/main" id="{03F5D1FE-6396-CF6D-ED83-326EEDB3BB4F}"/>
              </a:ext>
            </a:extLst>
          </p:cNvPr>
          <p:cNvSpPr>
            <a:spLocks noGrp="1"/>
          </p:cNvSpPr>
          <p:nvPr>
            <p:ph type="sldNum" sz="quarter" idx="12"/>
          </p:nvPr>
        </p:nvSpPr>
        <p:spPr>
          <a:xfrm>
            <a:off x="6264000" y="6378000"/>
            <a:ext cx="1350000" cy="480000"/>
          </a:xfrm>
        </p:spPr>
        <p:txBody>
          <a:bodyPr/>
          <a:lstStyle/>
          <a:p>
            <a:fld id="{D57F1E4F-1CFF-5643-939E-217C01CDF565}" type="slidenum">
              <a:rPr lang="en-US" smtClean="0"/>
              <a:pPr/>
              <a:t>21</a:t>
            </a:fld>
            <a:endParaRPr lang="en-US" dirty="0"/>
          </a:p>
        </p:txBody>
      </p:sp>
      <p:sp>
        <p:nvSpPr>
          <p:cNvPr id="26" name="Rectangle 25">
            <a:extLst>
              <a:ext uri="{FF2B5EF4-FFF2-40B4-BE49-F238E27FC236}">
                <a16:creationId xmlns:a16="http://schemas.microsoft.com/office/drawing/2014/main" id="{726D65A9-33E7-ABBE-11DD-073D5565503E}"/>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97913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DED55850-20EF-F6C5-64CD-4BEA126FC39F}"/>
              </a:ext>
            </a:extLst>
          </p:cNvPr>
          <p:cNvPicPr>
            <a:picLocks noChangeAspect="1"/>
          </p:cNvPicPr>
          <p:nvPr/>
        </p:nvPicPr>
        <p:blipFill>
          <a:blip r:embed="rId2"/>
          <a:stretch>
            <a:fillRect/>
          </a:stretch>
        </p:blipFill>
        <p:spPr>
          <a:xfrm>
            <a:off x="2816763" y="639270"/>
            <a:ext cx="4061605" cy="795886"/>
          </a:xfrm>
          <a:prstGeom prst="rect">
            <a:avLst/>
          </a:prstGeom>
        </p:spPr>
      </p:pic>
      <p:sp>
        <p:nvSpPr>
          <p:cNvPr id="17" name="Flèche vers la droite 16">
            <a:extLst>
              <a:ext uri="{FF2B5EF4-FFF2-40B4-BE49-F238E27FC236}">
                <a16:creationId xmlns:a16="http://schemas.microsoft.com/office/drawing/2014/main" id="{1CDCD32C-DADF-10C7-E2F0-1EB243DA074C}"/>
              </a:ext>
            </a:extLst>
          </p:cNvPr>
          <p:cNvSpPr/>
          <p:nvPr/>
        </p:nvSpPr>
        <p:spPr>
          <a:xfrm>
            <a:off x="334926" y="1535183"/>
            <a:ext cx="8365557" cy="834513"/>
          </a:xfrm>
          <a:prstGeom prst="rightArrow">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8931CFC-FD52-5D51-F582-F1419EE4C7EB}"/>
              </a:ext>
            </a:extLst>
          </p:cNvPr>
          <p:cNvSpPr txBox="1"/>
          <p:nvPr/>
        </p:nvSpPr>
        <p:spPr>
          <a:xfrm>
            <a:off x="450247" y="1811330"/>
            <a:ext cx="2475968" cy="276999"/>
          </a:xfrm>
          <a:prstGeom prst="rect">
            <a:avLst/>
          </a:prstGeom>
          <a:noFill/>
        </p:spPr>
        <p:txBody>
          <a:bodyPr wrap="square" rtlCol="0">
            <a:spAutoFit/>
          </a:bodyPr>
          <a:lstStyle/>
          <a:p>
            <a:pPr algn="ctr"/>
            <a:r>
              <a:rPr lang="fr-FR" sz="1200" dirty="0">
                <a:latin typeface="Marianne" panose="02000000000000000000" pitchFamily="2" charset="0"/>
              </a:rPr>
              <a:t>PROPOSITION ANNUELLE</a:t>
            </a:r>
          </a:p>
        </p:txBody>
      </p:sp>
      <p:sp>
        <p:nvSpPr>
          <p:cNvPr id="9" name="ZoneTexte 8">
            <a:extLst>
              <a:ext uri="{FF2B5EF4-FFF2-40B4-BE49-F238E27FC236}">
                <a16:creationId xmlns:a16="http://schemas.microsoft.com/office/drawing/2014/main" id="{597556C0-7DA7-7618-CFF9-3B748E600148}"/>
              </a:ext>
            </a:extLst>
          </p:cNvPr>
          <p:cNvSpPr txBox="1"/>
          <p:nvPr/>
        </p:nvSpPr>
        <p:spPr>
          <a:xfrm>
            <a:off x="3549401" y="1811330"/>
            <a:ext cx="2596330" cy="276999"/>
          </a:xfrm>
          <a:prstGeom prst="rect">
            <a:avLst/>
          </a:prstGeom>
          <a:noFill/>
        </p:spPr>
        <p:txBody>
          <a:bodyPr wrap="square" rtlCol="0">
            <a:spAutoFit/>
          </a:bodyPr>
          <a:lstStyle/>
          <a:p>
            <a:r>
              <a:rPr lang="fr-FR" sz="1200" dirty="0">
                <a:latin typeface="Marianne" panose="02000000000000000000" pitchFamily="2" charset="0"/>
              </a:rPr>
              <a:t>DÉROULÉ D’UNE SESSION</a:t>
            </a:r>
          </a:p>
        </p:txBody>
      </p:sp>
      <p:sp>
        <p:nvSpPr>
          <p:cNvPr id="10" name="ZoneTexte 9">
            <a:extLst>
              <a:ext uri="{FF2B5EF4-FFF2-40B4-BE49-F238E27FC236}">
                <a16:creationId xmlns:a16="http://schemas.microsoft.com/office/drawing/2014/main" id="{0EB03DE2-09CF-106A-786E-51A782464F90}"/>
              </a:ext>
            </a:extLst>
          </p:cNvPr>
          <p:cNvSpPr txBox="1"/>
          <p:nvPr/>
        </p:nvSpPr>
        <p:spPr>
          <a:xfrm>
            <a:off x="7164288" y="1813939"/>
            <a:ext cx="967544" cy="276999"/>
          </a:xfrm>
          <a:prstGeom prst="rect">
            <a:avLst/>
          </a:prstGeom>
          <a:noFill/>
        </p:spPr>
        <p:txBody>
          <a:bodyPr wrap="square" rtlCol="0">
            <a:spAutoFit/>
          </a:bodyPr>
          <a:lstStyle/>
          <a:p>
            <a:r>
              <a:rPr lang="fr-FR" sz="1200" dirty="0">
                <a:latin typeface="Marianne" panose="02000000000000000000" pitchFamily="2" charset="0"/>
              </a:rPr>
              <a:t>SÉANCE</a:t>
            </a:r>
          </a:p>
        </p:txBody>
      </p:sp>
      <p:sp>
        <p:nvSpPr>
          <p:cNvPr id="11" name="ZoneTexte 10">
            <a:extLst>
              <a:ext uri="{FF2B5EF4-FFF2-40B4-BE49-F238E27FC236}">
                <a16:creationId xmlns:a16="http://schemas.microsoft.com/office/drawing/2014/main" id="{754D5CD2-06A2-4351-4ADD-2CD61F525623}"/>
              </a:ext>
            </a:extLst>
          </p:cNvPr>
          <p:cNvSpPr txBox="1"/>
          <p:nvPr/>
        </p:nvSpPr>
        <p:spPr>
          <a:xfrm>
            <a:off x="1077156" y="889886"/>
            <a:ext cx="7128792" cy="600164"/>
          </a:xfrm>
          <a:prstGeom prst="rect">
            <a:avLst/>
          </a:prstGeom>
          <a:noFill/>
        </p:spPr>
        <p:txBody>
          <a:bodyPr wrap="square" rtlCol="0">
            <a:spAutoFit/>
          </a:bodyPr>
          <a:lstStyle/>
          <a:p>
            <a:pPr algn="ctr">
              <a:spcAft>
                <a:spcPts val="600"/>
              </a:spcAft>
            </a:pPr>
            <a:r>
              <a:rPr lang="fr-FR" dirty="0">
                <a:latin typeface="Marianne" panose="02000000000000000000" pitchFamily="2" charset="0"/>
              </a:rPr>
              <a:t>Des exemples sur </a:t>
            </a:r>
            <a:r>
              <a:rPr lang="fr-FR" dirty="0" err="1">
                <a:latin typeface="Marianne" panose="02000000000000000000" pitchFamily="2" charset="0"/>
              </a:rPr>
              <a:t>éduscol</a:t>
            </a:r>
            <a:endParaRPr lang="fr-FR" dirty="0">
              <a:latin typeface="Marianne" panose="02000000000000000000" pitchFamily="2" charset="0"/>
            </a:endParaRPr>
          </a:p>
          <a:p>
            <a:pPr algn="ctr"/>
            <a:r>
              <a:rPr lang="fr-FR" sz="1000" dirty="0">
                <a:solidFill>
                  <a:schemeClr val="bg1">
                    <a:lumMod val="50000"/>
                  </a:schemeClr>
                </a:solidFill>
                <a:latin typeface="Marianne" panose="02000000000000000000" pitchFamily="2" charset="0"/>
                <a:hlinkClick r:id="rId3">
                  <a:extLst>
                    <a:ext uri="{A12FA001-AC4F-418D-AE19-62706E023703}">
                      <ahyp:hlinkClr xmlns="" xmlns:ahyp="http://schemas.microsoft.com/office/drawing/2018/hyperlinkcolor" val="tx"/>
                    </a:ext>
                  </a:extLst>
                </a:hlinkClick>
              </a:rPr>
              <a:t>https://eduscol.education.fr/2466/une-classe-de-sixieme-au-plus-pres-des-besoins-des-eleves</a:t>
            </a:r>
            <a:r>
              <a:rPr lang="fr-FR" sz="1000" dirty="0">
                <a:solidFill>
                  <a:schemeClr val="bg1">
                    <a:lumMod val="50000"/>
                  </a:schemeClr>
                </a:solidFill>
                <a:latin typeface="Marianne" panose="02000000000000000000" pitchFamily="2" charset="0"/>
              </a:rPr>
              <a:t> </a:t>
            </a:r>
          </a:p>
        </p:txBody>
      </p:sp>
      <p:pic>
        <p:nvPicPr>
          <p:cNvPr id="12" name="Image 11">
            <a:extLst>
              <a:ext uri="{FF2B5EF4-FFF2-40B4-BE49-F238E27FC236}">
                <a16:creationId xmlns:a16="http://schemas.microsoft.com/office/drawing/2014/main" id="{4F255C82-F845-6332-EB0A-F2E2EA7E2C3A}"/>
              </a:ext>
            </a:extLst>
          </p:cNvPr>
          <p:cNvPicPr>
            <a:picLocks noChangeAspect="1"/>
          </p:cNvPicPr>
          <p:nvPr/>
        </p:nvPicPr>
        <p:blipFill>
          <a:blip r:embed="rId4"/>
          <a:stretch>
            <a:fillRect/>
          </a:stretch>
        </p:blipFill>
        <p:spPr>
          <a:xfrm rot="808761">
            <a:off x="3863145" y="2530311"/>
            <a:ext cx="1987838" cy="2926898"/>
          </a:xfrm>
          <a:prstGeom prst="rect">
            <a:avLst/>
          </a:prstGeom>
          <a:ln>
            <a:solidFill>
              <a:schemeClr val="bg1">
                <a:lumMod val="85000"/>
              </a:schemeClr>
            </a:solidFill>
          </a:ln>
          <a:effectLst/>
        </p:spPr>
      </p:pic>
      <p:pic>
        <p:nvPicPr>
          <p:cNvPr id="13" name="Espace réservé du contenu 17">
            <a:extLst>
              <a:ext uri="{FF2B5EF4-FFF2-40B4-BE49-F238E27FC236}">
                <a16:creationId xmlns:a16="http://schemas.microsoft.com/office/drawing/2014/main" id="{999DB502-85E6-0C99-00E3-982C90FF9603}"/>
              </a:ext>
            </a:extLst>
          </p:cNvPr>
          <p:cNvPicPr>
            <a:picLocks noChangeAspect="1"/>
          </p:cNvPicPr>
          <p:nvPr/>
        </p:nvPicPr>
        <p:blipFill>
          <a:blip r:embed="rId5"/>
          <a:stretch>
            <a:fillRect/>
          </a:stretch>
        </p:blipFill>
        <p:spPr>
          <a:xfrm>
            <a:off x="334927" y="2449937"/>
            <a:ext cx="2706608" cy="3432175"/>
          </a:xfrm>
          <a:prstGeom prst="rect">
            <a:avLst/>
          </a:prstGeom>
          <a:ln>
            <a:solidFill>
              <a:schemeClr val="bg1">
                <a:lumMod val="85000"/>
              </a:schemeClr>
            </a:solidFill>
          </a:ln>
          <a:effectLst/>
        </p:spPr>
      </p:pic>
      <p:pic>
        <p:nvPicPr>
          <p:cNvPr id="14" name="Image 13">
            <a:extLst>
              <a:ext uri="{FF2B5EF4-FFF2-40B4-BE49-F238E27FC236}">
                <a16:creationId xmlns:a16="http://schemas.microsoft.com/office/drawing/2014/main" id="{9F74E611-7DDA-CCBA-A256-29135E4F8FD7}"/>
              </a:ext>
            </a:extLst>
          </p:cNvPr>
          <p:cNvPicPr>
            <a:picLocks noChangeAspect="1"/>
          </p:cNvPicPr>
          <p:nvPr/>
        </p:nvPicPr>
        <p:blipFill>
          <a:blip r:embed="rId6"/>
          <a:stretch>
            <a:fillRect/>
          </a:stretch>
        </p:blipFill>
        <p:spPr>
          <a:xfrm>
            <a:off x="6323928" y="2518048"/>
            <a:ext cx="2376556" cy="3379019"/>
          </a:xfrm>
          <a:prstGeom prst="rect">
            <a:avLst/>
          </a:prstGeom>
          <a:ln>
            <a:solidFill>
              <a:schemeClr val="bg1">
                <a:lumMod val="85000"/>
              </a:schemeClr>
            </a:solidFill>
          </a:ln>
          <a:effectLst/>
        </p:spPr>
      </p:pic>
      <p:pic>
        <p:nvPicPr>
          <p:cNvPr id="15" name="Image 14">
            <a:extLst>
              <a:ext uri="{FF2B5EF4-FFF2-40B4-BE49-F238E27FC236}">
                <a16:creationId xmlns:a16="http://schemas.microsoft.com/office/drawing/2014/main" id="{A06463BF-2818-8096-F922-C86C6E9F1998}"/>
              </a:ext>
            </a:extLst>
          </p:cNvPr>
          <p:cNvPicPr>
            <a:picLocks noChangeAspect="1"/>
          </p:cNvPicPr>
          <p:nvPr/>
        </p:nvPicPr>
        <p:blipFill>
          <a:blip r:embed="rId7"/>
          <a:stretch>
            <a:fillRect/>
          </a:stretch>
        </p:blipFill>
        <p:spPr>
          <a:xfrm>
            <a:off x="3467043" y="2441793"/>
            <a:ext cx="2349019" cy="3358335"/>
          </a:xfrm>
          <a:prstGeom prst="rect">
            <a:avLst/>
          </a:prstGeom>
          <a:ln>
            <a:solidFill>
              <a:schemeClr val="bg1">
                <a:lumMod val="85000"/>
              </a:schemeClr>
            </a:solidFill>
          </a:ln>
          <a:effectLst/>
        </p:spPr>
      </p:pic>
      <p:sp>
        <p:nvSpPr>
          <p:cNvPr id="18" name="Rectangle 17">
            <a:extLst>
              <a:ext uri="{FF2B5EF4-FFF2-40B4-BE49-F238E27FC236}">
                <a16:creationId xmlns:a16="http://schemas.microsoft.com/office/drawing/2014/main" id="{4E2A7504-C4BD-5A80-C67E-AB1E2709F4C0}"/>
              </a:ext>
            </a:extLst>
          </p:cNvPr>
          <p:cNvSpPr/>
          <p:nvPr/>
        </p:nvSpPr>
        <p:spPr>
          <a:xfrm>
            <a:off x="523647"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875272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8">
            <a:extLst>
              <a:ext uri="{FF2B5EF4-FFF2-40B4-BE49-F238E27FC236}">
                <a16:creationId xmlns:a16="http://schemas.microsoft.com/office/drawing/2014/main" id="{52784FB4-6BE3-4850-D318-814D69A37220}"/>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23</a:t>
            </a:fld>
            <a:endParaRPr lang="fr-FR" dirty="0"/>
          </a:p>
        </p:txBody>
      </p:sp>
      <p:sp>
        <p:nvSpPr>
          <p:cNvPr id="2" name="Rectangle 1">
            <a:extLst>
              <a:ext uri="{FF2B5EF4-FFF2-40B4-BE49-F238E27FC236}">
                <a16:creationId xmlns:a16="http://schemas.microsoft.com/office/drawing/2014/main" id="{B484A50F-A1D2-A404-58E6-4A6BDAD30078}"/>
              </a:ext>
            </a:extLst>
          </p:cNvPr>
          <p:cNvSpPr/>
          <p:nvPr/>
        </p:nvSpPr>
        <p:spPr>
          <a:xfrm>
            <a:off x="323528" y="1052736"/>
            <a:ext cx="8496944" cy="5400600"/>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DED55850-20EF-F6C5-64CD-4BEA126FC39F}"/>
              </a:ext>
            </a:extLst>
          </p:cNvPr>
          <p:cNvPicPr>
            <a:picLocks noChangeAspect="1"/>
          </p:cNvPicPr>
          <p:nvPr/>
        </p:nvPicPr>
        <p:blipFill>
          <a:blip r:embed="rId2"/>
          <a:stretch>
            <a:fillRect/>
          </a:stretch>
        </p:blipFill>
        <p:spPr>
          <a:xfrm>
            <a:off x="648678" y="3840695"/>
            <a:ext cx="7811753" cy="1382802"/>
          </a:xfrm>
          <a:prstGeom prst="rect">
            <a:avLst/>
          </a:prstGeom>
        </p:spPr>
      </p:pic>
      <p:pic>
        <p:nvPicPr>
          <p:cNvPr id="4" name="Image 3">
            <a:extLst>
              <a:ext uri="{FF2B5EF4-FFF2-40B4-BE49-F238E27FC236}">
                <a16:creationId xmlns:a16="http://schemas.microsoft.com/office/drawing/2014/main" id="{5BF98A75-E680-3B5A-F418-4D142A5AD193}"/>
              </a:ext>
            </a:extLst>
          </p:cNvPr>
          <p:cNvPicPr>
            <a:picLocks noChangeAspect="1"/>
          </p:cNvPicPr>
          <p:nvPr/>
        </p:nvPicPr>
        <p:blipFill>
          <a:blip r:embed="rId2"/>
          <a:stretch>
            <a:fillRect/>
          </a:stretch>
        </p:blipFill>
        <p:spPr>
          <a:xfrm rot="10800000">
            <a:off x="661430" y="3151392"/>
            <a:ext cx="7654985" cy="1382802"/>
          </a:xfrm>
          <a:prstGeom prst="rect">
            <a:avLst/>
          </a:prstGeom>
        </p:spPr>
      </p:pic>
      <p:sp>
        <p:nvSpPr>
          <p:cNvPr id="8" name="ZoneTexte 7">
            <a:extLst>
              <a:ext uri="{FF2B5EF4-FFF2-40B4-BE49-F238E27FC236}">
                <a16:creationId xmlns:a16="http://schemas.microsoft.com/office/drawing/2014/main" id="{4B73DF0D-13F6-B82A-46B7-2EEDFBCE9635}"/>
              </a:ext>
            </a:extLst>
          </p:cNvPr>
          <p:cNvSpPr txBox="1"/>
          <p:nvPr/>
        </p:nvSpPr>
        <p:spPr>
          <a:xfrm>
            <a:off x="683568" y="1160643"/>
            <a:ext cx="8136904" cy="4524315"/>
          </a:xfrm>
          <a:prstGeom prst="rect">
            <a:avLst/>
          </a:prstGeom>
          <a:noFill/>
        </p:spPr>
        <p:txBody>
          <a:bodyPr wrap="square" rtlCol="0">
            <a:spAutoFit/>
          </a:bodyPr>
          <a:lstStyle/>
          <a:p>
            <a:r>
              <a:rPr lang="fr-FR" sz="4800" b="1" dirty="0">
                <a:latin typeface="Marianne" panose="02000000000000000000" pitchFamily="2" charset="0"/>
              </a:rPr>
              <a:t/>
            </a:r>
            <a:br>
              <a:rPr lang="fr-FR" sz="4800" b="1" dirty="0">
                <a:latin typeface="Marianne" panose="02000000000000000000" pitchFamily="2" charset="0"/>
              </a:rPr>
            </a:br>
            <a:r>
              <a:rPr lang="fr-FR" sz="4800" b="1" dirty="0">
                <a:latin typeface="Marianne" panose="02000000000000000000" pitchFamily="2" charset="0"/>
              </a:rPr>
              <a:t>Accompagnement</a:t>
            </a:r>
            <a:br>
              <a:rPr lang="fr-FR" sz="4800" b="1" dirty="0">
                <a:latin typeface="Marianne" panose="02000000000000000000" pitchFamily="2" charset="0"/>
              </a:rPr>
            </a:br>
            <a:r>
              <a:rPr lang="fr-FR" sz="4800" b="1" dirty="0">
                <a:latin typeface="Marianne" panose="02000000000000000000" pitchFamily="2" charset="0"/>
              </a:rPr>
              <a:t>aux devoirs </a:t>
            </a:r>
          </a:p>
          <a:p>
            <a:r>
              <a:rPr lang="fr-FR" sz="4800" b="1" dirty="0">
                <a:latin typeface="Marianne" panose="02000000000000000000" pitchFamily="2" charset="0"/>
              </a:rPr>
              <a:t>Devoirs faits obligatoire </a:t>
            </a:r>
          </a:p>
          <a:p>
            <a:r>
              <a:rPr lang="fr-FR" sz="4800" b="1" dirty="0">
                <a:latin typeface="Marianne" panose="02000000000000000000" pitchFamily="2" charset="0"/>
              </a:rPr>
              <a:t>pour tous les élèves de 6</a:t>
            </a:r>
            <a:r>
              <a:rPr lang="fr-FR" sz="4800" b="1" baseline="30000" dirty="0">
                <a:latin typeface="Marianne" panose="02000000000000000000" pitchFamily="2" charset="0"/>
              </a:rPr>
              <a:t>e</a:t>
            </a:r>
            <a:endParaRPr lang="fr-FR" sz="4800" b="1" dirty="0">
              <a:latin typeface="Marianne" panose="02000000000000000000" pitchFamily="2" charset="0"/>
            </a:endParaRPr>
          </a:p>
          <a:p>
            <a:endParaRPr lang="fr-FR" sz="4800" b="1" dirty="0">
              <a:latin typeface="Marianne" panose="02000000000000000000" pitchFamily="2" charset="0"/>
            </a:endParaRPr>
          </a:p>
        </p:txBody>
      </p:sp>
    </p:spTree>
    <p:extLst>
      <p:ext uri="{BB962C8B-B14F-4D97-AF65-F5344CB8AC3E}">
        <p14:creationId xmlns:p14="http://schemas.microsoft.com/office/powerpoint/2010/main" val="2043793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A51EE66-2E1A-372A-66F4-C83EFA5A935B}"/>
              </a:ext>
            </a:extLst>
          </p:cNvPr>
          <p:cNvSpPr txBox="1"/>
          <p:nvPr/>
        </p:nvSpPr>
        <p:spPr>
          <a:xfrm>
            <a:off x="3293858" y="2412036"/>
            <a:ext cx="2556284" cy="1765360"/>
          </a:xfrm>
          <a:prstGeom prst="rect">
            <a:avLst/>
          </a:prstGeom>
          <a:solidFill>
            <a:srgbClr val="D5ECE6"/>
          </a:solidFill>
        </p:spPr>
        <p:txBody>
          <a:bodyPr wrap="square" lIns="180000" tIns="180000" rIns="180000" bIns="180000" rtlCol="0" anchor="ctr">
            <a:noAutofit/>
          </a:bodyPr>
          <a:lstStyle/>
          <a:p>
            <a:pPr algn="ctr"/>
            <a:r>
              <a:rPr lang="fr-FR" sz="1600" b="1" dirty="0">
                <a:latin typeface="Marianne" panose="02000000000000000000" pitchFamily="2" charset="0"/>
              </a:rPr>
              <a:t>Devoirs faits obligatoire pour tous les élèves de 6</a:t>
            </a:r>
            <a:r>
              <a:rPr lang="fr-FR" sz="1600" b="1" baseline="30000" dirty="0">
                <a:latin typeface="Marianne" panose="02000000000000000000" pitchFamily="2" charset="0"/>
              </a:rPr>
              <a:t>e</a:t>
            </a:r>
            <a:r>
              <a:rPr lang="fr-FR" sz="1600" b="1" dirty="0">
                <a:latin typeface="Marianne" panose="02000000000000000000" pitchFamily="2" charset="0"/>
              </a:rPr>
              <a:t>,</a:t>
            </a:r>
            <a:br>
              <a:rPr lang="fr-FR" sz="1600" b="1" dirty="0">
                <a:latin typeface="Marianne" panose="02000000000000000000" pitchFamily="2" charset="0"/>
              </a:rPr>
            </a:br>
            <a:r>
              <a:rPr lang="fr-FR" sz="1600" b="1" dirty="0">
                <a:latin typeface="Marianne" panose="02000000000000000000" pitchFamily="2" charset="0"/>
              </a:rPr>
              <a:t>y compris SEGPA</a:t>
            </a:r>
          </a:p>
        </p:txBody>
      </p:sp>
      <p:sp>
        <p:nvSpPr>
          <p:cNvPr id="7" name="ZoneTexte 6">
            <a:extLst>
              <a:ext uri="{FF2B5EF4-FFF2-40B4-BE49-F238E27FC236}">
                <a16:creationId xmlns:a16="http://schemas.microsoft.com/office/drawing/2014/main" id="{7298FE1A-F56C-0BCF-921D-7010A2DA80EE}"/>
              </a:ext>
            </a:extLst>
          </p:cNvPr>
          <p:cNvSpPr txBox="1"/>
          <p:nvPr/>
        </p:nvSpPr>
        <p:spPr>
          <a:xfrm>
            <a:off x="2548968" y="1052736"/>
            <a:ext cx="4046064" cy="796357"/>
          </a:xfrm>
          <a:prstGeom prst="rect">
            <a:avLst/>
          </a:prstGeom>
          <a:noFill/>
          <a:ln w="19050">
            <a:solidFill>
              <a:srgbClr val="D5ECE6"/>
            </a:solidFill>
          </a:ln>
        </p:spPr>
        <p:txBody>
          <a:bodyPr wrap="square" lIns="180000" tIns="180000" rIns="180000" bIns="180000" rtlCol="0" anchor="ctr">
            <a:noAutofit/>
          </a:bodyPr>
          <a:lstStyle/>
          <a:p>
            <a:pPr algn="ctr"/>
            <a:r>
              <a:rPr lang="fr-FR" sz="1400" dirty="0">
                <a:latin typeface="Marianne" panose="02000000000000000000" pitchFamily="2" charset="0"/>
              </a:rPr>
              <a:t>Chaque élève de 6</a:t>
            </a:r>
            <a:r>
              <a:rPr lang="fr-FR" sz="1400" baseline="30000" dirty="0">
                <a:latin typeface="Marianne" panose="02000000000000000000" pitchFamily="2" charset="0"/>
              </a:rPr>
              <a:t>e</a:t>
            </a:r>
            <a:r>
              <a:rPr lang="fr-FR" sz="1400" dirty="0">
                <a:latin typeface="Marianne" panose="02000000000000000000" pitchFamily="2" charset="0"/>
              </a:rPr>
              <a:t> bénéficie de Devoirs faits tout au long de l’année</a:t>
            </a:r>
          </a:p>
        </p:txBody>
      </p:sp>
      <p:sp>
        <p:nvSpPr>
          <p:cNvPr id="8" name="ZoneTexte 7">
            <a:extLst>
              <a:ext uri="{FF2B5EF4-FFF2-40B4-BE49-F238E27FC236}">
                <a16:creationId xmlns:a16="http://schemas.microsoft.com/office/drawing/2014/main" id="{7DB96E3F-E3EB-F9B0-834D-A37C4A6FB804}"/>
              </a:ext>
            </a:extLst>
          </p:cNvPr>
          <p:cNvSpPr txBox="1"/>
          <p:nvPr/>
        </p:nvSpPr>
        <p:spPr>
          <a:xfrm>
            <a:off x="5004048" y="4758043"/>
            <a:ext cx="3096344" cy="975213"/>
          </a:xfrm>
          <a:prstGeom prst="rect">
            <a:avLst/>
          </a:prstGeom>
          <a:noFill/>
          <a:ln w="19050">
            <a:solidFill>
              <a:srgbClr val="D5ECE6"/>
            </a:solidFill>
          </a:ln>
        </p:spPr>
        <p:txBody>
          <a:bodyPr wrap="square" lIns="180000" tIns="180000" rIns="180000" bIns="180000" rtlCol="0" anchor="ctr">
            <a:noAutofit/>
          </a:bodyPr>
          <a:lstStyle/>
          <a:p>
            <a:pPr algn="ctr"/>
            <a:r>
              <a:rPr lang="fr-FR" sz="1400" dirty="0">
                <a:latin typeface="Marianne" panose="02000000000000000000" pitchFamily="2" charset="0"/>
              </a:rPr>
              <a:t>Le volume horaire peut différer en fonction des besoins et de l’envie des élèves </a:t>
            </a:r>
          </a:p>
        </p:txBody>
      </p:sp>
      <p:sp>
        <p:nvSpPr>
          <p:cNvPr id="9" name="ZoneTexte 8">
            <a:extLst>
              <a:ext uri="{FF2B5EF4-FFF2-40B4-BE49-F238E27FC236}">
                <a16:creationId xmlns:a16="http://schemas.microsoft.com/office/drawing/2014/main" id="{103ECDDB-A6BC-8938-4D31-F6A6CB33DE32}"/>
              </a:ext>
            </a:extLst>
          </p:cNvPr>
          <p:cNvSpPr txBox="1"/>
          <p:nvPr/>
        </p:nvSpPr>
        <p:spPr>
          <a:xfrm>
            <a:off x="992765" y="4758043"/>
            <a:ext cx="3096344" cy="975213"/>
          </a:xfrm>
          <a:prstGeom prst="rect">
            <a:avLst/>
          </a:prstGeom>
          <a:noFill/>
          <a:ln w="19050">
            <a:solidFill>
              <a:srgbClr val="D5ECE6"/>
            </a:solidFill>
          </a:ln>
        </p:spPr>
        <p:txBody>
          <a:bodyPr wrap="square" lIns="180000" tIns="180000" rIns="180000" bIns="180000" rtlCol="0" anchor="ctr">
            <a:noAutofit/>
          </a:bodyPr>
          <a:lstStyle/>
          <a:p>
            <a:pPr algn="ctr"/>
            <a:r>
              <a:rPr lang="fr-FR" sz="1400" dirty="0">
                <a:latin typeface="Marianne" panose="02000000000000000000" pitchFamily="2" charset="0"/>
              </a:rPr>
              <a:t>Devient un enseignement complémentaire en classe</a:t>
            </a:r>
            <a:br>
              <a:rPr lang="fr-FR" sz="1400" dirty="0">
                <a:latin typeface="Marianne" panose="02000000000000000000" pitchFamily="2" charset="0"/>
              </a:rPr>
            </a:br>
            <a:r>
              <a:rPr lang="fr-FR" sz="1400" dirty="0">
                <a:latin typeface="Marianne" panose="02000000000000000000" pitchFamily="2" charset="0"/>
              </a:rPr>
              <a:t>de 6</a:t>
            </a:r>
            <a:r>
              <a:rPr lang="fr-FR" sz="1400" baseline="30000" dirty="0">
                <a:latin typeface="Marianne" panose="02000000000000000000" pitchFamily="2" charset="0"/>
              </a:rPr>
              <a:t>e</a:t>
            </a:r>
            <a:r>
              <a:rPr lang="fr-FR" sz="1400" dirty="0">
                <a:latin typeface="Marianne" panose="02000000000000000000" pitchFamily="2" charset="0"/>
              </a:rPr>
              <a:t> </a:t>
            </a:r>
          </a:p>
        </p:txBody>
      </p:sp>
      <p:sp>
        <p:nvSpPr>
          <p:cNvPr id="10" name="ZoneTexte 9">
            <a:extLst>
              <a:ext uri="{FF2B5EF4-FFF2-40B4-BE49-F238E27FC236}">
                <a16:creationId xmlns:a16="http://schemas.microsoft.com/office/drawing/2014/main" id="{5E224F7C-BAE7-8883-3548-CF04365D610E}"/>
              </a:ext>
            </a:extLst>
          </p:cNvPr>
          <p:cNvSpPr txBox="1"/>
          <p:nvPr/>
        </p:nvSpPr>
        <p:spPr>
          <a:xfrm>
            <a:off x="6228184" y="2319115"/>
            <a:ext cx="2280194" cy="1955189"/>
          </a:xfrm>
          <a:prstGeom prst="rect">
            <a:avLst/>
          </a:prstGeom>
          <a:noFill/>
          <a:ln w="19050">
            <a:solidFill>
              <a:srgbClr val="D5ECE6"/>
            </a:solidFill>
          </a:ln>
        </p:spPr>
        <p:txBody>
          <a:bodyPr wrap="square" lIns="180000" tIns="180000" rIns="180000" bIns="180000" rtlCol="0" anchor="ctr">
            <a:noAutofit/>
          </a:bodyPr>
          <a:lstStyle/>
          <a:p>
            <a:pPr algn="ctr"/>
            <a:r>
              <a:rPr lang="fr-FR" sz="1400" dirty="0">
                <a:latin typeface="Marianne" panose="02000000000000000000" pitchFamily="2" charset="0"/>
              </a:rPr>
              <a:t>Modalités d’organisation</a:t>
            </a:r>
            <a:br>
              <a:rPr lang="fr-FR" sz="1400" dirty="0">
                <a:latin typeface="Marianne" panose="02000000000000000000" pitchFamily="2" charset="0"/>
              </a:rPr>
            </a:br>
            <a:r>
              <a:rPr lang="fr-FR" sz="1400" dirty="0">
                <a:latin typeface="Marianne" panose="02000000000000000000" pitchFamily="2" charset="0"/>
              </a:rPr>
              <a:t>et volume horaire déterminés par l’établissement en fonction du contexte et des besoins</a:t>
            </a:r>
            <a:br>
              <a:rPr lang="fr-FR" sz="1400" dirty="0">
                <a:latin typeface="Marianne" panose="02000000000000000000" pitchFamily="2" charset="0"/>
              </a:rPr>
            </a:br>
            <a:r>
              <a:rPr lang="fr-FR" sz="1400" dirty="0">
                <a:latin typeface="Marianne" panose="02000000000000000000" pitchFamily="2" charset="0"/>
              </a:rPr>
              <a:t>des élèves </a:t>
            </a:r>
          </a:p>
        </p:txBody>
      </p:sp>
      <p:sp>
        <p:nvSpPr>
          <p:cNvPr id="11" name="ZoneTexte 10">
            <a:extLst>
              <a:ext uri="{FF2B5EF4-FFF2-40B4-BE49-F238E27FC236}">
                <a16:creationId xmlns:a16="http://schemas.microsoft.com/office/drawing/2014/main" id="{73F5E3A9-0CE7-D3A1-CA35-4EC323F3006C}"/>
              </a:ext>
            </a:extLst>
          </p:cNvPr>
          <p:cNvSpPr txBox="1"/>
          <p:nvPr/>
        </p:nvSpPr>
        <p:spPr>
          <a:xfrm>
            <a:off x="586509" y="2319115"/>
            <a:ext cx="2280194" cy="1955189"/>
          </a:xfrm>
          <a:prstGeom prst="rect">
            <a:avLst/>
          </a:prstGeom>
          <a:noFill/>
          <a:ln w="19050">
            <a:solidFill>
              <a:srgbClr val="D5ECE6"/>
            </a:solidFill>
          </a:ln>
        </p:spPr>
        <p:txBody>
          <a:bodyPr wrap="square" lIns="180000" tIns="180000" rIns="180000" bIns="180000" rtlCol="0" anchor="ctr">
            <a:noAutofit/>
          </a:bodyPr>
          <a:lstStyle/>
          <a:p>
            <a:pPr algn="ctr"/>
            <a:r>
              <a:rPr lang="fr-FR" sz="1400" dirty="0">
                <a:latin typeface="Marianne" panose="02000000000000000000" pitchFamily="2" charset="0"/>
              </a:rPr>
              <a:t>Devoirs faits obligatoire en classe de 6</a:t>
            </a:r>
            <a:r>
              <a:rPr lang="fr-FR" sz="1400" baseline="30000" dirty="0">
                <a:latin typeface="Marianne" panose="02000000000000000000" pitchFamily="2" charset="0"/>
              </a:rPr>
              <a:t>e</a:t>
            </a:r>
            <a:r>
              <a:rPr lang="fr-FR" sz="1400" dirty="0">
                <a:latin typeface="Marianne" panose="02000000000000000000" pitchFamily="2" charset="0"/>
              </a:rPr>
              <a:t> n’exclut pas les organisations déjà proposées par les établissements</a:t>
            </a:r>
          </a:p>
        </p:txBody>
      </p:sp>
      <p:cxnSp>
        <p:nvCxnSpPr>
          <p:cNvPr id="13" name="Connecteur droit 12">
            <a:extLst>
              <a:ext uri="{FF2B5EF4-FFF2-40B4-BE49-F238E27FC236}">
                <a16:creationId xmlns:a16="http://schemas.microsoft.com/office/drawing/2014/main" id="{BC31C744-3036-DA09-2D77-2EE48C33379B}"/>
              </a:ext>
            </a:extLst>
          </p:cNvPr>
          <p:cNvCxnSpPr>
            <a:stCxn id="7" idx="2"/>
            <a:endCxn id="6" idx="0"/>
          </p:cNvCxnSpPr>
          <p:nvPr/>
        </p:nvCxnSpPr>
        <p:spPr>
          <a:xfrm>
            <a:off x="4572000" y="1849093"/>
            <a:ext cx="0" cy="562943"/>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8ADA8C6-1893-51A2-FAA8-8C12017B5697}"/>
              </a:ext>
            </a:extLst>
          </p:cNvPr>
          <p:cNvCxnSpPr>
            <a:cxnSpLocks/>
            <a:stCxn id="10" idx="1"/>
            <a:endCxn id="6" idx="3"/>
          </p:cNvCxnSpPr>
          <p:nvPr/>
        </p:nvCxnSpPr>
        <p:spPr>
          <a:xfrm flipH="1" flipV="1">
            <a:off x="5850142" y="3294716"/>
            <a:ext cx="378042" cy="1994"/>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F1CAAAC-3113-E89D-DCE2-D005E6377519}"/>
              </a:ext>
            </a:extLst>
          </p:cNvPr>
          <p:cNvCxnSpPr>
            <a:cxnSpLocks/>
            <a:stCxn id="6" idx="1"/>
            <a:endCxn id="11" idx="3"/>
          </p:cNvCxnSpPr>
          <p:nvPr/>
        </p:nvCxnSpPr>
        <p:spPr>
          <a:xfrm flipH="1">
            <a:off x="2866703" y="3294716"/>
            <a:ext cx="427155" cy="1994"/>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en angle 25">
            <a:extLst>
              <a:ext uri="{FF2B5EF4-FFF2-40B4-BE49-F238E27FC236}">
                <a16:creationId xmlns:a16="http://schemas.microsoft.com/office/drawing/2014/main" id="{88F33E0E-4326-232E-1D91-02E75CF70806}"/>
              </a:ext>
            </a:extLst>
          </p:cNvPr>
          <p:cNvCxnSpPr>
            <a:cxnSpLocks/>
            <a:stCxn id="6" idx="2"/>
            <a:endCxn id="8" idx="0"/>
          </p:cNvCxnSpPr>
          <p:nvPr/>
        </p:nvCxnSpPr>
        <p:spPr>
          <a:xfrm rot="16200000" flipH="1">
            <a:off x="5271787" y="3477609"/>
            <a:ext cx="580647" cy="198022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en angle 27">
            <a:extLst>
              <a:ext uri="{FF2B5EF4-FFF2-40B4-BE49-F238E27FC236}">
                <a16:creationId xmlns:a16="http://schemas.microsoft.com/office/drawing/2014/main" id="{5A17C22C-F59E-79EE-D634-651E2990AB78}"/>
              </a:ext>
            </a:extLst>
          </p:cNvPr>
          <p:cNvCxnSpPr>
            <a:cxnSpLocks/>
            <a:stCxn id="6" idx="2"/>
            <a:endCxn id="9" idx="0"/>
          </p:cNvCxnSpPr>
          <p:nvPr/>
        </p:nvCxnSpPr>
        <p:spPr>
          <a:xfrm rot="5400000">
            <a:off x="3266146" y="3452188"/>
            <a:ext cx="580647" cy="203106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02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D0F9F81-FFD2-1EE2-6CBF-DD47F4316DF0}"/>
              </a:ext>
            </a:extLst>
          </p:cNvPr>
          <p:cNvPicPr>
            <a:picLocks noChangeAspect="1"/>
          </p:cNvPicPr>
          <p:nvPr/>
        </p:nvPicPr>
        <p:blipFill>
          <a:blip r:embed="rId2"/>
          <a:stretch>
            <a:fillRect/>
          </a:stretch>
        </p:blipFill>
        <p:spPr>
          <a:xfrm>
            <a:off x="1115616" y="376041"/>
            <a:ext cx="7920879" cy="820696"/>
          </a:xfrm>
          <a:prstGeom prst="rect">
            <a:avLst/>
          </a:prstGeom>
        </p:spPr>
      </p:pic>
      <p:sp>
        <p:nvSpPr>
          <p:cNvPr id="5" name="Titre 1">
            <a:extLst>
              <a:ext uri="{FF2B5EF4-FFF2-40B4-BE49-F238E27FC236}">
                <a16:creationId xmlns:a16="http://schemas.microsoft.com/office/drawing/2014/main" id="{78D4122E-E21F-4786-8CCE-17C8E6DE6ABA}"/>
              </a:ext>
            </a:extLst>
          </p:cNvPr>
          <p:cNvSpPr txBox="1">
            <a:spLocks/>
          </p:cNvSpPr>
          <p:nvPr/>
        </p:nvSpPr>
        <p:spPr>
          <a:xfrm>
            <a:off x="1259632" y="631700"/>
            <a:ext cx="7452320" cy="460094"/>
          </a:xfrm>
          <a:prstGeom prst="rect">
            <a:avLst/>
          </a:prstGeom>
        </p:spPr>
        <p:txBody>
          <a:bodyPr/>
          <a:lstStyle>
            <a:lvl1pPr algn="l" defTabSz="914400" rtl="0" eaLnBrk="1" latinLnBrk="0" hangingPunct="1">
              <a:lnSpc>
                <a:spcPct val="90000"/>
              </a:lnSpc>
              <a:spcBef>
                <a:spcPct val="0"/>
              </a:spcBef>
              <a:buNone/>
              <a:defRPr sz="2550" b="0" i="0" kern="1200">
                <a:solidFill>
                  <a:schemeClr val="tx1"/>
                </a:solidFill>
                <a:latin typeface="Marianne" panose="02000000000000000000" pitchFamily="2" charset="0"/>
                <a:ea typeface="+mj-ea"/>
                <a:cs typeface="+mj-cs"/>
              </a:defRPr>
            </a:lvl1pPr>
          </a:lstStyle>
          <a:p>
            <a:pPr algn="ctr"/>
            <a:r>
              <a:rPr lang="fr-FR" sz="2400" b="1" dirty="0"/>
              <a:t>Mettre en place Devoirs faits obligatoire</a:t>
            </a:r>
          </a:p>
        </p:txBody>
      </p:sp>
      <p:sp>
        <p:nvSpPr>
          <p:cNvPr id="6" name="Espace réservé du numéro de diapositive 4">
            <a:extLst>
              <a:ext uri="{FF2B5EF4-FFF2-40B4-BE49-F238E27FC236}">
                <a16:creationId xmlns:a16="http://schemas.microsoft.com/office/drawing/2014/main" id="{D9C5ACEA-9AB6-CEE8-B1A4-6044507BEBF3}"/>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25</a:t>
            </a:fld>
            <a:endParaRPr lang="fr-FR" dirty="0"/>
          </a:p>
        </p:txBody>
      </p:sp>
      <p:graphicFrame>
        <p:nvGraphicFramePr>
          <p:cNvPr id="7" name="Tableau 8">
            <a:extLst>
              <a:ext uri="{FF2B5EF4-FFF2-40B4-BE49-F238E27FC236}">
                <a16:creationId xmlns:a16="http://schemas.microsoft.com/office/drawing/2014/main" id="{28369C30-91C1-2583-D6D5-6B31D7C1F560}"/>
              </a:ext>
            </a:extLst>
          </p:cNvPr>
          <p:cNvGraphicFramePr>
            <a:graphicFrameLocks/>
          </p:cNvGraphicFramePr>
          <p:nvPr>
            <p:extLst>
              <p:ext uri="{D42A27DB-BD31-4B8C-83A1-F6EECF244321}">
                <p14:modId xmlns:p14="http://schemas.microsoft.com/office/powerpoint/2010/main" val="3411632201"/>
              </p:ext>
            </p:extLst>
          </p:nvPr>
        </p:nvGraphicFramePr>
        <p:xfrm>
          <a:off x="359999" y="1753444"/>
          <a:ext cx="8424000" cy="3523395"/>
        </p:xfrm>
        <a:graphic>
          <a:graphicData uri="http://schemas.openxmlformats.org/drawingml/2006/table">
            <a:tbl>
              <a:tblPr firstRow="1" bandRow="1">
                <a:tableStyleId>{BC89EF96-8CEA-46FF-86C4-4CE0E7609802}</a:tableStyleId>
              </a:tblPr>
              <a:tblGrid>
                <a:gridCol w="1979753">
                  <a:extLst>
                    <a:ext uri="{9D8B030D-6E8A-4147-A177-3AD203B41FA5}">
                      <a16:colId xmlns:a16="http://schemas.microsoft.com/office/drawing/2014/main" val="1653194505"/>
                    </a:ext>
                  </a:extLst>
                </a:gridCol>
                <a:gridCol w="6444247">
                  <a:extLst>
                    <a:ext uri="{9D8B030D-6E8A-4147-A177-3AD203B41FA5}">
                      <a16:colId xmlns:a16="http://schemas.microsoft.com/office/drawing/2014/main" val="1660773930"/>
                    </a:ext>
                  </a:extLst>
                </a:gridCol>
              </a:tblGrid>
              <a:tr h="435418">
                <a:tc>
                  <a:txBody>
                    <a:bodyPr/>
                    <a:lstStyle/>
                    <a:p>
                      <a:pPr algn="l"/>
                      <a:r>
                        <a:rPr lang="fr-FR" sz="1400" b="0" i="0" dirty="0">
                          <a:latin typeface="Marianne" panose="02000000000000000000" pitchFamily="2" charset="0"/>
                        </a:rPr>
                        <a:t>Objectifs</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ECE6"/>
                    </a:solidFill>
                  </a:tcPr>
                </a:tc>
                <a:tc>
                  <a:txBody>
                    <a:bodyPr/>
                    <a:lstStyle/>
                    <a:p>
                      <a:pPr algn="l"/>
                      <a:r>
                        <a:rPr lang="fr-FR" sz="1400" b="0" i="0" kern="1200" dirty="0">
                          <a:solidFill>
                            <a:schemeClr val="tx1"/>
                          </a:solidFill>
                          <a:latin typeface="Marianne" panose="02000000000000000000" pitchFamily="2" charset="0"/>
                          <a:ea typeface="+mn-ea"/>
                          <a:cs typeface="+mn-cs"/>
                        </a:rPr>
                        <a:t>Temps dédié à la réalisation</a:t>
                      </a:r>
                      <a:r>
                        <a:rPr lang="fr-FR" sz="1400" b="0" i="0" kern="1200" baseline="0" dirty="0">
                          <a:solidFill>
                            <a:schemeClr val="tx1"/>
                          </a:solidFill>
                          <a:latin typeface="Marianne" panose="02000000000000000000" pitchFamily="2" charset="0"/>
                          <a:ea typeface="+mn-ea"/>
                          <a:cs typeface="+mn-cs"/>
                        </a:rPr>
                        <a:t> des devoirs </a:t>
                      </a:r>
                      <a:r>
                        <a:rPr lang="fr-FR" sz="1400" b="0" i="0" kern="1200" dirty="0">
                          <a:solidFill>
                            <a:schemeClr val="tx1"/>
                          </a:solidFill>
                          <a:latin typeface="Marianne" panose="02000000000000000000" pitchFamily="2" charset="0"/>
                          <a:ea typeface="+mn-ea"/>
                          <a:cs typeface="+mn-cs"/>
                        </a:rPr>
                        <a:t>en lien avec les connaissances, compétences et méthodes travaillées en classe</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2655366075"/>
                  </a:ext>
                </a:extLst>
              </a:tr>
              <a:tr h="751543">
                <a:tc>
                  <a:txBody>
                    <a:bodyPr/>
                    <a:lstStyle/>
                    <a:p>
                      <a:pPr algn="l"/>
                      <a:r>
                        <a:rPr lang="fr-FR" sz="1400" b="0" i="0" dirty="0">
                          <a:latin typeface="Marianne" panose="02000000000000000000" pitchFamily="2" charset="0"/>
                        </a:rPr>
                        <a:t>Taille des</a:t>
                      </a:r>
                      <a:r>
                        <a:rPr lang="fr-FR" sz="1400" b="0" i="0" baseline="0" dirty="0">
                          <a:latin typeface="Marianne" panose="02000000000000000000" pitchFamily="2" charset="0"/>
                        </a:rPr>
                        <a:t> g</a:t>
                      </a:r>
                      <a:r>
                        <a:rPr lang="fr-FR" sz="1400" b="0" i="0" dirty="0">
                          <a:latin typeface="Marianne" panose="02000000000000000000" pitchFamily="2" charset="0"/>
                        </a:rPr>
                        <a:t>roupes</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ECE6"/>
                    </a:solidFill>
                  </a:tcPr>
                </a:tc>
                <a:tc>
                  <a:txBody>
                    <a:bodyPr/>
                    <a:lstStyle/>
                    <a:p>
                      <a:pPr algn="l"/>
                      <a:r>
                        <a:rPr lang="fr-FR" sz="1400" b="0" i="0" dirty="0">
                          <a:latin typeface="Marianne" panose="02000000000000000000" pitchFamily="2" charset="0"/>
                        </a:rPr>
                        <a:t>Choix de l’établissement</a:t>
                      </a:r>
                    </a:p>
                    <a:p>
                      <a:pPr algn="l"/>
                      <a:r>
                        <a:rPr lang="fr-FR" sz="1400" b="0" i="0" dirty="0">
                          <a:latin typeface="Marianne" panose="02000000000000000000" pitchFamily="2" charset="0"/>
                        </a:rPr>
                        <a:t>Effectifs adaptés</a:t>
                      </a:r>
                    </a:p>
                    <a:p>
                      <a:pPr algn="l"/>
                      <a:r>
                        <a:rPr lang="fr-FR" sz="1400" b="0" i="0" dirty="0">
                          <a:latin typeface="Marianne" panose="02000000000000000000" pitchFamily="2" charset="0"/>
                        </a:rPr>
                        <a:t>Possibilité</a:t>
                      </a:r>
                      <a:r>
                        <a:rPr lang="fr-FR" sz="1400" b="0" i="0" baseline="0" dirty="0">
                          <a:latin typeface="Marianne" panose="02000000000000000000" pitchFamily="2" charset="0"/>
                        </a:rPr>
                        <a:t> </a:t>
                      </a:r>
                      <a:r>
                        <a:rPr lang="fr-FR" sz="1400" b="0" i="0" dirty="0">
                          <a:latin typeface="Marianne" panose="02000000000000000000" pitchFamily="2" charset="0"/>
                        </a:rPr>
                        <a:t>de créer des groupes de besoins</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2674166089"/>
                  </a:ext>
                </a:extLst>
              </a:tr>
              <a:tr h="772979">
                <a:tc>
                  <a:txBody>
                    <a:bodyPr/>
                    <a:lstStyle/>
                    <a:p>
                      <a:pPr algn="l"/>
                      <a:r>
                        <a:rPr lang="fr-FR" sz="1400" b="0" i="0" dirty="0">
                          <a:latin typeface="Marianne" panose="02000000000000000000" pitchFamily="2" charset="0"/>
                        </a:rPr>
                        <a:t>Intervenants</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ECE6"/>
                    </a:solidFill>
                  </a:tcPr>
                </a:tc>
                <a:tc>
                  <a:txBody>
                    <a:bodyPr/>
                    <a:lstStyle/>
                    <a:p>
                      <a:pPr algn="l"/>
                      <a:r>
                        <a:rPr lang="fr-FR" sz="1400" b="0" i="0" dirty="0">
                          <a:solidFill>
                            <a:schemeClr val="tx1"/>
                          </a:solidFill>
                          <a:latin typeface="Marianne" panose="02000000000000000000" pitchFamily="2" charset="0"/>
                        </a:rPr>
                        <a:t>Professeurs des collèges et</a:t>
                      </a:r>
                      <a:r>
                        <a:rPr lang="fr-FR" sz="1400" b="0" i="0" baseline="0" dirty="0">
                          <a:solidFill>
                            <a:schemeClr val="tx1"/>
                          </a:solidFill>
                          <a:latin typeface="Marianne" panose="02000000000000000000" pitchFamily="2" charset="0"/>
                        </a:rPr>
                        <a:t> </a:t>
                      </a:r>
                      <a:r>
                        <a:rPr lang="fr-FR" sz="1400" b="0" i="0" dirty="0">
                          <a:solidFill>
                            <a:schemeClr val="tx1"/>
                          </a:solidFill>
                          <a:latin typeface="Marianne" panose="02000000000000000000" pitchFamily="2" charset="0"/>
                        </a:rPr>
                        <a:t>des écoles </a:t>
                      </a:r>
                      <a:r>
                        <a:rPr lang="fr-FR" sz="1400" b="0" i="0" dirty="0" smtClean="0">
                          <a:solidFill>
                            <a:schemeClr val="tx1"/>
                          </a:solidFill>
                          <a:latin typeface="Marianne" panose="02000000000000000000" pitchFamily="2" charset="0"/>
                        </a:rPr>
                        <a:t>,</a:t>
                      </a:r>
                      <a:r>
                        <a:rPr lang="fr-FR" sz="1400" b="0" i="0" baseline="0" dirty="0" smtClean="0">
                          <a:solidFill>
                            <a:schemeClr val="tx1"/>
                          </a:solidFill>
                          <a:latin typeface="Marianne" panose="02000000000000000000" pitchFamily="2" charset="0"/>
                        </a:rPr>
                        <a:t> professeurs de lycée, </a:t>
                      </a:r>
                      <a:r>
                        <a:rPr lang="fr-FR" sz="1400" b="0" i="0" dirty="0" smtClean="0">
                          <a:solidFill>
                            <a:schemeClr val="tx1"/>
                          </a:solidFill>
                          <a:latin typeface="Marianne" panose="02000000000000000000" pitchFamily="2" charset="0"/>
                        </a:rPr>
                        <a:t>CPE</a:t>
                      </a:r>
                      <a:r>
                        <a:rPr lang="fr-FR" sz="1400" b="0" i="0" dirty="0">
                          <a:solidFill>
                            <a:schemeClr val="tx1"/>
                          </a:solidFill>
                          <a:latin typeface="Marianne" panose="02000000000000000000" pitchFamily="2" charset="0"/>
                        </a:rPr>
                        <a:t>, </a:t>
                      </a:r>
                      <a:r>
                        <a:rPr lang="fr-FR" sz="1400" b="0" i="0" baseline="0" dirty="0">
                          <a:solidFill>
                            <a:schemeClr val="tx1"/>
                          </a:solidFill>
                          <a:latin typeface="Marianne" panose="02000000000000000000" pitchFamily="2" charset="0"/>
                        </a:rPr>
                        <a:t> AED, AP</a:t>
                      </a:r>
                      <a:endParaRPr lang="fr-FR" sz="1400" b="0" i="0" dirty="0">
                        <a:solidFill>
                          <a:schemeClr val="tx1"/>
                        </a:solidFill>
                        <a:latin typeface="Marianne" panose="02000000000000000000" pitchFamily="2" charset="0"/>
                      </a:endParaRPr>
                    </a:p>
                    <a:p>
                      <a:pPr algn="l"/>
                      <a:r>
                        <a:rPr lang="fr-FR" sz="1400" b="0" i="0" dirty="0">
                          <a:solidFill>
                            <a:schemeClr val="tx1"/>
                          </a:solidFill>
                          <a:latin typeface="Marianne" panose="02000000000000000000" pitchFamily="2" charset="0"/>
                        </a:rPr>
                        <a:t>Intervenants</a:t>
                      </a:r>
                      <a:r>
                        <a:rPr lang="fr-FR" sz="1400" b="0" i="0" baseline="0" dirty="0">
                          <a:solidFill>
                            <a:schemeClr val="tx1"/>
                          </a:solidFill>
                          <a:latin typeface="Marianne" panose="02000000000000000000" pitchFamily="2" charset="0"/>
                        </a:rPr>
                        <a:t> en appui : </a:t>
                      </a:r>
                      <a:r>
                        <a:rPr lang="fr-FR" sz="1400" b="0" i="0" dirty="0">
                          <a:solidFill>
                            <a:schemeClr val="tx1"/>
                          </a:solidFill>
                          <a:latin typeface="Marianne" panose="02000000000000000000" pitchFamily="2" charset="0"/>
                        </a:rPr>
                        <a:t>AESH,</a:t>
                      </a:r>
                      <a:r>
                        <a:rPr lang="fr-FR" sz="1400" b="0" i="0" baseline="0" dirty="0">
                          <a:solidFill>
                            <a:schemeClr val="tx1"/>
                          </a:solidFill>
                          <a:latin typeface="Marianne" panose="02000000000000000000" pitchFamily="2" charset="0"/>
                        </a:rPr>
                        <a:t> associations, volontaires en service civique</a:t>
                      </a:r>
                      <a:endParaRPr lang="fr-FR" sz="1400" b="0" i="0" dirty="0">
                        <a:solidFill>
                          <a:schemeClr val="tx1"/>
                        </a:solidFill>
                        <a:latin typeface="Marianne" panose="02000000000000000000" pitchFamily="2" charset="0"/>
                      </a:endParaRP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573303629"/>
                  </a:ext>
                </a:extLst>
              </a:tr>
              <a:tr h="435418">
                <a:tc>
                  <a:txBody>
                    <a:bodyPr/>
                    <a:lstStyle/>
                    <a:p>
                      <a:pPr algn="l"/>
                      <a:r>
                        <a:rPr lang="fr-FR" sz="1400" b="0" i="0" dirty="0">
                          <a:latin typeface="Marianne" panose="02000000000000000000" pitchFamily="2" charset="0"/>
                        </a:rPr>
                        <a:t>Volume horaire</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ECE6"/>
                    </a:solidFill>
                  </a:tcPr>
                </a:tc>
                <a:tc>
                  <a:txBody>
                    <a:bodyPr/>
                    <a:lstStyle/>
                    <a:p>
                      <a:pPr algn="l"/>
                      <a:r>
                        <a:rPr lang="fr-FR" sz="1400" b="0" i="0" dirty="0">
                          <a:latin typeface="Marianne" panose="02000000000000000000" pitchFamily="2" charset="0"/>
                        </a:rPr>
                        <a:t>Choix de l’établissement </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3453344485"/>
                  </a:ext>
                </a:extLst>
              </a:tr>
              <a:tr h="435418">
                <a:tc>
                  <a:txBody>
                    <a:bodyPr/>
                    <a:lstStyle/>
                    <a:p>
                      <a:pPr algn="l"/>
                      <a:r>
                        <a:rPr lang="fr-FR" sz="1400" b="0" i="0" dirty="0">
                          <a:latin typeface="Marianne" panose="02000000000000000000" pitchFamily="2" charset="0"/>
                        </a:rPr>
                        <a:t>Créneaux</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ECE6"/>
                    </a:solidFill>
                  </a:tcPr>
                </a:tc>
                <a:tc>
                  <a:txBody>
                    <a:bodyPr/>
                    <a:lstStyle/>
                    <a:p>
                      <a:pPr algn="l"/>
                      <a:r>
                        <a:rPr lang="fr-FR" sz="1400" b="0" i="0" dirty="0">
                          <a:latin typeface="Marianne" panose="02000000000000000000" pitchFamily="2" charset="0"/>
                        </a:rPr>
                        <a:t>Choix de l’établissement</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4106255663"/>
                  </a:ext>
                </a:extLst>
              </a:tr>
              <a:tr h="437976">
                <a:tc>
                  <a:txBody>
                    <a:bodyPr/>
                    <a:lstStyle/>
                    <a:p>
                      <a:pPr algn="l"/>
                      <a:r>
                        <a:rPr lang="fr-FR" sz="1400" b="0" i="0" dirty="0">
                          <a:latin typeface="Marianne" panose="02000000000000000000" pitchFamily="2" charset="0"/>
                        </a:rPr>
                        <a:t>Périodicité</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5ECE6"/>
                      </a:solidFill>
                      <a:prstDash val="solid"/>
                      <a:round/>
                      <a:headEnd type="none" w="med" len="med"/>
                      <a:tailEnd type="none" w="med" len="med"/>
                    </a:lnB>
                    <a:solidFill>
                      <a:srgbClr val="D5ECE6"/>
                    </a:solidFill>
                  </a:tcPr>
                </a:tc>
                <a:tc>
                  <a:txBody>
                    <a:bodyPr/>
                    <a:lstStyle/>
                    <a:p>
                      <a:pPr algn="l"/>
                      <a:r>
                        <a:rPr lang="fr-FR" sz="1400" b="0" i="0" dirty="0">
                          <a:latin typeface="Marianne" panose="02000000000000000000" pitchFamily="2" charset="0"/>
                        </a:rPr>
                        <a:t>Choix de l’établissement</a:t>
                      </a:r>
                    </a:p>
                  </a:txBody>
                  <a:tcPr anchor="ctr">
                    <a:lnL w="12700" cap="flat" cmpd="sng" algn="ctr">
                      <a:solidFill>
                        <a:srgbClr val="D5ECE6"/>
                      </a:solidFill>
                      <a:prstDash val="solid"/>
                      <a:round/>
                      <a:headEnd type="none" w="med" len="med"/>
                      <a:tailEnd type="none" w="med" len="med"/>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noFill/>
                  </a:tcPr>
                </a:tc>
                <a:extLst>
                  <a:ext uri="{0D108BD9-81ED-4DB2-BD59-A6C34878D82A}">
                    <a16:rowId xmlns:a16="http://schemas.microsoft.com/office/drawing/2014/main" val="683521797"/>
                  </a:ext>
                </a:extLst>
              </a:tr>
            </a:tbl>
          </a:graphicData>
        </a:graphic>
      </p:graphicFrame>
      <p:sp>
        <p:nvSpPr>
          <p:cNvPr id="10" name="Rectangle 9">
            <a:extLst>
              <a:ext uri="{FF2B5EF4-FFF2-40B4-BE49-F238E27FC236}">
                <a16:creationId xmlns:a16="http://schemas.microsoft.com/office/drawing/2014/main" id="{7C94B758-02EC-27EF-1AB3-76C9633B791D}"/>
              </a:ext>
            </a:extLst>
          </p:cNvPr>
          <p:cNvSpPr/>
          <p:nvPr/>
        </p:nvSpPr>
        <p:spPr>
          <a:xfrm>
            <a:off x="1826891" y="6487195"/>
            <a:ext cx="5490216" cy="261610"/>
          </a:xfrm>
          <a:prstGeom prst="rect">
            <a:avLst/>
          </a:prstGeom>
        </p:spPr>
        <p:txBody>
          <a:bodyPr wrap="square">
            <a:spAutoFit/>
          </a:bodyPr>
          <a:lstStyle/>
          <a:p>
            <a:pPr algn="ctr"/>
            <a:r>
              <a:rPr lang="fr-FR" sz="1100" dirty="0">
                <a:latin typeface="Marianne" panose="02000000000000000000" pitchFamily="2" charset="0"/>
              </a:rPr>
              <a:t>« Devoirs faits » obligatoire pour tous les élèves de 6</a:t>
            </a:r>
            <a:r>
              <a:rPr lang="fr-FR" sz="1100" baseline="30000" dirty="0">
                <a:latin typeface="Marianne" panose="02000000000000000000" pitchFamily="2" charset="0"/>
              </a:rPr>
              <a:t>ème</a:t>
            </a:r>
            <a:r>
              <a:rPr lang="fr-FR" sz="1100" dirty="0">
                <a:latin typeface="Marianne" panose="02000000000000000000" pitchFamily="2" charset="0"/>
              </a:rPr>
              <a:t> </a:t>
            </a:r>
          </a:p>
        </p:txBody>
      </p:sp>
      <p:sp>
        <p:nvSpPr>
          <p:cNvPr id="8" name="ZoneTexte 7">
            <a:extLst>
              <a:ext uri="{FF2B5EF4-FFF2-40B4-BE49-F238E27FC236}">
                <a16:creationId xmlns:a16="http://schemas.microsoft.com/office/drawing/2014/main" id="{AB51C70E-2826-830D-92E5-80B7F7846B5C}"/>
              </a:ext>
            </a:extLst>
          </p:cNvPr>
          <p:cNvSpPr txBox="1"/>
          <p:nvPr/>
        </p:nvSpPr>
        <p:spPr>
          <a:xfrm>
            <a:off x="2699792" y="5599380"/>
            <a:ext cx="5112568" cy="684015"/>
          </a:xfrm>
          <a:prstGeom prst="rect">
            <a:avLst/>
          </a:prstGeom>
          <a:solidFill>
            <a:srgbClr val="D5ECE6"/>
          </a:solidFill>
        </p:spPr>
        <p:txBody>
          <a:bodyPr wrap="square" lIns="360000" tIns="72000" bIns="72000" rtlCol="0">
            <a:spAutoFit/>
          </a:bodyPr>
          <a:lstStyle/>
          <a:p>
            <a:pPr lvl="0">
              <a:spcAft>
                <a:spcPts val="600"/>
              </a:spcAft>
            </a:pPr>
            <a:r>
              <a:rPr lang="fr-FR" sz="1200" b="1" dirty="0">
                <a:latin typeface="Marianne" panose="02000000000000000000" pitchFamily="2" charset="0"/>
              </a:rPr>
              <a:t>	Livret Devoirs faits 	</a:t>
            </a:r>
            <a:r>
              <a:rPr lang="fr-FR" sz="1100" dirty="0">
                <a:latin typeface="Marianne" panose="02000000000000000000" pitchFamily="2" charset="0"/>
              </a:rPr>
              <a:t>(</a:t>
            </a:r>
            <a:r>
              <a:rPr lang="fr-FR" sz="1100" dirty="0">
                <a:latin typeface="Marianne" panose="02000000000000000000" pitchFamily="2" charset="0"/>
                <a:hlinkClick r:id="rId3"/>
              </a:rPr>
              <a:t>https://eduscol.education.fr/620/devoirs-faits-une-aide-aux-devoirs-pour-les-collegiens </a:t>
            </a:r>
            <a:r>
              <a:rPr lang="fr-FR" sz="1100" dirty="0">
                <a:latin typeface="Marianne" panose="02000000000000000000" pitchFamily="2" charset="0"/>
              </a:rPr>
              <a:t>)</a:t>
            </a:r>
          </a:p>
        </p:txBody>
      </p:sp>
      <p:pic>
        <p:nvPicPr>
          <p:cNvPr id="11" name="Image 10" descr="Une image contenant noir et blanc, fumée&#10;&#10;Description générée automatiquement">
            <a:extLst>
              <a:ext uri="{FF2B5EF4-FFF2-40B4-BE49-F238E27FC236}">
                <a16:creationId xmlns:a16="http://schemas.microsoft.com/office/drawing/2014/main" id="{E7D133A5-8325-16E3-CA39-287EBA181B80}"/>
              </a:ext>
            </a:extLst>
          </p:cNvPr>
          <p:cNvPicPr>
            <a:picLocks/>
          </p:cNvPicPr>
          <p:nvPr/>
        </p:nvPicPr>
        <p:blipFill>
          <a:blip r:embed="rId4"/>
          <a:stretch>
            <a:fillRect/>
          </a:stretch>
        </p:blipFill>
        <p:spPr>
          <a:xfrm rot="17514112" flipH="1" flipV="1">
            <a:off x="3071044" y="4969178"/>
            <a:ext cx="409575" cy="1387475"/>
          </a:xfrm>
          <a:prstGeom prst="rect">
            <a:avLst/>
          </a:prstGeom>
        </p:spPr>
      </p:pic>
    </p:spTree>
    <p:extLst>
      <p:ext uri="{BB962C8B-B14F-4D97-AF65-F5344CB8AC3E}">
        <p14:creationId xmlns:p14="http://schemas.microsoft.com/office/powerpoint/2010/main" val="41499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30BA67-8AB2-4F03-229E-7B31059C1201}"/>
              </a:ext>
            </a:extLst>
          </p:cNvPr>
          <p:cNvPicPr>
            <a:picLocks noChangeAspect="1"/>
          </p:cNvPicPr>
          <p:nvPr/>
        </p:nvPicPr>
        <p:blipFill>
          <a:blip r:embed="rId2"/>
          <a:stretch>
            <a:fillRect/>
          </a:stretch>
        </p:blipFill>
        <p:spPr>
          <a:xfrm>
            <a:off x="3059833" y="487836"/>
            <a:ext cx="3888432" cy="820696"/>
          </a:xfrm>
          <a:prstGeom prst="rect">
            <a:avLst/>
          </a:prstGeom>
        </p:spPr>
      </p:pic>
      <p:pic>
        <p:nvPicPr>
          <p:cNvPr id="11" name="Image 10">
            <a:extLst>
              <a:ext uri="{FF2B5EF4-FFF2-40B4-BE49-F238E27FC236}">
                <a16:creationId xmlns:a16="http://schemas.microsoft.com/office/drawing/2014/main" id="{882B8EC9-B588-248E-38B3-4C27AAA567E4}"/>
              </a:ext>
            </a:extLst>
          </p:cNvPr>
          <p:cNvPicPr>
            <a:picLocks noChangeAspect="1"/>
          </p:cNvPicPr>
          <p:nvPr/>
        </p:nvPicPr>
        <p:blipFill>
          <a:blip r:embed="rId2"/>
          <a:stretch>
            <a:fillRect/>
          </a:stretch>
        </p:blipFill>
        <p:spPr>
          <a:xfrm>
            <a:off x="1115616" y="160032"/>
            <a:ext cx="7920879" cy="820696"/>
          </a:xfrm>
          <a:prstGeom prst="rect">
            <a:avLst/>
          </a:prstGeom>
        </p:spPr>
      </p:pic>
      <p:sp>
        <p:nvSpPr>
          <p:cNvPr id="4" name="Espace réservé du numéro de diapositive 3">
            <a:extLst>
              <a:ext uri="{FF2B5EF4-FFF2-40B4-BE49-F238E27FC236}">
                <a16:creationId xmlns:a16="http://schemas.microsoft.com/office/drawing/2014/main" id="{77090B0E-4CCA-FAC3-BFD0-8772F81F954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Espace réservé du numéro de diapositive 3">
            <a:extLst>
              <a:ext uri="{FF2B5EF4-FFF2-40B4-BE49-F238E27FC236}">
                <a16:creationId xmlns:a16="http://schemas.microsoft.com/office/drawing/2014/main" id="{A050E6AD-8861-7013-AA99-4C593FD4EF20}"/>
              </a:ext>
            </a:extLst>
          </p:cNvPr>
          <p:cNvSpPr txBox="1">
            <a:spLocks/>
          </p:cNvSpPr>
          <p:nvPr/>
        </p:nvSpPr>
        <p:spPr bwMode="gray">
          <a:xfrm>
            <a:off x="6264000" y="6378000"/>
            <a:ext cx="1350000" cy="480000"/>
          </a:xfrm>
          <a:prstGeom prst="rect">
            <a:avLst/>
          </a:prstGeom>
        </p:spPr>
        <p:txBody>
          <a:bodyPr vert="horz" lIns="0" tIns="0" rIns="0" bIns="0" rtlCol="0" anchor="ctr" anchorCtr="0">
            <a:noAutofit/>
          </a:bodyPr>
          <a:lstStyle>
            <a:defPPr>
              <a:defRPr lang="fr-FR"/>
            </a:defPPr>
            <a:lvl1pPr marL="0" algn="r" defTabSz="914400" rtl="0" eaLnBrk="1" latinLnBrk="0" hangingPunct="1">
              <a:defRPr sz="750" b="0" i="0" kern="1200">
                <a:solidFill>
                  <a:schemeClr val="tx1"/>
                </a:solidFill>
                <a:latin typeface="Marianne"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26</a:t>
            </a:fld>
            <a:endParaRPr lang="en-US" dirty="0"/>
          </a:p>
        </p:txBody>
      </p:sp>
      <p:sp>
        <p:nvSpPr>
          <p:cNvPr id="6" name="Titre 1">
            <a:extLst>
              <a:ext uri="{FF2B5EF4-FFF2-40B4-BE49-F238E27FC236}">
                <a16:creationId xmlns:a16="http://schemas.microsoft.com/office/drawing/2014/main" id="{4D65F4F4-68AF-AC91-E586-D32DFA632244}"/>
              </a:ext>
            </a:extLst>
          </p:cNvPr>
          <p:cNvSpPr txBox="1">
            <a:spLocks/>
          </p:cNvSpPr>
          <p:nvPr/>
        </p:nvSpPr>
        <p:spPr>
          <a:xfrm>
            <a:off x="1461615" y="401138"/>
            <a:ext cx="7344816" cy="714809"/>
          </a:xfrm>
          <a:prstGeom prst="rect">
            <a:avLst/>
          </a:prstGeom>
        </p:spPr>
        <p:txBody>
          <a:bodyPr/>
          <a:lstStyle>
            <a:lvl1pPr algn="l" defTabSz="914400" rtl="0" eaLnBrk="1" latinLnBrk="0" hangingPunct="1">
              <a:lnSpc>
                <a:spcPct val="90000"/>
              </a:lnSpc>
              <a:spcBef>
                <a:spcPct val="0"/>
              </a:spcBef>
              <a:buNone/>
              <a:defRPr sz="2550" b="0" i="0" kern="1200">
                <a:solidFill>
                  <a:schemeClr val="tx1"/>
                </a:solidFill>
                <a:latin typeface="Marianne" panose="02000000000000000000" pitchFamily="2" charset="0"/>
                <a:ea typeface="+mj-ea"/>
                <a:cs typeface="+mj-cs"/>
              </a:defRPr>
            </a:lvl1pPr>
          </a:lstStyle>
          <a:p>
            <a:pPr algn="ctr"/>
            <a:r>
              <a:rPr lang="fr-FR" sz="2400" b="1" dirty="0"/>
              <a:t>Piloter la mise en place de Devoirs faits obligatoire en 6</a:t>
            </a:r>
            <a:r>
              <a:rPr lang="fr-FR" sz="2400" b="1" baseline="30000" dirty="0"/>
              <a:t>e</a:t>
            </a:r>
            <a:endParaRPr lang="fr-FR" sz="2400" b="1" dirty="0"/>
          </a:p>
        </p:txBody>
      </p:sp>
      <p:sp>
        <p:nvSpPr>
          <p:cNvPr id="7" name="Rectangle 6">
            <a:extLst>
              <a:ext uri="{FF2B5EF4-FFF2-40B4-BE49-F238E27FC236}">
                <a16:creationId xmlns:a16="http://schemas.microsoft.com/office/drawing/2014/main" id="{D6EBBA81-CF95-B650-7CC4-FAA3EF1385CD}"/>
              </a:ext>
            </a:extLst>
          </p:cNvPr>
          <p:cNvSpPr/>
          <p:nvPr/>
        </p:nvSpPr>
        <p:spPr>
          <a:xfrm>
            <a:off x="1826891" y="6487195"/>
            <a:ext cx="5490216" cy="261610"/>
          </a:xfrm>
          <a:prstGeom prst="rect">
            <a:avLst/>
          </a:prstGeom>
        </p:spPr>
        <p:txBody>
          <a:bodyPr wrap="square">
            <a:spAutoFit/>
          </a:bodyPr>
          <a:lstStyle/>
          <a:p>
            <a:pPr algn="ctr"/>
            <a:r>
              <a:rPr lang="fr-FR" sz="1100" dirty="0">
                <a:latin typeface="Marianne" panose="02000000000000000000" pitchFamily="2" charset="0"/>
              </a:rPr>
              <a:t>« Devoirs faits » obligatoire pour tous les élèves de 6</a:t>
            </a:r>
            <a:r>
              <a:rPr lang="fr-FR" sz="1100" baseline="30000" dirty="0">
                <a:latin typeface="Marianne" panose="02000000000000000000" pitchFamily="2" charset="0"/>
              </a:rPr>
              <a:t>e</a:t>
            </a:r>
            <a:r>
              <a:rPr lang="fr-FR" sz="1100" dirty="0">
                <a:latin typeface="Marianne" panose="02000000000000000000" pitchFamily="2" charset="0"/>
              </a:rPr>
              <a:t> </a:t>
            </a:r>
          </a:p>
        </p:txBody>
      </p:sp>
      <p:sp>
        <p:nvSpPr>
          <p:cNvPr id="8" name="ZoneTexte 7">
            <a:extLst>
              <a:ext uri="{FF2B5EF4-FFF2-40B4-BE49-F238E27FC236}">
                <a16:creationId xmlns:a16="http://schemas.microsoft.com/office/drawing/2014/main" id="{F4C3B9E9-9E3F-2F14-99AD-09B7E84995A7}"/>
              </a:ext>
            </a:extLst>
          </p:cNvPr>
          <p:cNvSpPr txBox="1"/>
          <p:nvPr/>
        </p:nvSpPr>
        <p:spPr>
          <a:xfrm>
            <a:off x="503546" y="1444613"/>
            <a:ext cx="8136905" cy="4970591"/>
          </a:xfrm>
          <a:prstGeom prst="rect">
            <a:avLst/>
          </a:prstGeom>
          <a:noFill/>
        </p:spPr>
        <p:txBody>
          <a:bodyPr wrap="square" lIns="720000" rIns="720000" rtlCol="0">
            <a:spAutoFit/>
          </a:bodyPr>
          <a:lstStyle/>
          <a:p>
            <a:pPr>
              <a:spcAft>
                <a:spcPts val="2400"/>
              </a:spcAft>
            </a:pPr>
            <a:r>
              <a:rPr lang="fr-FR" b="1" dirty="0">
                <a:latin typeface="Marianne" panose="02000000000000000000" pitchFamily="2" charset="0"/>
              </a:rPr>
              <a:t>Penser une organisation en fonction des besoins des élèves</a:t>
            </a:r>
            <a:br>
              <a:rPr lang="fr-FR" b="1" dirty="0">
                <a:latin typeface="Marianne" panose="02000000000000000000" pitchFamily="2" charset="0"/>
              </a:rPr>
            </a:br>
            <a:r>
              <a:rPr lang="fr-FR" b="1" dirty="0">
                <a:latin typeface="Marianne" panose="02000000000000000000" pitchFamily="2" charset="0"/>
              </a:rPr>
              <a:t>et du contexte des établissements</a:t>
            </a:r>
          </a:p>
          <a:p>
            <a:pPr marL="285750" indent="-285750">
              <a:spcAft>
                <a:spcPts val="1200"/>
              </a:spcAft>
              <a:buFont typeface="Police système Courant"/>
              <a:buChar char="→"/>
            </a:pPr>
            <a:r>
              <a:rPr lang="fr-FR" sz="1400" dirty="0">
                <a:latin typeface="Marianne" panose="02000000000000000000" pitchFamily="2" charset="0"/>
              </a:rPr>
              <a:t>Quel type de mise en œuvre ?</a:t>
            </a:r>
          </a:p>
          <a:p>
            <a:pPr lvl="1">
              <a:spcAft>
                <a:spcPts val="1200"/>
              </a:spcAft>
            </a:pPr>
            <a:r>
              <a:rPr lang="fr-FR" sz="1400" dirty="0">
                <a:latin typeface="Marianne" panose="02000000000000000000" pitchFamily="2" charset="0"/>
              </a:rPr>
              <a:t>• Alignement de classes?</a:t>
            </a:r>
          </a:p>
          <a:p>
            <a:pPr marL="285750" indent="-285750">
              <a:spcAft>
                <a:spcPts val="1200"/>
              </a:spcAft>
              <a:buFont typeface="Police système Courant"/>
              <a:buChar char="→"/>
            </a:pPr>
            <a:r>
              <a:rPr lang="fr-FR" sz="1400" dirty="0">
                <a:latin typeface="Marianne" panose="02000000000000000000" pitchFamily="2" charset="0"/>
              </a:rPr>
              <a:t>Quel créneau horaire ? </a:t>
            </a:r>
          </a:p>
          <a:p>
            <a:pPr lvl="1">
              <a:spcAft>
                <a:spcPts val="600"/>
              </a:spcAft>
            </a:pPr>
            <a:r>
              <a:rPr lang="fr-FR" sz="1400" dirty="0">
                <a:latin typeface="Marianne" panose="02000000000000000000" pitchFamily="2" charset="0"/>
              </a:rPr>
              <a:t>• Fin de journée</a:t>
            </a:r>
            <a:br>
              <a:rPr lang="fr-FR" sz="1400" dirty="0">
                <a:latin typeface="Marianne" panose="02000000000000000000" pitchFamily="2" charset="0"/>
              </a:rPr>
            </a:br>
            <a:r>
              <a:rPr lang="fr-FR" sz="1400" dirty="0">
                <a:latin typeface="Marianne" panose="02000000000000000000" pitchFamily="2" charset="0"/>
              </a:rPr>
              <a:t>• Mercredi matin pour faciliter l’intervention des professeurs des écoles</a:t>
            </a:r>
            <a:br>
              <a:rPr lang="fr-FR" sz="1400" dirty="0">
                <a:latin typeface="Marianne" panose="02000000000000000000" pitchFamily="2" charset="0"/>
              </a:rPr>
            </a:br>
            <a:r>
              <a:rPr lang="fr-FR" sz="1400" dirty="0">
                <a:latin typeface="Marianne" panose="02000000000000000000" pitchFamily="2" charset="0"/>
              </a:rPr>
              <a:t>• Créneau intégré à l’emploi du temps</a:t>
            </a:r>
          </a:p>
          <a:p>
            <a:pPr marL="285750" indent="-285750">
              <a:spcAft>
                <a:spcPts val="1200"/>
              </a:spcAft>
              <a:buFont typeface="Police système Courant"/>
              <a:buChar char="→"/>
            </a:pPr>
            <a:r>
              <a:rPr lang="fr-FR" sz="1400" dirty="0">
                <a:latin typeface="Marianne" panose="02000000000000000000" pitchFamily="2" charset="0"/>
              </a:rPr>
              <a:t>Quel volume horaire ? </a:t>
            </a:r>
          </a:p>
          <a:p>
            <a:pPr marL="285750" indent="-285750">
              <a:spcAft>
                <a:spcPts val="1200"/>
              </a:spcAft>
              <a:buFont typeface="Police système Courant"/>
              <a:buChar char="→"/>
            </a:pPr>
            <a:r>
              <a:rPr lang="fr-FR" sz="1400" dirty="0">
                <a:latin typeface="Marianne" panose="02000000000000000000" pitchFamily="2" charset="0"/>
              </a:rPr>
              <a:t>Quelle constitution des groupes ? Et quelle périodicité ? </a:t>
            </a:r>
          </a:p>
          <a:p>
            <a:pPr lvl="1">
              <a:spcAft>
                <a:spcPts val="1200"/>
              </a:spcAft>
            </a:pPr>
            <a:r>
              <a:rPr lang="fr-FR" sz="1400" dirty="0">
                <a:latin typeface="Marianne" panose="02000000000000000000" pitchFamily="2" charset="0"/>
              </a:rPr>
              <a:t>• Classe entière</a:t>
            </a:r>
            <a:br>
              <a:rPr lang="fr-FR" sz="1400" dirty="0">
                <a:latin typeface="Marianne" panose="02000000000000000000" pitchFamily="2" charset="0"/>
              </a:rPr>
            </a:br>
            <a:r>
              <a:rPr lang="fr-FR" sz="1400" dirty="0">
                <a:latin typeface="Marianne" panose="02000000000000000000" pitchFamily="2" charset="0"/>
              </a:rPr>
              <a:t>• Effectifs réduits</a:t>
            </a:r>
            <a:br>
              <a:rPr lang="fr-FR" sz="1400" dirty="0">
                <a:latin typeface="Marianne" panose="02000000000000000000" pitchFamily="2" charset="0"/>
              </a:rPr>
            </a:br>
            <a:r>
              <a:rPr lang="fr-FR" sz="1400" dirty="0">
                <a:latin typeface="Marianne" panose="02000000000000000000" pitchFamily="2" charset="0"/>
              </a:rPr>
              <a:t>• En fonction du degré d’autonomie des élèves </a:t>
            </a:r>
          </a:p>
          <a:p>
            <a:pPr marL="285750" indent="-285750">
              <a:spcAft>
                <a:spcPts val="1200"/>
              </a:spcAft>
              <a:buFont typeface="Police système Courant"/>
              <a:buChar char="→"/>
            </a:pPr>
            <a:r>
              <a:rPr lang="fr-FR" sz="1400" dirty="0">
                <a:latin typeface="Marianne" panose="02000000000000000000" pitchFamily="2" charset="0"/>
              </a:rPr>
              <a:t>Dans quel espace ? </a:t>
            </a:r>
          </a:p>
          <a:p>
            <a:endParaRPr lang="fr-FR" dirty="0"/>
          </a:p>
        </p:txBody>
      </p:sp>
    </p:spTree>
    <p:extLst>
      <p:ext uri="{BB962C8B-B14F-4D97-AF65-F5344CB8AC3E}">
        <p14:creationId xmlns:p14="http://schemas.microsoft.com/office/powerpoint/2010/main" val="3798010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5912359-7BFF-24D9-E3FB-D7E2BBECD79D}"/>
              </a:ext>
            </a:extLst>
          </p:cNvPr>
          <p:cNvPicPr>
            <a:picLocks noChangeAspect="1"/>
          </p:cNvPicPr>
          <p:nvPr/>
        </p:nvPicPr>
        <p:blipFill>
          <a:blip r:embed="rId3"/>
          <a:stretch>
            <a:fillRect/>
          </a:stretch>
        </p:blipFill>
        <p:spPr>
          <a:xfrm>
            <a:off x="2123727" y="32765"/>
            <a:ext cx="5049393" cy="820696"/>
          </a:xfrm>
          <a:prstGeom prst="rect">
            <a:avLst/>
          </a:prstGeom>
        </p:spPr>
      </p:pic>
      <p:sp>
        <p:nvSpPr>
          <p:cNvPr id="5" name="Espace réservé du numéro de diapositive 4">
            <a:extLst>
              <a:ext uri="{FF2B5EF4-FFF2-40B4-BE49-F238E27FC236}">
                <a16:creationId xmlns:a16="http://schemas.microsoft.com/office/drawing/2014/main" id="{2E532537-91B4-3953-2E61-7C4547C91D23}"/>
              </a:ext>
            </a:extLst>
          </p:cNvPr>
          <p:cNvSpPr>
            <a:spLocks noGrp="1"/>
          </p:cNvSpPr>
          <p:nvPr>
            <p:ph type="sldNum" sz="quarter" idx="12"/>
          </p:nvPr>
        </p:nvSpPr>
        <p:spPr>
          <a:xfrm>
            <a:off x="6264000" y="6378000"/>
            <a:ext cx="135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ZoneTexte 5">
            <a:extLst>
              <a:ext uri="{FF2B5EF4-FFF2-40B4-BE49-F238E27FC236}">
                <a16:creationId xmlns:a16="http://schemas.microsoft.com/office/drawing/2014/main" id="{907F8156-B106-F0D0-0515-DC784B622B21}"/>
              </a:ext>
            </a:extLst>
          </p:cNvPr>
          <p:cNvSpPr txBox="1"/>
          <p:nvPr/>
        </p:nvSpPr>
        <p:spPr>
          <a:xfrm>
            <a:off x="1970880" y="196667"/>
            <a:ext cx="53462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000000"/>
                </a:solidFill>
                <a:latin typeface="Marianne" panose="02000000000000000000" pitchFamily="2" charset="0"/>
              </a:rPr>
              <a:t>Exemple d’emploi du temps</a:t>
            </a:r>
            <a:endParaRPr kumimoji="0" lang="fr-FR" sz="2400" b="1" u="none" strike="noStrike" kern="1200" cap="none" spc="0" normalizeH="0" baseline="0" noProof="0" dirty="0">
              <a:ln>
                <a:noFill/>
              </a:ln>
              <a:solidFill>
                <a:srgbClr val="000000"/>
              </a:solidFill>
              <a:effectLst/>
              <a:uLnTx/>
              <a:uFillTx/>
              <a:latin typeface="Marianne" panose="02000000000000000000" pitchFamily="2" charset="0"/>
            </a:endParaRPr>
          </a:p>
        </p:txBody>
      </p:sp>
      <p:graphicFrame>
        <p:nvGraphicFramePr>
          <p:cNvPr id="7" name="Espace réservé du contenu 6">
            <a:extLst>
              <a:ext uri="{FF2B5EF4-FFF2-40B4-BE49-F238E27FC236}">
                <a16:creationId xmlns:a16="http://schemas.microsoft.com/office/drawing/2014/main" id="{1058E62C-5533-AEA7-5692-DF80609BFD2F}"/>
              </a:ext>
            </a:extLst>
          </p:cNvPr>
          <p:cNvGraphicFramePr>
            <a:graphicFrameLocks noChangeAspect="1"/>
          </p:cNvGraphicFramePr>
          <p:nvPr>
            <p:extLst>
              <p:ext uri="{D42A27DB-BD31-4B8C-83A1-F6EECF244321}">
                <p14:modId xmlns:p14="http://schemas.microsoft.com/office/powerpoint/2010/main" val="3127031533"/>
              </p:ext>
            </p:extLst>
          </p:nvPr>
        </p:nvGraphicFramePr>
        <p:xfrm>
          <a:off x="501650" y="790575"/>
          <a:ext cx="8115300" cy="5486400"/>
        </p:xfrm>
        <a:graphic>
          <a:graphicData uri="http://schemas.openxmlformats.org/presentationml/2006/ole">
            <mc:AlternateContent xmlns:mc="http://schemas.openxmlformats.org/markup-compatibility/2006">
              <mc:Choice xmlns:v="urn:schemas-microsoft-com:vml" Requires="v">
                <p:oleObj spid="_x0000_s1034" name="Document" r:id="rId4" imgW="9086108" imgH="6120855" progId="Word.Document.12">
                  <p:embed/>
                </p:oleObj>
              </mc:Choice>
              <mc:Fallback>
                <p:oleObj name="Document" r:id="rId4" imgW="9086108" imgH="6120855" progId="Word.Document.12">
                  <p:embed/>
                  <p:pic>
                    <p:nvPicPr>
                      <p:cNvPr id="7" name="Espace réservé du contenu 6"/>
                      <p:cNvPicPr/>
                      <p:nvPr/>
                    </p:nvPicPr>
                    <p:blipFill>
                      <a:blip r:embed="rId5"/>
                      <a:stretch>
                        <a:fillRect/>
                      </a:stretch>
                    </p:blipFill>
                    <p:spPr>
                      <a:xfrm>
                        <a:off x="501650" y="790575"/>
                        <a:ext cx="8115300" cy="5486400"/>
                      </a:xfrm>
                      <a:prstGeom prst="rect">
                        <a:avLst/>
                      </a:prstGeom>
                    </p:spPr>
                  </p:pic>
                </p:oleObj>
              </mc:Fallback>
            </mc:AlternateContent>
          </a:graphicData>
        </a:graphic>
      </p:graphicFrame>
      <p:sp>
        <p:nvSpPr>
          <p:cNvPr id="8" name="ZoneTexte 7">
            <a:extLst>
              <a:ext uri="{FF2B5EF4-FFF2-40B4-BE49-F238E27FC236}">
                <a16:creationId xmlns:a16="http://schemas.microsoft.com/office/drawing/2014/main" id="{9DBFD942-413A-B76E-0BE6-7793DA9E7B03}"/>
              </a:ext>
            </a:extLst>
          </p:cNvPr>
          <p:cNvSpPr txBox="1"/>
          <p:nvPr/>
        </p:nvSpPr>
        <p:spPr>
          <a:xfrm>
            <a:off x="501651" y="5733256"/>
            <a:ext cx="803079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Etablissement rural où les élèves sont dans l’établissement jusqu’à 17h00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Le mercredi matin permet l’intervention des PE sur l’heure hebdomadaire de soutien</a:t>
            </a:r>
            <a:br>
              <a:rPr kumimoji="0" lang="fr-FR" sz="13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br>
            <a:r>
              <a:rPr kumimoji="0" lang="fr-FR" sz="13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et Devoirs faits</a:t>
            </a:r>
          </a:p>
        </p:txBody>
      </p:sp>
    </p:spTree>
    <p:extLst>
      <p:ext uri="{BB962C8B-B14F-4D97-AF65-F5344CB8AC3E}">
        <p14:creationId xmlns:p14="http://schemas.microsoft.com/office/powerpoint/2010/main" val="3285423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5912359-7BFF-24D9-E3FB-D7E2BBECD79D}"/>
              </a:ext>
            </a:extLst>
          </p:cNvPr>
          <p:cNvPicPr>
            <a:picLocks noChangeAspect="1"/>
          </p:cNvPicPr>
          <p:nvPr/>
        </p:nvPicPr>
        <p:blipFill>
          <a:blip r:embed="rId3"/>
          <a:stretch>
            <a:fillRect/>
          </a:stretch>
        </p:blipFill>
        <p:spPr>
          <a:xfrm>
            <a:off x="2123727" y="32765"/>
            <a:ext cx="5049393" cy="820696"/>
          </a:xfrm>
          <a:prstGeom prst="rect">
            <a:avLst/>
          </a:prstGeom>
        </p:spPr>
      </p:pic>
      <p:sp>
        <p:nvSpPr>
          <p:cNvPr id="5" name="Espace réservé du numéro de diapositive 4">
            <a:extLst>
              <a:ext uri="{FF2B5EF4-FFF2-40B4-BE49-F238E27FC236}">
                <a16:creationId xmlns:a16="http://schemas.microsoft.com/office/drawing/2014/main" id="{2E532537-91B4-3953-2E61-7C4547C91D23}"/>
              </a:ext>
            </a:extLst>
          </p:cNvPr>
          <p:cNvSpPr>
            <a:spLocks noGrp="1"/>
          </p:cNvSpPr>
          <p:nvPr>
            <p:ph type="sldNum" sz="quarter" idx="12"/>
          </p:nvPr>
        </p:nvSpPr>
        <p:spPr>
          <a:xfrm>
            <a:off x="6264000" y="6378000"/>
            <a:ext cx="135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ZoneTexte 5">
            <a:extLst>
              <a:ext uri="{FF2B5EF4-FFF2-40B4-BE49-F238E27FC236}">
                <a16:creationId xmlns:a16="http://schemas.microsoft.com/office/drawing/2014/main" id="{907F8156-B106-F0D0-0515-DC784B622B21}"/>
              </a:ext>
            </a:extLst>
          </p:cNvPr>
          <p:cNvSpPr txBox="1"/>
          <p:nvPr/>
        </p:nvSpPr>
        <p:spPr>
          <a:xfrm>
            <a:off x="1970880" y="196667"/>
            <a:ext cx="5346256" cy="461665"/>
          </a:xfrm>
          <a:prstGeom prst="rect">
            <a:avLst/>
          </a:prstGeom>
          <a:noFill/>
        </p:spPr>
        <p:txBody>
          <a:bodyPr wrap="square" rtlCol="0">
            <a:spAutoFit/>
          </a:bodyPr>
          <a:lstStyle/>
          <a:p>
            <a:pPr lvl="0" algn="ctr">
              <a:defRPr/>
            </a:pPr>
            <a:r>
              <a:rPr lang="fr-FR" sz="2400" b="1" dirty="0">
                <a:solidFill>
                  <a:srgbClr val="000000"/>
                </a:solidFill>
                <a:latin typeface="Marianne" panose="02000000000000000000" pitchFamily="2" charset="0"/>
              </a:rPr>
              <a:t>Exemple d’emploi du temps</a:t>
            </a:r>
          </a:p>
        </p:txBody>
      </p:sp>
      <p:sp>
        <p:nvSpPr>
          <p:cNvPr id="8" name="ZoneTexte 7">
            <a:extLst>
              <a:ext uri="{FF2B5EF4-FFF2-40B4-BE49-F238E27FC236}">
                <a16:creationId xmlns:a16="http://schemas.microsoft.com/office/drawing/2014/main" id="{9DBFD942-413A-B76E-0BE6-7793DA9E7B03}"/>
              </a:ext>
            </a:extLst>
          </p:cNvPr>
          <p:cNvSpPr txBox="1"/>
          <p:nvPr/>
        </p:nvSpPr>
        <p:spPr>
          <a:xfrm>
            <a:off x="418010" y="5588456"/>
            <a:ext cx="836598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Etablissement urbain, l’heure hebdomadaire de soutien </a:t>
            </a:r>
            <a:r>
              <a:rPr lang="fr-FR" sz="1400" dirty="0" smtClean="0">
                <a:solidFill>
                  <a:srgbClr val="000000"/>
                </a:solidFill>
                <a:latin typeface="Marianne" panose="02000000000000000000" pitchFamily="2" charset="0"/>
              </a:rPr>
              <a:t>ou</a:t>
            </a:r>
            <a:r>
              <a:rPr kumimoji="0" lang="fr-FR" sz="1400" b="0" i="0" u="none" strike="noStrike" kern="1200" cap="none" spc="0" normalizeH="0" baseline="0" noProof="0" dirty="0" smtClean="0">
                <a:ln>
                  <a:noFill/>
                </a:ln>
                <a:solidFill>
                  <a:srgbClr val="000000"/>
                </a:solidFill>
                <a:effectLst/>
                <a:uLnTx/>
                <a:uFillTx/>
                <a:latin typeface="Marianne" panose="02000000000000000000" pitchFamily="2" charset="0"/>
                <a:ea typeface="+mn-ea"/>
                <a:cs typeface="+mn-cs"/>
              </a:rPr>
              <a:t> </a:t>
            </a: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d’approfondissement</a:t>
            </a:r>
            <a:b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b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et un créneau Devoirs faits sont positionnés le mercredi afin de permettre l’intervention</a:t>
            </a:r>
            <a:b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b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des professeurs des écoles</a:t>
            </a:r>
          </a:p>
        </p:txBody>
      </p:sp>
      <p:graphicFrame>
        <p:nvGraphicFramePr>
          <p:cNvPr id="3" name="Objet 2">
            <a:extLst>
              <a:ext uri="{FF2B5EF4-FFF2-40B4-BE49-F238E27FC236}">
                <a16:creationId xmlns:a16="http://schemas.microsoft.com/office/drawing/2014/main" id="{1511BC41-3095-6C72-CBAF-74E02F28C89B}"/>
              </a:ext>
            </a:extLst>
          </p:cNvPr>
          <p:cNvGraphicFramePr>
            <a:graphicFrameLocks noChangeAspect="1"/>
          </p:cNvGraphicFramePr>
          <p:nvPr>
            <p:extLst>
              <p:ext uri="{D42A27DB-BD31-4B8C-83A1-F6EECF244321}">
                <p14:modId xmlns:p14="http://schemas.microsoft.com/office/powerpoint/2010/main" val="3117099594"/>
              </p:ext>
            </p:extLst>
          </p:nvPr>
        </p:nvGraphicFramePr>
        <p:xfrm>
          <a:off x="467544" y="769014"/>
          <a:ext cx="8423349" cy="4892234"/>
        </p:xfrm>
        <a:graphic>
          <a:graphicData uri="http://schemas.openxmlformats.org/presentationml/2006/ole">
            <mc:AlternateContent xmlns:mc="http://schemas.openxmlformats.org/markup-compatibility/2006">
              <mc:Choice xmlns:v="urn:schemas-microsoft-com:vml" Requires="v">
                <p:oleObj spid="_x0000_s2058" name="Document" r:id="rId4" imgW="9086108" imgH="6291796" progId="Word.Document.12">
                  <p:embed/>
                </p:oleObj>
              </mc:Choice>
              <mc:Fallback>
                <p:oleObj name="Document" r:id="rId4" imgW="9086108" imgH="6291796" progId="Word.Document.12">
                  <p:embed/>
                  <p:pic>
                    <p:nvPicPr>
                      <p:cNvPr id="6" name="Objet 5"/>
                      <p:cNvPicPr/>
                      <p:nvPr/>
                    </p:nvPicPr>
                    <p:blipFill>
                      <a:blip r:embed="rId5"/>
                      <a:stretch>
                        <a:fillRect/>
                      </a:stretch>
                    </p:blipFill>
                    <p:spPr>
                      <a:xfrm>
                        <a:off x="467544" y="769014"/>
                        <a:ext cx="8423349" cy="4892234"/>
                      </a:xfrm>
                      <a:prstGeom prst="rect">
                        <a:avLst/>
                      </a:prstGeom>
                    </p:spPr>
                  </p:pic>
                </p:oleObj>
              </mc:Fallback>
            </mc:AlternateContent>
          </a:graphicData>
        </a:graphic>
      </p:graphicFrame>
    </p:spTree>
    <p:extLst>
      <p:ext uri="{BB962C8B-B14F-4D97-AF65-F5344CB8AC3E}">
        <p14:creationId xmlns:p14="http://schemas.microsoft.com/office/powerpoint/2010/main" val="2597462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5912359-7BFF-24D9-E3FB-D7E2BBECD79D}"/>
              </a:ext>
            </a:extLst>
          </p:cNvPr>
          <p:cNvPicPr>
            <a:picLocks noChangeAspect="1"/>
          </p:cNvPicPr>
          <p:nvPr/>
        </p:nvPicPr>
        <p:blipFill>
          <a:blip r:embed="rId3"/>
          <a:stretch>
            <a:fillRect/>
          </a:stretch>
        </p:blipFill>
        <p:spPr>
          <a:xfrm>
            <a:off x="2123727" y="32765"/>
            <a:ext cx="5049393" cy="820696"/>
          </a:xfrm>
          <a:prstGeom prst="rect">
            <a:avLst/>
          </a:prstGeom>
        </p:spPr>
      </p:pic>
      <p:sp>
        <p:nvSpPr>
          <p:cNvPr id="5" name="Espace réservé du numéro de diapositive 4">
            <a:extLst>
              <a:ext uri="{FF2B5EF4-FFF2-40B4-BE49-F238E27FC236}">
                <a16:creationId xmlns:a16="http://schemas.microsoft.com/office/drawing/2014/main" id="{2E532537-91B4-3953-2E61-7C4547C91D23}"/>
              </a:ext>
            </a:extLst>
          </p:cNvPr>
          <p:cNvSpPr>
            <a:spLocks noGrp="1"/>
          </p:cNvSpPr>
          <p:nvPr>
            <p:ph type="sldNum" sz="quarter" idx="12"/>
          </p:nvPr>
        </p:nvSpPr>
        <p:spPr>
          <a:xfrm>
            <a:off x="6264000" y="6378000"/>
            <a:ext cx="135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ZoneTexte 5">
            <a:extLst>
              <a:ext uri="{FF2B5EF4-FFF2-40B4-BE49-F238E27FC236}">
                <a16:creationId xmlns:a16="http://schemas.microsoft.com/office/drawing/2014/main" id="{907F8156-B106-F0D0-0515-DC784B622B21}"/>
              </a:ext>
            </a:extLst>
          </p:cNvPr>
          <p:cNvSpPr txBox="1"/>
          <p:nvPr/>
        </p:nvSpPr>
        <p:spPr>
          <a:xfrm>
            <a:off x="1970880" y="196667"/>
            <a:ext cx="5346256" cy="461665"/>
          </a:xfrm>
          <a:prstGeom prst="rect">
            <a:avLst/>
          </a:prstGeom>
          <a:noFill/>
        </p:spPr>
        <p:txBody>
          <a:bodyPr wrap="square" rtlCol="0">
            <a:spAutoFit/>
          </a:bodyPr>
          <a:lstStyle/>
          <a:p>
            <a:pPr lvl="0" algn="ctr">
              <a:defRPr/>
            </a:pPr>
            <a:r>
              <a:rPr lang="fr-FR" sz="2400" b="1" dirty="0">
                <a:solidFill>
                  <a:srgbClr val="000000"/>
                </a:solidFill>
                <a:latin typeface="Marianne" panose="02000000000000000000" pitchFamily="2" charset="0"/>
              </a:rPr>
              <a:t>Exemple d’emploi du temps</a:t>
            </a:r>
          </a:p>
        </p:txBody>
      </p:sp>
      <p:sp>
        <p:nvSpPr>
          <p:cNvPr id="8" name="ZoneTexte 7">
            <a:extLst>
              <a:ext uri="{FF2B5EF4-FFF2-40B4-BE49-F238E27FC236}">
                <a16:creationId xmlns:a16="http://schemas.microsoft.com/office/drawing/2014/main" id="{9DBFD942-413A-B76E-0BE6-7793DA9E7B03}"/>
              </a:ext>
            </a:extLst>
          </p:cNvPr>
          <p:cNvSpPr txBox="1"/>
          <p:nvPr/>
        </p:nvSpPr>
        <p:spPr>
          <a:xfrm>
            <a:off x="418010" y="5733256"/>
            <a:ext cx="83659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Les écoles du bassin fonctionnent sur 4,5 jours.</a:t>
            </a:r>
            <a:b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b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Les PE peuvent intervenir le mardi et le vendredi à partir de 15h30</a:t>
            </a:r>
          </a:p>
        </p:txBody>
      </p:sp>
      <p:graphicFrame>
        <p:nvGraphicFramePr>
          <p:cNvPr id="2" name="Espace réservé du contenu 6">
            <a:extLst>
              <a:ext uri="{FF2B5EF4-FFF2-40B4-BE49-F238E27FC236}">
                <a16:creationId xmlns:a16="http://schemas.microsoft.com/office/drawing/2014/main" id="{C234E81B-CCF0-692A-9447-84F36E6E49C3}"/>
              </a:ext>
            </a:extLst>
          </p:cNvPr>
          <p:cNvGraphicFramePr>
            <a:graphicFrameLocks noChangeAspect="1"/>
          </p:cNvGraphicFramePr>
          <p:nvPr>
            <p:extLst>
              <p:ext uri="{D42A27DB-BD31-4B8C-83A1-F6EECF244321}">
                <p14:modId xmlns:p14="http://schemas.microsoft.com/office/powerpoint/2010/main" val="2873115711"/>
              </p:ext>
            </p:extLst>
          </p:nvPr>
        </p:nvGraphicFramePr>
        <p:xfrm>
          <a:off x="683568" y="792291"/>
          <a:ext cx="7848600" cy="5110162"/>
        </p:xfrm>
        <a:graphic>
          <a:graphicData uri="http://schemas.openxmlformats.org/presentationml/2006/ole">
            <mc:AlternateContent xmlns:mc="http://schemas.openxmlformats.org/markup-compatibility/2006">
              <mc:Choice xmlns:v="urn:schemas-microsoft-com:vml" Requires="v">
                <p:oleObj spid="_x0000_s3082" name="Document" r:id="rId4" imgW="9086108" imgH="6223922" progId="Word.Document.12">
                  <p:embed/>
                </p:oleObj>
              </mc:Choice>
              <mc:Fallback>
                <p:oleObj name="Document" r:id="rId4" imgW="9086108" imgH="6223922" progId="Word.Document.12">
                  <p:embed/>
                  <p:pic>
                    <p:nvPicPr>
                      <p:cNvPr id="7" name="Espace réservé du contenu 6"/>
                      <p:cNvPicPr/>
                      <p:nvPr/>
                    </p:nvPicPr>
                    <p:blipFill>
                      <a:blip r:embed="rId5"/>
                      <a:stretch>
                        <a:fillRect/>
                      </a:stretch>
                    </p:blipFill>
                    <p:spPr>
                      <a:xfrm>
                        <a:off x="683568" y="792291"/>
                        <a:ext cx="7848600" cy="5110162"/>
                      </a:xfrm>
                      <a:prstGeom prst="rect">
                        <a:avLst/>
                      </a:prstGeom>
                    </p:spPr>
                  </p:pic>
                </p:oleObj>
              </mc:Fallback>
            </mc:AlternateContent>
          </a:graphicData>
        </a:graphic>
      </p:graphicFrame>
    </p:spTree>
    <p:extLst>
      <p:ext uri="{BB962C8B-B14F-4D97-AF65-F5344CB8AC3E}">
        <p14:creationId xmlns:p14="http://schemas.microsoft.com/office/powerpoint/2010/main" val="37102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6609267-7D1A-C52A-3A4F-11E2AB110D0A}"/>
              </a:ext>
            </a:extLst>
          </p:cNvPr>
          <p:cNvPicPr>
            <a:picLocks noChangeAspect="1"/>
          </p:cNvPicPr>
          <p:nvPr/>
        </p:nvPicPr>
        <p:blipFill>
          <a:blip r:embed="rId2"/>
          <a:stretch>
            <a:fillRect/>
          </a:stretch>
        </p:blipFill>
        <p:spPr>
          <a:xfrm>
            <a:off x="2054302" y="256663"/>
            <a:ext cx="4884698" cy="702905"/>
          </a:xfrm>
          <a:prstGeom prst="rect">
            <a:avLst/>
          </a:prstGeom>
        </p:spPr>
      </p:pic>
      <p:sp>
        <p:nvSpPr>
          <p:cNvPr id="2" name="Titre 1"/>
          <p:cNvSpPr>
            <a:spLocks noGrp="1"/>
          </p:cNvSpPr>
          <p:nvPr>
            <p:ph type="title"/>
          </p:nvPr>
        </p:nvSpPr>
        <p:spPr>
          <a:xfrm>
            <a:off x="2465999" y="458760"/>
            <a:ext cx="4212001" cy="500808"/>
          </a:xfrm>
        </p:spPr>
        <p:txBody>
          <a:bodyPr/>
          <a:lstStyle/>
          <a:p>
            <a:pPr algn="ctr"/>
            <a:r>
              <a:rPr lang="fr-FR" sz="2400" b="1" dirty="0"/>
              <a:t>Objectifs de la nouvelle 6</a:t>
            </a:r>
            <a:r>
              <a:rPr lang="fr-FR" sz="2400" b="1" baseline="30000" dirty="0"/>
              <a:t>e</a:t>
            </a:r>
            <a:r>
              <a:rPr lang="fr-FR" sz="2400" b="1" dirty="0"/>
              <a:t>  </a:t>
            </a:r>
          </a:p>
        </p:txBody>
      </p:sp>
      <p:sp>
        <p:nvSpPr>
          <p:cNvPr id="6" name="Espace réservé du contenu 5"/>
          <p:cNvSpPr>
            <a:spLocks noGrp="1"/>
          </p:cNvSpPr>
          <p:nvPr>
            <p:ph sz="quarter" idx="14"/>
          </p:nvPr>
        </p:nvSpPr>
        <p:spPr>
          <a:xfrm>
            <a:off x="806366" y="1700808"/>
            <a:ext cx="7531268" cy="4320480"/>
          </a:xfrm>
        </p:spPr>
        <p:txBody>
          <a:bodyPr/>
          <a:lstStyle/>
          <a:p>
            <a:pPr marL="285750" indent="-285750">
              <a:buFont typeface="Arial" panose="020B0604020202020204" pitchFamily="34" charset="0"/>
              <a:buChar char="•"/>
            </a:pPr>
            <a:r>
              <a:rPr lang="fr-FR" sz="1600" b="1" dirty="0"/>
              <a:t>Mieux accompagner les élèves tout au long de l’année de 6</a:t>
            </a:r>
            <a:r>
              <a:rPr lang="fr-FR" sz="1600" b="1" baseline="30000" dirty="0"/>
              <a:t>e</a:t>
            </a:r>
            <a:r>
              <a:rPr lang="fr-FR" sz="1600" b="1" dirty="0"/>
              <a:t>,</a:t>
            </a:r>
            <a:br>
              <a:rPr lang="fr-FR" sz="1600" b="1" dirty="0"/>
            </a:br>
            <a:r>
              <a:rPr lang="fr-FR" sz="1600" b="1" dirty="0"/>
              <a:t>étape charnière entre l’école primaire et le collège.</a:t>
            </a:r>
          </a:p>
          <a:p>
            <a:endParaRPr lang="fr-FR" sz="1600" b="1" dirty="0"/>
          </a:p>
          <a:p>
            <a:pPr marL="285750" indent="-285750">
              <a:buFont typeface="Arial" panose="020B0604020202020204" pitchFamily="34" charset="0"/>
              <a:buChar char="•"/>
            </a:pPr>
            <a:r>
              <a:rPr lang="fr-FR" sz="1600" b="1" dirty="0"/>
              <a:t>Consolider les apprentissages nécessaires à une entrée réussie en cycle 4.</a:t>
            </a:r>
          </a:p>
          <a:p>
            <a:endParaRPr lang="fr-FR" sz="1600" b="1" dirty="0"/>
          </a:p>
          <a:p>
            <a:pPr marL="285750" indent="-285750">
              <a:buFont typeface="Arial" panose="020B0604020202020204" pitchFamily="34" charset="0"/>
              <a:buChar char="•"/>
            </a:pPr>
            <a:r>
              <a:rPr lang="fr-FR" sz="1600" b="1" dirty="0"/>
              <a:t>Permettre aux élèves de se projeter avec confiance dans la suite</a:t>
            </a:r>
            <a:br>
              <a:rPr lang="fr-FR" sz="1600" b="1" dirty="0"/>
            </a:br>
            <a:r>
              <a:rPr lang="fr-FR" sz="1600" b="1" dirty="0"/>
              <a:t>de la scolarité au collège :</a:t>
            </a:r>
            <a:endParaRPr lang="fr-FR" sz="1600" b="1" strike="sngStrike" dirty="0"/>
          </a:p>
          <a:p>
            <a:pPr marL="774900" lvl="2" indent="-342900"/>
            <a:r>
              <a:rPr lang="fr-FR" sz="1400" dirty="0"/>
              <a:t>en transmettant des savoirs exigeants… </a:t>
            </a:r>
          </a:p>
          <a:p>
            <a:pPr marL="774900" lvl="2" indent="-342900"/>
            <a:r>
              <a:rPr lang="fr-FR" sz="1400" dirty="0"/>
              <a:t>… et des compétences…</a:t>
            </a:r>
          </a:p>
          <a:p>
            <a:pPr marL="774900" lvl="2" indent="-342900"/>
            <a:r>
              <a:rPr lang="fr-FR" sz="1400" dirty="0"/>
              <a:t>… grâce à une démarche progressive, systématique et rigoureuse.</a:t>
            </a:r>
          </a:p>
          <a:p>
            <a:endParaRPr lang="fr-FR" sz="1600" b="1" dirty="0"/>
          </a:p>
          <a:p>
            <a:pPr marL="285750" indent="-285750">
              <a:buFont typeface="Arial" panose="020B0604020202020204" pitchFamily="34" charset="0"/>
              <a:buChar char="•"/>
            </a:pPr>
            <a:r>
              <a:rPr lang="fr-FR" sz="1600" b="1" dirty="0"/>
              <a:t>Développer l’autonomie des élèves dans leur travail personnel.</a:t>
            </a:r>
          </a:p>
          <a:p>
            <a:pPr marL="285750" indent="-285750">
              <a:buFont typeface="Wingdings" panose="05000000000000000000" pitchFamily="2" charset="2"/>
              <a:buChar char="§"/>
            </a:pPr>
            <a:endParaRPr lang="fr-FR" sz="1400" dirty="0"/>
          </a:p>
        </p:txBody>
      </p:sp>
      <p:sp>
        <p:nvSpPr>
          <p:cNvPr id="8" name="Espace réservé du pied de page 3">
            <a:extLst>
              <a:ext uri="{FF2B5EF4-FFF2-40B4-BE49-F238E27FC236}">
                <a16:creationId xmlns:a16="http://schemas.microsoft.com/office/drawing/2014/main" id="{18C582D6-CB86-5D71-71E2-DF24865977E8}"/>
              </a:ext>
            </a:extLst>
          </p:cNvPr>
          <p:cNvSpPr>
            <a:spLocks noGrp="1"/>
          </p:cNvSpPr>
          <p:nvPr>
            <p:ph type="ftr" sz="quarter" idx="11"/>
          </p:nvPr>
        </p:nvSpPr>
        <p:spPr>
          <a:xfrm>
            <a:off x="360000" y="6378000"/>
            <a:ext cx="5904000" cy="480000"/>
          </a:xfrm>
        </p:spPr>
        <p:txBody>
          <a:bodyPr/>
          <a:lstStyle/>
          <a:p>
            <a:r>
              <a:rPr lang="fr-FR" dirty="0"/>
              <a:t>DGESCO – A1-2</a:t>
            </a:r>
          </a:p>
        </p:txBody>
      </p:sp>
      <p:sp>
        <p:nvSpPr>
          <p:cNvPr id="9" name="Espace réservé du numéro de diapositive 4">
            <a:extLst>
              <a:ext uri="{FF2B5EF4-FFF2-40B4-BE49-F238E27FC236}">
                <a16:creationId xmlns:a16="http://schemas.microsoft.com/office/drawing/2014/main" id="{084E6EA7-1ED6-BBBF-9126-FE7756CB3CFF}"/>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67908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BDB170F-BB9F-36F2-B009-2069BEEA32EF}"/>
              </a:ext>
            </a:extLst>
          </p:cNvPr>
          <p:cNvPicPr>
            <a:picLocks noChangeAspect="1"/>
          </p:cNvPicPr>
          <p:nvPr/>
        </p:nvPicPr>
        <p:blipFill>
          <a:blip r:embed="rId2"/>
          <a:stretch>
            <a:fillRect/>
          </a:stretch>
        </p:blipFill>
        <p:spPr>
          <a:xfrm>
            <a:off x="3408492" y="101731"/>
            <a:ext cx="2736304" cy="702905"/>
          </a:xfrm>
          <a:prstGeom prst="rect">
            <a:avLst/>
          </a:prstGeom>
        </p:spPr>
      </p:pic>
      <p:sp>
        <p:nvSpPr>
          <p:cNvPr id="2" name="Titre 1"/>
          <p:cNvSpPr>
            <a:spLocks noGrp="1"/>
          </p:cNvSpPr>
          <p:nvPr>
            <p:ph type="title"/>
          </p:nvPr>
        </p:nvSpPr>
        <p:spPr>
          <a:xfrm>
            <a:off x="1354288" y="271251"/>
            <a:ext cx="6844712" cy="973103"/>
          </a:xfrm>
        </p:spPr>
        <p:txBody>
          <a:bodyPr/>
          <a:lstStyle/>
          <a:p>
            <a:pPr algn="ctr">
              <a:lnSpc>
                <a:spcPct val="100000"/>
              </a:lnSpc>
              <a:spcAft>
                <a:spcPts val="1200"/>
              </a:spcAft>
            </a:pPr>
            <a:r>
              <a:rPr lang="fr-FR" sz="2400" b="1" dirty="0"/>
              <a:t>Nouvelle 6</a:t>
            </a:r>
            <a:r>
              <a:rPr lang="fr-FR" sz="2400" b="1" baseline="30000" dirty="0"/>
              <a:t>e</a:t>
            </a:r>
            <a:r>
              <a:rPr lang="fr-FR" sz="2400" b="1" dirty="0"/>
              <a:t> :</a:t>
            </a:r>
            <a:br>
              <a:rPr lang="fr-FR" sz="2400" b="1" dirty="0"/>
            </a:br>
            <a:r>
              <a:rPr lang="fr-FR" sz="1600" b="1" dirty="0"/>
              <a:t>Plus de temps pour consolider et approfondir les connaissances </a:t>
            </a:r>
            <a:br>
              <a:rPr lang="fr-FR" sz="1600" b="1" dirty="0"/>
            </a:br>
            <a:r>
              <a:rPr lang="fr-FR" sz="1600" b="1" dirty="0"/>
              <a:t>Plus de temps pour faire les devoirs</a:t>
            </a:r>
          </a:p>
        </p:txBody>
      </p:sp>
      <p:sp>
        <p:nvSpPr>
          <p:cNvPr id="6" name="Espace réservé du contenu 5"/>
          <p:cNvSpPr>
            <a:spLocks noGrp="1"/>
          </p:cNvSpPr>
          <p:nvPr>
            <p:ph sz="quarter" idx="14"/>
          </p:nvPr>
        </p:nvSpPr>
        <p:spPr>
          <a:xfrm>
            <a:off x="360000" y="1213482"/>
            <a:ext cx="8424000" cy="5047886"/>
          </a:xfrm>
        </p:spPr>
        <p:txBody>
          <a:bodyPr/>
          <a:lstStyle/>
          <a:p>
            <a:r>
              <a:rPr lang="fr-FR" dirty="0"/>
              <a:t>               </a:t>
            </a:r>
            <a:endParaRPr lang="fr-FR" sz="1800" b="1" dirty="0"/>
          </a:p>
          <a:p>
            <a:pPr marL="171450" indent="-171450">
              <a:buFont typeface="Arial" panose="020B0604020202020204" pitchFamily="34" charset="0"/>
              <a:buChar char="•"/>
            </a:pPr>
            <a:r>
              <a:rPr lang="fr-FR" sz="1600" b="1" dirty="0"/>
              <a:t>Deux nouveaux enseignements complémentaires</a:t>
            </a:r>
          </a:p>
          <a:p>
            <a:pPr marL="171450" indent="-171450">
              <a:buFont typeface="Arial" panose="020B0604020202020204" pitchFamily="34" charset="0"/>
              <a:buChar char="•"/>
            </a:pPr>
            <a:endParaRPr lang="fr-FR" sz="1800" b="1" dirty="0"/>
          </a:p>
          <a:p>
            <a:pPr marL="171450" indent="-171450">
              <a:buFont typeface="Arial" panose="020B0604020202020204" pitchFamily="34" charset="0"/>
              <a:buChar char="•"/>
            </a:pPr>
            <a:endParaRPr lang="fr-FR" sz="1800" b="1" dirty="0"/>
          </a:p>
          <a:p>
            <a:pPr marL="171450" indent="-171450">
              <a:buFont typeface="Arial" panose="020B0604020202020204" pitchFamily="34" charset="0"/>
              <a:buChar char="•"/>
            </a:pPr>
            <a:endParaRPr lang="fr-FR" sz="1800" b="1" dirty="0"/>
          </a:p>
          <a:p>
            <a:pPr marL="171450" indent="-171450">
              <a:buFont typeface="Arial" panose="020B0604020202020204" pitchFamily="34" charset="0"/>
              <a:buChar char="•"/>
            </a:pPr>
            <a:endParaRPr lang="fr-FR" sz="1800" b="1" dirty="0"/>
          </a:p>
          <a:p>
            <a:pPr marL="171450" indent="-171450">
              <a:buFont typeface="Arial" panose="020B0604020202020204" pitchFamily="34" charset="0"/>
              <a:buChar char="•"/>
            </a:pPr>
            <a:endParaRPr lang="fr-FR" sz="1800" b="1" dirty="0"/>
          </a:p>
          <a:p>
            <a:endParaRPr lang="fr-FR" sz="1800" b="1" dirty="0"/>
          </a:p>
          <a:p>
            <a:pPr marL="171450" indent="-171450">
              <a:spcBef>
                <a:spcPts val="1200"/>
              </a:spcBef>
              <a:buFont typeface="Arial" panose="020B0604020202020204" pitchFamily="34" charset="0"/>
              <a:buChar char="•"/>
            </a:pPr>
            <a:r>
              <a:rPr lang="fr-FR" sz="1800" b="1" dirty="0"/>
              <a:t> </a:t>
            </a:r>
            <a:r>
              <a:rPr lang="fr-FR" sz="1600" b="1" dirty="0"/>
              <a:t>L’enseignement de sciences et technologie </a:t>
            </a:r>
            <a:r>
              <a:rPr lang="fr-FR" sz="1600" dirty="0"/>
              <a:t>en classe de 6</a:t>
            </a:r>
            <a:r>
              <a:rPr lang="fr-FR" sz="1600" baseline="30000" dirty="0"/>
              <a:t>e</a:t>
            </a:r>
            <a:r>
              <a:rPr lang="fr-FR" sz="1600" dirty="0"/>
              <a:t> est ramené à trois heures hebdomadaires par la réduction d’une heure de technologie à l’intérieur du programme d’enseignement. L’enseignement de technologie est concentré sur les classes de 5</a:t>
            </a:r>
            <a:r>
              <a:rPr lang="fr-FR" sz="1600" baseline="30000" dirty="0"/>
              <a:t>e</a:t>
            </a:r>
            <a:r>
              <a:rPr lang="fr-FR" sz="1600" dirty="0"/>
              <a:t>, 4</a:t>
            </a:r>
            <a:r>
              <a:rPr lang="fr-FR" sz="1600" baseline="30000" dirty="0"/>
              <a:t>e</a:t>
            </a:r>
            <a:r>
              <a:rPr lang="fr-FR" sz="1600" dirty="0"/>
              <a:t>, 3</a:t>
            </a:r>
            <a:r>
              <a:rPr lang="fr-FR" sz="1600" baseline="30000" dirty="0"/>
              <a:t>e</a:t>
            </a:r>
            <a:r>
              <a:rPr lang="fr-FR" sz="1600" dirty="0"/>
              <a:t>. </a:t>
            </a:r>
          </a:p>
          <a:p>
            <a:endParaRPr lang="fr-FR" sz="1800" dirty="0"/>
          </a:p>
        </p:txBody>
      </p:sp>
      <p:sp>
        <p:nvSpPr>
          <p:cNvPr id="10" name="Rectangle 9"/>
          <p:cNvSpPr/>
          <p:nvPr/>
        </p:nvSpPr>
        <p:spPr>
          <a:xfrm>
            <a:off x="539552" y="1847853"/>
            <a:ext cx="3960440" cy="969859"/>
          </a:xfrm>
          <a:prstGeom prst="rect">
            <a:avLst/>
          </a:prstGeom>
          <a:solidFill>
            <a:srgbClr val="D5ECE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b="1" dirty="0">
                <a:solidFill>
                  <a:schemeClr val="tx1">
                    <a:lumMod val="95000"/>
                    <a:lumOff val="5000"/>
                  </a:schemeClr>
                </a:solidFill>
                <a:latin typeface="Marianne" panose="02000000000000000000" pitchFamily="2" charset="0"/>
              </a:rPr>
              <a:t>1 heure hebdomadaire de soutien ou d’approfondissement en mathématiques ou en français pour tous les élèves de 6</a:t>
            </a:r>
            <a:r>
              <a:rPr lang="fr-FR" sz="1400" b="1" baseline="30000" dirty="0">
                <a:solidFill>
                  <a:schemeClr val="tx1">
                    <a:lumMod val="95000"/>
                    <a:lumOff val="5000"/>
                  </a:schemeClr>
                </a:solidFill>
                <a:latin typeface="Marianne" panose="02000000000000000000" pitchFamily="2" charset="0"/>
              </a:rPr>
              <a:t>e</a:t>
            </a:r>
            <a:r>
              <a:rPr lang="fr-FR" sz="1400" b="1" dirty="0">
                <a:solidFill>
                  <a:schemeClr val="tx1">
                    <a:lumMod val="95000"/>
                    <a:lumOff val="5000"/>
                  </a:schemeClr>
                </a:solidFill>
                <a:latin typeface="Marianne" panose="02000000000000000000" pitchFamily="2" charset="0"/>
              </a:rPr>
              <a:t> </a:t>
            </a:r>
          </a:p>
        </p:txBody>
      </p:sp>
      <p:sp>
        <p:nvSpPr>
          <p:cNvPr id="11" name="Rectangle 10"/>
          <p:cNvSpPr/>
          <p:nvPr/>
        </p:nvSpPr>
        <p:spPr>
          <a:xfrm>
            <a:off x="4803816" y="1844609"/>
            <a:ext cx="3676360" cy="973103"/>
          </a:xfrm>
          <a:prstGeom prst="rect">
            <a:avLst/>
          </a:prstGeom>
          <a:solidFill>
            <a:srgbClr val="D5ECE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b="1" dirty="0">
                <a:solidFill>
                  <a:schemeClr val="tx1">
                    <a:lumMod val="95000"/>
                    <a:lumOff val="5000"/>
                  </a:schemeClr>
                </a:solidFill>
                <a:latin typeface="Marianne" panose="02000000000000000000" pitchFamily="2" charset="0"/>
              </a:rPr>
              <a:t>Devoirs faits</a:t>
            </a:r>
          </a:p>
          <a:p>
            <a:pPr algn="ctr"/>
            <a:r>
              <a:rPr lang="fr-FR" sz="1400" b="1" dirty="0">
                <a:solidFill>
                  <a:schemeClr val="tx1">
                    <a:lumMod val="95000"/>
                    <a:lumOff val="5000"/>
                  </a:schemeClr>
                </a:solidFill>
                <a:latin typeface="Marianne" panose="02000000000000000000" pitchFamily="2" charset="0"/>
              </a:rPr>
              <a:t>obligatoire pour tous les élèves de 6</a:t>
            </a:r>
            <a:r>
              <a:rPr lang="fr-FR" sz="1400" b="1" baseline="30000" dirty="0">
                <a:solidFill>
                  <a:schemeClr val="tx1">
                    <a:lumMod val="95000"/>
                    <a:lumOff val="5000"/>
                  </a:schemeClr>
                </a:solidFill>
                <a:latin typeface="Marianne" panose="02000000000000000000" pitchFamily="2" charset="0"/>
              </a:rPr>
              <a:t>e</a:t>
            </a:r>
            <a:r>
              <a:rPr lang="fr-FR" sz="1400" b="1" dirty="0">
                <a:solidFill>
                  <a:schemeClr val="tx1">
                    <a:lumMod val="95000"/>
                    <a:lumOff val="5000"/>
                  </a:schemeClr>
                </a:solidFill>
                <a:latin typeface="Marianne" panose="02000000000000000000" pitchFamily="2" charset="0"/>
              </a:rPr>
              <a:t> </a:t>
            </a:r>
          </a:p>
        </p:txBody>
      </p:sp>
      <p:sp>
        <p:nvSpPr>
          <p:cNvPr id="13" name="Rectangle 12"/>
          <p:cNvSpPr/>
          <p:nvPr/>
        </p:nvSpPr>
        <p:spPr>
          <a:xfrm>
            <a:off x="965205" y="3301675"/>
            <a:ext cx="7357605" cy="5206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a:solidFill>
                  <a:schemeClr val="tx1"/>
                </a:solidFill>
                <a:latin typeface="Marianne" panose="02000000000000000000" pitchFamily="2" charset="0"/>
              </a:rPr>
              <a:t>Ces enseignements sont obligatoires</a:t>
            </a:r>
            <a:br>
              <a:rPr lang="fr-FR" sz="1600" dirty="0">
                <a:solidFill>
                  <a:schemeClr val="tx1"/>
                </a:solidFill>
                <a:latin typeface="Marianne" panose="02000000000000000000" pitchFamily="2" charset="0"/>
              </a:rPr>
            </a:br>
            <a:r>
              <a:rPr lang="fr-FR" sz="1600" dirty="0">
                <a:solidFill>
                  <a:schemeClr val="tx1"/>
                </a:solidFill>
                <a:latin typeface="Marianne" panose="02000000000000000000" pitchFamily="2" charset="0"/>
              </a:rPr>
              <a:t>et témoignent de l’ambition nouvelle pour les élèves. </a:t>
            </a:r>
          </a:p>
        </p:txBody>
      </p:sp>
      <p:sp>
        <p:nvSpPr>
          <p:cNvPr id="22" name="Rectangle 21">
            <a:extLst>
              <a:ext uri="{FF2B5EF4-FFF2-40B4-BE49-F238E27FC236}">
                <a16:creationId xmlns:a16="http://schemas.microsoft.com/office/drawing/2014/main" id="{34457A7F-CAB6-52B8-8D0C-3019C746137D}"/>
              </a:ext>
            </a:extLst>
          </p:cNvPr>
          <p:cNvSpPr/>
          <p:nvPr/>
        </p:nvSpPr>
        <p:spPr>
          <a:xfrm>
            <a:off x="1034982" y="5147681"/>
            <a:ext cx="7169224" cy="993674"/>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fr-FR" sz="1600" dirty="0">
                <a:solidFill>
                  <a:schemeClr val="tx1"/>
                </a:solidFill>
                <a:latin typeface="Marianne" panose="02000000000000000000" pitchFamily="2" charset="0"/>
              </a:rPr>
              <a:t>Volonté de ne pas allonger les 26 heures hebdomadaires </a:t>
            </a:r>
          </a:p>
          <a:p>
            <a:pPr algn="ctr"/>
            <a:r>
              <a:rPr lang="fr-FR" sz="1600" dirty="0">
                <a:solidFill>
                  <a:schemeClr val="tx1"/>
                </a:solidFill>
                <a:latin typeface="Marianne" panose="02000000000000000000" pitchFamily="2" charset="0"/>
              </a:rPr>
              <a:t>Volonté de donner plus de temps aux professeurs</a:t>
            </a:r>
            <a:br>
              <a:rPr lang="fr-FR" sz="1600" dirty="0">
                <a:solidFill>
                  <a:schemeClr val="tx1"/>
                </a:solidFill>
                <a:latin typeface="Marianne" panose="02000000000000000000" pitchFamily="2" charset="0"/>
              </a:rPr>
            </a:br>
            <a:r>
              <a:rPr lang="fr-FR" sz="1600" dirty="0">
                <a:solidFill>
                  <a:schemeClr val="tx1"/>
                </a:solidFill>
                <a:latin typeface="Marianne" panose="02000000000000000000" pitchFamily="2" charset="0"/>
              </a:rPr>
              <a:t>pour mieux suivre et accompagner les élèves.</a:t>
            </a:r>
          </a:p>
        </p:txBody>
      </p:sp>
      <p:pic>
        <p:nvPicPr>
          <p:cNvPr id="23" name="Image 22" descr="Une image contenant noir et blanc, fumée&#10;&#10;Description générée automatiquement">
            <a:extLst>
              <a:ext uri="{FF2B5EF4-FFF2-40B4-BE49-F238E27FC236}">
                <a16:creationId xmlns:a16="http://schemas.microsoft.com/office/drawing/2014/main" id="{E7D133A5-8325-16E3-CA39-287EBA181B80}"/>
              </a:ext>
            </a:extLst>
          </p:cNvPr>
          <p:cNvPicPr>
            <a:picLocks/>
          </p:cNvPicPr>
          <p:nvPr/>
        </p:nvPicPr>
        <p:blipFill>
          <a:blip r:embed="rId3"/>
          <a:stretch>
            <a:fillRect/>
          </a:stretch>
        </p:blipFill>
        <p:spPr>
          <a:xfrm rot="17514112" flipH="1" flipV="1">
            <a:off x="838797" y="4609741"/>
            <a:ext cx="409575" cy="1387475"/>
          </a:xfrm>
          <a:prstGeom prst="rect">
            <a:avLst/>
          </a:prstGeom>
        </p:spPr>
      </p:pic>
      <p:grpSp>
        <p:nvGrpSpPr>
          <p:cNvPr id="34" name="Groupe 33">
            <a:extLst>
              <a:ext uri="{FF2B5EF4-FFF2-40B4-BE49-F238E27FC236}">
                <a16:creationId xmlns:a16="http://schemas.microsoft.com/office/drawing/2014/main" id="{DEE66E0A-1963-3A0E-930D-54EAD40F0A28}"/>
              </a:ext>
            </a:extLst>
          </p:cNvPr>
          <p:cNvGrpSpPr/>
          <p:nvPr/>
        </p:nvGrpSpPr>
        <p:grpSpPr>
          <a:xfrm>
            <a:off x="2414291" y="2711123"/>
            <a:ext cx="4461965" cy="590552"/>
            <a:chOff x="2414291" y="2711123"/>
            <a:chExt cx="4461965" cy="590552"/>
          </a:xfrm>
        </p:grpSpPr>
        <p:cxnSp>
          <p:nvCxnSpPr>
            <p:cNvPr id="12" name="Connecteur droit avec flèche 11">
              <a:extLst>
                <a:ext uri="{FF2B5EF4-FFF2-40B4-BE49-F238E27FC236}">
                  <a16:creationId xmlns:a16="http://schemas.microsoft.com/office/drawing/2014/main" id="{0EFF85A9-FBAC-1F22-F30E-3628A3B1563D}"/>
                </a:ext>
              </a:extLst>
            </p:cNvPr>
            <p:cNvCxnSpPr>
              <a:cxnSpLocks/>
            </p:cNvCxnSpPr>
            <p:nvPr/>
          </p:nvCxnSpPr>
          <p:spPr>
            <a:xfrm>
              <a:off x="4644008" y="2982940"/>
              <a:ext cx="0" cy="318735"/>
            </a:xfrm>
            <a:prstGeom prst="straightConnector1">
              <a:avLst/>
            </a:prstGeom>
            <a:ln w="19050">
              <a:solidFill>
                <a:schemeClr val="tx1">
                  <a:lumMod val="95000"/>
                  <a:lumOff val="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4E1AEF44-02FB-2CB1-1592-18428C478AF2}"/>
                </a:ext>
              </a:extLst>
            </p:cNvPr>
            <p:cNvCxnSpPr>
              <a:cxnSpLocks/>
            </p:cNvCxnSpPr>
            <p:nvPr/>
          </p:nvCxnSpPr>
          <p:spPr>
            <a:xfrm>
              <a:off x="2414291" y="2971013"/>
              <a:ext cx="446196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CF3C4D80-201B-FB07-2F41-7A0E21FB5D9A}"/>
                </a:ext>
              </a:extLst>
            </p:cNvPr>
            <p:cNvCxnSpPr>
              <a:cxnSpLocks/>
            </p:cNvCxnSpPr>
            <p:nvPr/>
          </p:nvCxnSpPr>
          <p:spPr>
            <a:xfrm flipV="1">
              <a:off x="2414291" y="2711123"/>
              <a:ext cx="0" cy="271817"/>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F5C0419-0CAE-30F7-0C16-C5D872BE7DDD}"/>
                </a:ext>
              </a:extLst>
            </p:cNvPr>
            <p:cNvCxnSpPr>
              <a:cxnSpLocks/>
            </p:cNvCxnSpPr>
            <p:nvPr/>
          </p:nvCxnSpPr>
          <p:spPr>
            <a:xfrm flipV="1">
              <a:off x="6867666" y="2711123"/>
              <a:ext cx="0" cy="271817"/>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5" name="Espace réservé du pied de page 3">
            <a:extLst>
              <a:ext uri="{FF2B5EF4-FFF2-40B4-BE49-F238E27FC236}">
                <a16:creationId xmlns:a16="http://schemas.microsoft.com/office/drawing/2014/main" id="{3AEB4440-C180-E7B5-B89C-9EB6881E0D0D}"/>
              </a:ext>
            </a:extLst>
          </p:cNvPr>
          <p:cNvSpPr>
            <a:spLocks noGrp="1"/>
          </p:cNvSpPr>
          <p:nvPr>
            <p:ph type="ftr" sz="quarter" idx="11"/>
          </p:nvPr>
        </p:nvSpPr>
        <p:spPr>
          <a:xfrm>
            <a:off x="479063" y="6436316"/>
            <a:ext cx="5904000" cy="363368"/>
          </a:xfrm>
        </p:spPr>
        <p:txBody>
          <a:bodyPr/>
          <a:lstStyle/>
          <a:p>
            <a:r>
              <a:rPr lang="fr-FR" sz="800" dirty="0"/>
              <a:t>DGESCO – A1-2</a:t>
            </a:r>
          </a:p>
        </p:txBody>
      </p:sp>
      <p:sp>
        <p:nvSpPr>
          <p:cNvPr id="36" name="Espace réservé du numéro de diapositive 4">
            <a:extLst>
              <a:ext uri="{FF2B5EF4-FFF2-40B4-BE49-F238E27FC236}">
                <a16:creationId xmlns:a16="http://schemas.microsoft.com/office/drawing/2014/main" id="{97AE141A-6956-06A4-8339-254002DF8603}"/>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68687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AED1F3E-B3DE-810D-9E9F-97B3B1EFC38C}"/>
              </a:ext>
            </a:extLst>
          </p:cNvPr>
          <p:cNvPicPr>
            <a:picLocks noChangeAspect="1"/>
          </p:cNvPicPr>
          <p:nvPr/>
        </p:nvPicPr>
        <p:blipFill>
          <a:blip r:embed="rId2"/>
          <a:stretch>
            <a:fillRect/>
          </a:stretch>
        </p:blipFill>
        <p:spPr>
          <a:xfrm>
            <a:off x="2191028" y="120102"/>
            <a:ext cx="4884698" cy="702905"/>
          </a:xfrm>
          <a:prstGeom prst="rect">
            <a:avLst/>
          </a:prstGeom>
        </p:spPr>
      </p:pic>
      <p:sp>
        <p:nvSpPr>
          <p:cNvPr id="2" name="Titre 1"/>
          <p:cNvSpPr>
            <a:spLocks noGrp="1"/>
          </p:cNvSpPr>
          <p:nvPr>
            <p:ph type="title"/>
          </p:nvPr>
        </p:nvSpPr>
        <p:spPr>
          <a:xfrm>
            <a:off x="2101903" y="337384"/>
            <a:ext cx="5004089" cy="504057"/>
          </a:xfrm>
        </p:spPr>
        <p:txBody>
          <a:bodyPr/>
          <a:lstStyle/>
          <a:p>
            <a:pPr algn="ctr"/>
            <a:r>
              <a:rPr lang="fr-FR" sz="2400" b="1" dirty="0">
                <a:cs typeface="Arial" panose="020B0604020202020204" pitchFamily="34" charset="0"/>
              </a:rPr>
              <a:t>Nouvelle grille horaire de 6</a:t>
            </a:r>
            <a:r>
              <a:rPr lang="fr-FR" sz="2400" b="1" baseline="30000" dirty="0">
                <a:cs typeface="Arial" panose="020B0604020202020204" pitchFamily="34" charset="0"/>
              </a:rPr>
              <a:t>e</a:t>
            </a:r>
            <a:r>
              <a:rPr lang="fr-FR" sz="2400" b="1" dirty="0">
                <a:cs typeface="Arial" panose="020B0604020202020204" pitchFamily="34" charset="0"/>
              </a:rPr>
              <a:t> </a:t>
            </a:r>
          </a:p>
        </p:txBody>
      </p:sp>
      <p:sp>
        <p:nvSpPr>
          <p:cNvPr id="6" name="Espace réservé du contenu 5"/>
          <p:cNvSpPr>
            <a:spLocks noGrp="1"/>
          </p:cNvSpPr>
          <p:nvPr>
            <p:ph sz="quarter" idx="14"/>
          </p:nvPr>
        </p:nvSpPr>
        <p:spPr>
          <a:xfrm>
            <a:off x="360000" y="1340768"/>
            <a:ext cx="8424000" cy="4611240"/>
          </a:xfrm>
        </p:spPr>
        <p:txBody>
          <a:bodyPr/>
          <a:lstStyle/>
          <a:p>
            <a:r>
              <a:rPr lang="fr-FR" dirty="0"/>
              <a:t>               </a:t>
            </a:r>
          </a:p>
        </p:txBody>
      </p:sp>
      <p:graphicFrame>
        <p:nvGraphicFramePr>
          <p:cNvPr id="7" name="Tableau 6"/>
          <p:cNvGraphicFramePr>
            <a:graphicFrameLocks noGrp="1"/>
          </p:cNvGraphicFramePr>
          <p:nvPr>
            <p:extLst>
              <p:ext uri="{D42A27DB-BD31-4B8C-83A1-F6EECF244321}">
                <p14:modId xmlns:p14="http://schemas.microsoft.com/office/powerpoint/2010/main" val="1214713935"/>
              </p:ext>
            </p:extLst>
          </p:nvPr>
        </p:nvGraphicFramePr>
        <p:xfrm>
          <a:off x="996973" y="991500"/>
          <a:ext cx="7272808" cy="5309776"/>
        </p:xfrm>
        <a:graphic>
          <a:graphicData uri="http://schemas.openxmlformats.org/drawingml/2006/table">
            <a:tbl>
              <a:tblPr firstRow="1" firstCol="1" bandRow="1">
                <a:tableStyleId>{69CF1AB2-1976-4502-BF36-3FF5EA218861}</a:tableStyleId>
              </a:tblPr>
              <a:tblGrid>
                <a:gridCol w="3636404">
                  <a:extLst>
                    <a:ext uri="{9D8B030D-6E8A-4147-A177-3AD203B41FA5}">
                      <a16:colId xmlns:a16="http://schemas.microsoft.com/office/drawing/2014/main" val="256504811"/>
                    </a:ext>
                  </a:extLst>
                </a:gridCol>
                <a:gridCol w="3636404">
                  <a:extLst>
                    <a:ext uri="{9D8B030D-6E8A-4147-A177-3AD203B41FA5}">
                      <a16:colId xmlns:a16="http://schemas.microsoft.com/office/drawing/2014/main" val="407011312"/>
                    </a:ext>
                  </a:extLst>
                </a:gridCol>
              </a:tblGrid>
              <a:tr h="257936">
                <a:tc>
                  <a:txBody>
                    <a:bodyPr/>
                    <a:lstStyle/>
                    <a:p>
                      <a:pPr marL="0" algn="ctr" defTabSz="914400" rtl="0" eaLnBrk="1" latinLnBrk="0" hangingPunct="1">
                        <a:lnSpc>
                          <a:spcPct val="107000"/>
                        </a:lnSpc>
                        <a:spcAft>
                          <a:spcPts val="0"/>
                        </a:spcAft>
                      </a:pPr>
                      <a:r>
                        <a:rPr lang="fr-FR" sz="1100" b="0" i="0" kern="1200" dirty="0">
                          <a:solidFill>
                            <a:schemeClr val="dk1"/>
                          </a:solidFill>
                          <a:effectLst/>
                          <a:latin typeface="Marianne" panose="02000000000000000000" pitchFamily="2" charset="0"/>
                          <a:ea typeface="+mn-ea"/>
                          <a:cs typeface="+mn-cs"/>
                        </a:rPr>
                        <a:t>ENSEIGNEMENTS</a:t>
                      </a:r>
                    </a:p>
                  </a:txBody>
                  <a:tcPr marL="7929" marR="7929" marT="7929" marB="79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ECE6"/>
                    </a:solidFill>
                  </a:tcPr>
                </a:tc>
                <a:tc>
                  <a:txBody>
                    <a:bodyPr/>
                    <a:lstStyle/>
                    <a:p>
                      <a:pPr algn="ctr">
                        <a:lnSpc>
                          <a:spcPct val="107000"/>
                        </a:lnSpc>
                        <a:spcAft>
                          <a:spcPts val="0"/>
                        </a:spcAft>
                      </a:pPr>
                      <a:r>
                        <a:rPr lang="fr-FR" sz="1100" b="0" i="0" kern="1200" dirty="0">
                          <a:solidFill>
                            <a:schemeClr val="dk1"/>
                          </a:solidFill>
                          <a:effectLst/>
                          <a:latin typeface="Marianne" panose="02000000000000000000" pitchFamily="2" charset="0"/>
                          <a:ea typeface="+mn-ea"/>
                          <a:cs typeface="+mn-cs"/>
                        </a:rPr>
                        <a:t>HORAIRES HEBDOMADAIRES</a:t>
                      </a:r>
                    </a:p>
                  </a:txBody>
                  <a:tcPr marL="7929" marR="7929" marT="7929" marB="79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ECE6"/>
                    </a:solidFill>
                  </a:tcPr>
                </a:tc>
                <a:extLst>
                  <a:ext uri="{0D108BD9-81ED-4DB2-BD59-A6C34878D82A}">
                    <a16:rowId xmlns:a16="http://schemas.microsoft.com/office/drawing/2014/main" val="2810894022"/>
                  </a:ext>
                </a:extLst>
              </a:tr>
              <a:tr h="450508">
                <a:tc>
                  <a:txBody>
                    <a:bodyPr/>
                    <a:lstStyle/>
                    <a:p>
                      <a:pPr algn="ctr">
                        <a:lnSpc>
                          <a:spcPct val="107000"/>
                        </a:lnSpc>
                        <a:spcAft>
                          <a:spcPts val="0"/>
                        </a:spcAft>
                      </a:pPr>
                      <a:r>
                        <a:rPr lang="fr-FR" sz="1400" b="0" i="0" kern="1200" dirty="0">
                          <a:solidFill>
                            <a:schemeClr val="dk1"/>
                          </a:solidFill>
                          <a:effectLst/>
                          <a:latin typeface="Marianne" panose="02000000000000000000" pitchFamily="2" charset="0"/>
                          <a:ea typeface="+mn-ea"/>
                          <a:cs typeface="+mn-cs"/>
                        </a:rPr>
                        <a:t>Education physique et sportive</a:t>
                      </a:r>
                    </a:p>
                  </a:txBody>
                  <a:tcPr marL="7929" marR="7929" marT="7929" marB="7929" anchor="ctr">
                    <a:lnL w="12700" cmpd="sng">
                      <a:noFill/>
                    </a:lnL>
                    <a:lnR w="12700" cap="flat" cmpd="sng" algn="ctr">
                      <a:solidFill>
                        <a:srgbClr val="D5ECE6"/>
                      </a:solidFill>
                      <a:prstDash val="solid"/>
                      <a:round/>
                      <a:headEnd type="none" w="med" len="med"/>
                      <a:tailEnd type="none" w="med" len="med"/>
                    </a:lnR>
                    <a:lnT w="12700" cmpd="sng">
                      <a:noFill/>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b="0" i="0" dirty="0">
                          <a:effectLst/>
                          <a:latin typeface="Marianne" panose="02000000000000000000" pitchFamily="2" charset="0"/>
                        </a:rPr>
                        <a:t>4 heures</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ap="flat" cmpd="sng" algn="ctr">
                      <a:solidFill>
                        <a:srgbClr val="D5ECE6"/>
                      </a:solidFill>
                      <a:prstDash val="solid"/>
                      <a:round/>
                      <a:headEnd type="none" w="med" len="med"/>
                      <a:tailEnd type="none" w="med" len="med"/>
                    </a:lnL>
                    <a:lnR w="12700" cmpd="sng">
                      <a:noFill/>
                    </a:lnR>
                    <a:lnT w="12700" cmpd="sng">
                      <a:noFill/>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5514796"/>
                  </a:ext>
                </a:extLst>
              </a:tr>
              <a:tr h="659707">
                <a:tc>
                  <a:txBody>
                    <a:bodyPr/>
                    <a:lstStyle/>
                    <a:p>
                      <a:pPr algn="ctr">
                        <a:lnSpc>
                          <a:spcPct val="107000"/>
                        </a:lnSpc>
                        <a:spcAft>
                          <a:spcPts val="0"/>
                        </a:spcAft>
                      </a:pPr>
                      <a:r>
                        <a:rPr lang="fr-FR" sz="1400" b="0" i="0" dirty="0">
                          <a:effectLst/>
                          <a:latin typeface="Marianne" panose="02000000000000000000" pitchFamily="2" charset="0"/>
                        </a:rPr>
                        <a:t>Enseignements </a:t>
                      </a:r>
                      <a:r>
                        <a:rPr lang="fr-FR" sz="1400" b="1" i="0" dirty="0">
                          <a:effectLst/>
                          <a:latin typeface="Marianne" panose="02000000000000000000" pitchFamily="2" charset="0"/>
                        </a:rPr>
                        <a:t>artistiques (*)</a:t>
                      </a:r>
                    </a:p>
                    <a:p>
                      <a:pPr algn="ctr">
                        <a:lnSpc>
                          <a:spcPct val="107000"/>
                        </a:lnSpc>
                        <a:spcAft>
                          <a:spcPts val="0"/>
                        </a:spcAft>
                      </a:pPr>
                      <a:r>
                        <a:rPr lang="fr-FR" sz="1400" b="1" i="0" dirty="0">
                          <a:effectLst/>
                          <a:latin typeface="Marianne" panose="02000000000000000000" pitchFamily="2" charset="0"/>
                        </a:rPr>
                        <a:t>(arts plastiques + éducation musicale)</a:t>
                      </a:r>
                      <a:endParaRPr lang="fr-FR" sz="1400" b="1" i="0" dirty="0">
                        <a:effectLst/>
                        <a:latin typeface="Marianne" panose="02000000000000000000" pitchFamily="2"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b="0" i="0" dirty="0">
                          <a:effectLst/>
                          <a:latin typeface="Marianne" panose="02000000000000000000" pitchFamily="2" charset="0"/>
                        </a:rPr>
                        <a:t>1 heure + 1 heure</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ap="flat" cmpd="sng" algn="ctr">
                      <a:solidFill>
                        <a:srgbClr val="D5ECE6"/>
                      </a:solidFill>
                      <a:prstDash val="solid"/>
                      <a:round/>
                      <a:headEnd type="none" w="med" len="med"/>
                      <a:tailEnd type="none" w="med" len="med"/>
                    </a:lnL>
                    <a:lnR w="12700" cmpd="sng">
                      <a:noFill/>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527894"/>
                  </a:ext>
                </a:extLst>
              </a:tr>
              <a:tr h="450508">
                <a:tc>
                  <a:txBody>
                    <a:bodyPr/>
                    <a:lstStyle/>
                    <a:p>
                      <a:pPr algn="ctr">
                        <a:lnSpc>
                          <a:spcPct val="107000"/>
                        </a:lnSpc>
                        <a:spcAft>
                          <a:spcPts val="0"/>
                        </a:spcAft>
                      </a:pPr>
                      <a:r>
                        <a:rPr lang="fr-FR" sz="1400" b="0" i="0" dirty="0">
                          <a:effectLst/>
                          <a:latin typeface="Marianne" panose="02000000000000000000" pitchFamily="2" charset="0"/>
                        </a:rPr>
                        <a:t>Français</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b="0" i="0" dirty="0">
                          <a:effectLst/>
                          <a:latin typeface="Marianne" panose="02000000000000000000" pitchFamily="2" charset="0"/>
                        </a:rPr>
                        <a:t>4,5 heures</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ap="flat" cmpd="sng" algn="ctr">
                      <a:solidFill>
                        <a:srgbClr val="D5ECE6"/>
                      </a:solidFill>
                      <a:prstDash val="solid"/>
                      <a:round/>
                      <a:headEnd type="none" w="med" len="med"/>
                      <a:tailEnd type="none" w="med" len="med"/>
                    </a:lnL>
                    <a:lnR w="12700" cmpd="sng">
                      <a:noFill/>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175647"/>
                  </a:ext>
                </a:extLst>
              </a:tr>
              <a:tr h="668202">
                <a:tc>
                  <a:txBody>
                    <a:bodyPr/>
                    <a:lstStyle/>
                    <a:p>
                      <a:pPr algn="ctr">
                        <a:lnSpc>
                          <a:spcPct val="107000"/>
                        </a:lnSpc>
                        <a:spcAft>
                          <a:spcPts val="0"/>
                        </a:spcAft>
                      </a:pPr>
                      <a:r>
                        <a:rPr lang="fr-FR" sz="1400" b="0" i="0" dirty="0">
                          <a:effectLst/>
                          <a:latin typeface="Marianne" panose="02000000000000000000" pitchFamily="2" charset="0"/>
                        </a:rPr>
                        <a:t>Histoire - Géographie - Enseignement moral et civique</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b="0" i="0" dirty="0">
                          <a:effectLst/>
                          <a:latin typeface="Marianne" panose="02000000000000000000" pitchFamily="2" charset="0"/>
                        </a:rPr>
                        <a:t>3 heures</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ap="flat" cmpd="sng" algn="ctr">
                      <a:solidFill>
                        <a:srgbClr val="D5ECE6"/>
                      </a:solidFill>
                      <a:prstDash val="solid"/>
                      <a:round/>
                      <a:headEnd type="none" w="med" len="med"/>
                      <a:tailEnd type="none" w="med" len="med"/>
                    </a:lnL>
                    <a:lnR w="12700" cmpd="sng">
                      <a:noFill/>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2114818"/>
                  </a:ext>
                </a:extLst>
              </a:tr>
              <a:tr h="450508">
                <a:tc>
                  <a:txBody>
                    <a:bodyPr/>
                    <a:lstStyle/>
                    <a:p>
                      <a:pPr algn="ctr">
                        <a:lnSpc>
                          <a:spcPct val="107000"/>
                        </a:lnSpc>
                        <a:spcAft>
                          <a:spcPts val="0"/>
                        </a:spcAft>
                      </a:pPr>
                      <a:r>
                        <a:rPr lang="fr-FR" sz="1400" b="0" i="0" dirty="0">
                          <a:effectLst/>
                          <a:latin typeface="Marianne" panose="02000000000000000000" pitchFamily="2" charset="0"/>
                        </a:rPr>
                        <a:t>Langue vivante</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b="0" i="0" dirty="0">
                          <a:effectLst/>
                          <a:latin typeface="Marianne" panose="02000000000000000000" pitchFamily="2" charset="0"/>
                        </a:rPr>
                        <a:t>4 heures</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ap="flat" cmpd="sng" algn="ctr">
                      <a:solidFill>
                        <a:srgbClr val="D5ECE6"/>
                      </a:solidFill>
                      <a:prstDash val="solid"/>
                      <a:round/>
                      <a:headEnd type="none" w="med" len="med"/>
                      <a:tailEnd type="none" w="med" len="med"/>
                    </a:lnL>
                    <a:lnR w="12700" cmpd="sng">
                      <a:noFill/>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238205"/>
                  </a:ext>
                </a:extLst>
              </a:tr>
              <a:tr h="450508">
                <a:tc>
                  <a:txBody>
                    <a:bodyPr/>
                    <a:lstStyle/>
                    <a:p>
                      <a:pPr algn="ctr">
                        <a:lnSpc>
                          <a:spcPct val="107000"/>
                        </a:lnSpc>
                        <a:spcAft>
                          <a:spcPts val="0"/>
                        </a:spcAft>
                      </a:pPr>
                      <a:r>
                        <a:rPr lang="fr-FR" sz="1400" b="0" i="0" dirty="0">
                          <a:effectLst/>
                          <a:latin typeface="Marianne" panose="02000000000000000000" pitchFamily="2" charset="0"/>
                        </a:rPr>
                        <a:t>Mathématiques</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b="0" i="0" dirty="0">
                          <a:effectLst/>
                          <a:latin typeface="Marianne" panose="02000000000000000000" pitchFamily="2" charset="0"/>
                        </a:rPr>
                        <a:t>4,5 heures</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ap="flat" cmpd="sng" algn="ctr">
                      <a:solidFill>
                        <a:srgbClr val="D5ECE6"/>
                      </a:solidFill>
                      <a:prstDash val="solid"/>
                      <a:round/>
                      <a:headEnd type="none" w="med" len="med"/>
                      <a:tailEnd type="none" w="med" len="med"/>
                    </a:lnL>
                    <a:lnR w="12700" cmpd="sng">
                      <a:noFill/>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0963338"/>
                  </a:ext>
                </a:extLst>
              </a:tr>
              <a:tr h="450508">
                <a:tc>
                  <a:txBody>
                    <a:bodyPr/>
                    <a:lstStyle/>
                    <a:p>
                      <a:pPr algn="ctr">
                        <a:lnSpc>
                          <a:spcPct val="107000"/>
                        </a:lnSpc>
                        <a:spcAft>
                          <a:spcPts val="0"/>
                        </a:spcAft>
                      </a:pPr>
                      <a:r>
                        <a:rPr lang="fr-FR" sz="1400" b="0" i="0" dirty="0">
                          <a:solidFill>
                            <a:srgbClr val="E7792B"/>
                          </a:solidFill>
                          <a:effectLst/>
                          <a:latin typeface="Marianne" panose="02000000000000000000" pitchFamily="2" charset="0"/>
                        </a:rPr>
                        <a:t>SVT, physique-chimie</a:t>
                      </a:r>
                      <a:endParaRPr lang="fr-FR" sz="1400" b="1" dirty="0">
                        <a:solidFill>
                          <a:srgbClr val="E779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b="0" i="0" dirty="0">
                          <a:solidFill>
                            <a:srgbClr val="E7792B"/>
                          </a:solidFill>
                          <a:effectLst/>
                          <a:latin typeface="Marianne" panose="02000000000000000000" pitchFamily="2" charset="0"/>
                        </a:rPr>
                        <a:t>3 heures</a:t>
                      </a:r>
                      <a:endParaRPr lang="fr-FR" sz="1400" b="1" dirty="0">
                        <a:solidFill>
                          <a:srgbClr val="E779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ap="flat" cmpd="sng" algn="ctr">
                      <a:solidFill>
                        <a:srgbClr val="D5ECE6"/>
                      </a:solidFill>
                      <a:prstDash val="solid"/>
                      <a:round/>
                      <a:headEnd type="none" w="med" len="med"/>
                      <a:tailEnd type="none" w="med" len="med"/>
                    </a:lnL>
                    <a:lnR w="12700" cmpd="sng">
                      <a:noFill/>
                    </a:lnR>
                    <a:lnT w="12700" cap="flat" cmpd="sng" algn="ctr">
                      <a:solidFill>
                        <a:srgbClr val="D5ECE6"/>
                      </a:solidFill>
                      <a:prstDash val="solid"/>
                      <a:round/>
                      <a:headEnd type="none" w="med" len="med"/>
                      <a:tailEnd type="none" w="med" len="med"/>
                    </a:lnT>
                    <a:lnB w="12700" cap="flat" cmpd="sng" algn="ctr">
                      <a:solidFill>
                        <a:srgbClr val="D5EC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4639716"/>
                  </a:ext>
                </a:extLst>
              </a:tr>
              <a:tr h="458651">
                <a:tc>
                  <a:txBody>
                    <a:bodyPr/>
                    <a:lstStyle/>
                    <a:p>
                      <a:pPr algn="ctr">
                        <a:lnSpc>
                          <a:spcPct val="107000"/>
                        </a:lnSpc>
                        <a:spcAft>
                          <a:spcPts val="0"/>
                        </a:spcAft>
                      </a:pPr>
                      <a:r>
                        <a:rPr lang="fr-FR" sz="1400" b="0" i="0" dirty="0">
                          <a:solidFill>
                            <a:srgbClr val="E7792B"/>
                          </a:solidFill>
                          <a:effectLst/>
                          <a:latin typeface="Marianne" panose="02000000000000000000" pitchFamily="2" charset="0"/>
                        </a:rPr>
                        <a:t>Soutien ou approfondissement </a:t>
                      </a:r>
                      <a:endParaRPr lang="fr-FR" sz="1400" b="1" dirty="0">
                        <a:solidFill>
                          <a:srgbClr val="E779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ap="flat" cmpd="sng" algn="ctr">
                      <a:solidFill>
                        <a:srgbClr val="D5ECE6"/>
                      </a:solidFill>
                      <a:prstDash val="solid"/>
                      <a:round/>
                      <a:headEnd type="none" w="med" len="med"/>
                      <a:tailEnd type="none" w="med" len="med"/>
                    </a:lnR>
                    <a:lnT w="12700" cap="flat" cmpd="sng" algn="ctr">
                      <a:solidFill>
                        <a:srgbClr val="D5ECE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b="0" i="0" dirty="0">
                          <a:solidFill>
                            <a:srgbClr val="E7792B"/>
                          </a:solidFill>
                          <a:effectLst/>
                          <a:latin typeface="Marianne" panose="02000000000000000000" pitchFamily="2" charset="0"/>
                        </a:rPr>
                        <a:t>1 heure</a:t>
                      </a:r>
                      <a:endParaRPr lang="fr-FR" sz="1400" b="1" dirty="0">
                        <a:solidFill>
                          <a:srgbClr val="E779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ap="flat" cmpd="sng" algn="ctr">
                      <a:solidFill>
                        <a:srgbClr val="D5ECE6"/>
                      </a:solidFill>
                      <a:prstDash val="solid"/>
                      <a:round/>
                      <a:headEnd type="none" w="med" len="med"/>
                      <a:tailEnd type="none" w="med" len="med"/>
                    </a:lnL>
                    <a:lnR w="12700" cmpd="sng">
                      <a:noFill/>
                    </a:lnR>
                    <a:lnT w="12700" cap="flat" cmpd="sng" algn="ctr">
                      <a:solidFill>
                        <a:srgbClr val="D5ECE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1969977"/>
                  </a:ext>
                </a:extLst>
              </a:tr>
              <a:tr h="360040">
                <a:tc>
                  <a:txBody>
                    <a:bodyPr/>
                    <a:lstStyle/>
                    <a:p>
                      <a:pPr algn="ctr">
                        <a:lnSpc>
                          <a:spcPct val="107000"/>
                        </a:lnSpc>
                        <a:spcAft>
                          <a:spcPts val="0"/>
                        </a:spcAft>
                      </a:pPr>
                      <a:r>
                        <a:rPr lang="fr-FR" sz="1400" b="0" i="0" dirty="0">
                          <a:effectLst/>
                          <a:latin typeface="Marianne" panose="02000000000000000000" pitchFamily="2" charset="0"/>
                        </a:rPr>
                        <a:t>Total (**)(***)</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ECE6"/>
                    </a:solidFill>
                  </a:tcPr>
                </a:tc>
                <a:tc>
                  <a:txBody>
                    <a:bodyPr/>
                    <a:lstStyle/>
                    <a:p>
                      <a:pPr algn="ctr">
                        <a:lnSpc>
                          <a:spcPct val="107000"/>
                        </a:lnSpc>
                        <a:spcAft>
                          <a:spcPts val="0"/>
                        </a:spcAft>
                      </a:pPr>
                      <a:r>
                        <a:rPr lang="fr-FR" sz="1400" b="0" i="0" dirty="0">
                          <a:effectLst/>
                          <a:latin typeface="Marianne" panose="02000000000000000000" pitchFamily="2" charset="0"/>
                        </a:rPr>
                        <a:t>26 heures </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ECE6"/>
                    </a:solidFill>
                  </a:tcPr>
                </a:tc>
                <a:extLst>
                  <a:ext uri="{0D108BD9-81ED-4DB2-BD59-A6C34878D82A}">
                    <a16:rowId xmlns:a16="http://schemas.microsoft.com/office/drawing/2014/main" val="3993764972"/>
                  </a:ext>
                </a:extLst>
              </a:tr>
              <a:tr h="652700">
                <a:tc gridSpan="2">
                  <a:txBody>
                    <a:bodyPr/>
                    <a:lstStyle/>
                    <a:p>
                      <a:pPr>
                        <a:lnSpc>
                          <a:spcPct val="107000"/>
                        </a:lnSpc>
                        <a:spcAft>
                          <a:spcPts val="0"/>
                        </a:spcAft>
                      </a:pPr>
                      <a:r>
                        <a:rPr lang="fr-FR" sz="1100" b="0" i="0" dirty="0">
                          <a:effectLst/>
                          <a:latin typeface="Marianne" panose="02000000000000000000" pitchFamily="2" charset="0"/>
                        </a:rPr>
                        <a:t>(*) Chacun de ces enseignements peut être organisé à raison de 2 heures hebdomadaires sur un semestre.</a:t>
                      </a:r>
                      <a:br>
                        <a:rPr lang="fr-FR" sz="1100" b="0" i="0" dirty="0">
                          <a:effectLst/>
                          <a:latin typeface="Marianne" panose="02000000000000000000" pitchFamily="2" charset="0"/>
                        </a:rPr>
                      </a:br>
                      <a:r>
                        <a:rPr lang="fr-FR" sz="1100" b="0" i="0" dirty="0">
                          <a:effectLst/>
                          <a:latin typeface="Marianne" panose="02000000000000000000" pitchFamily="2" charset="0"/>
                        </a:rPr>
                        <a:t>(**) S'y ajoutent au moins 10 heures annuelles de vie de classe.</a:t>
                      </a:r>
                    </a:p>
                    <a:p>
                      <a:pPr>
                        <a:lnSpc>
                          <a:spcPct val="107000"/>
                        </a:lnSpc>
                        <a:spcAft>
                          <a:spcPts val="0"/>
                        </a:spcAft>
                      </a:pPr>
                      <a:r>
                        <a:rPr lang="fr-FR" sz="1100" b="0" i="0" dirty="0">
                          <a:solidFill>
                            <a:srgbClr val="E7792B"/>
                          </a:solidFill>
                          <a:effectLst/>
                          <a:latin typeface="Marianne" panose="02000000000000000000" pitchFamily="2" charset="0"/>
                        </a:rPr>
                        <a:t>(***) S’y ajoute également l’accompagnement aux devoirs.</a:t>
                      </a:r>
                      <a:endParaRPr lang="fr-FR" sz="1100" b="0" i="0" dirty="0">
                        <a:solidFill>
                          <a:srgbClr val="E7792B"/>
                        </a:solidFill>
                        <a:effectLst/>
                        <a:latin typeface="Marianne" panose="02000000000000000000" pitchFamily="2" charset="0"/>
                        <a:ea typeface="Times New Roman" panose="02020603050405020304" pitchFamily="18" charset="0"/>
                        <a:cs typeface="Times New Roman" panose="02020603050405020304" pitchFamily="18" charset="0"/>
                      </a:endParaRPr>
                    </a:p>
                  </a:txBody>
                  <a:tcPr marL="7929" marR="7929" marT="7929" marB="79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fr-FR"/>
                    </a:p>
                  </a:txBody>
                  <a:tcPr/>
                </a:tc>
                <a:extLst>
                  <a:ext uri="{0D108BD9-81ED-4DB2-BD59-A6C34878D82A}">
                    <a16:rowId xmlns:a16="http://schemas.microsoft.com/office/drawing/2014/main" val="2257473054"/>
                  </a:ext>
                </a:extLst>
              </a:tr>
            </a:tbl>
          </a:graphicData>
        </a:graphic>
      </p:graphicFrame>
      <p:sp>
        <p:nvSpPr>
          <p:cNvPr id="8" name="Espace réservé du numéro de diapositive 4">
            <a:extLst>
              <a:ext uri="{FF2B5EF4-FFF2-40B4-BE49-F238E27FC236}">
                <a16:creationId xmlns:a16="http://schemas.microsoft.com/office/drawing/2014/main" id="{294299B2-B877-8602-F7FC-1126E4E0FAE2}"/>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5</a:t>
            </a:fld>
            <a:endParaRPr lang="fr-FR" dirty="0"/>
          </a:p>
        </p:txBody>
      </p:sp>
      <p:sp>
        <p:nvSpPr>
          <p:cNvPr id="9" name="Rectangle 8">
            <a:extLst>
              <a:ext uri="{FF2B5EF4-FFF2-40B4-BE49-F238E27FC236}">
                <a16:creationId xmlns:a16="http://schemas.microsoft.com/office/drawing/2014/main" id="{B1DC0278-2428-9731-F66F-13C1ADC4CBCD}"/>
              </a:ext>
            </a:extLst>
          </p:cNvPr>
          <p:cNvSpPr/>
          <p:nvPr/>
        </p:nvSpPr>
        <p:spPr>
          <a:xfrm>
            <a:off x="395536" y="6451335"/>
            <a:ext cx="915635" cy="207749"/>
          </a:xfrm>
          <a:prstGeom prst="rect">
            <a:avLst/>
          </a:prstGeom>
        </p:spPr>
        <p:txBody>
          <a:bodyPr wrap="none">
            <a:spAutoFit/>
          </a:bodyPr>
          <a:lstStyle/>
          <a:p>
            <a:pPr lvl="0"/>
            <a:r>
              <a:rPr lang="fr-FR" sz="750" b="1" dirty="0">
                <a:solidFill>
                  <a:srgbClr val="000000"/>
                </a:solidFill>
              </a:rPr>
              <a:t>DGESCO – A1-2</a:t>
            </a:r>
          </a:p>
        </p:txBody>
      </p:sp>
    </p:spTree>
    <p:extLst>
      <p:ext uri="{BB962C8B-B14F-4D97-AF65-F5344CB8AC3E}">
        <p14:creationId xmlns:p14="http://schemas.microsoft.com/office/powerpoint/2010/main" val="289508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0" y="1045084"/>
            <a:ext cx="3700495" cy="1379871"/>
          </a:xfrm>
          <a:prstGeom prst="rect">
            <a:avLst/>
          </a:prstGeom>
          <a:noFill/>
          <a:ln>
            <a:solidFill>
              <a:srgbClr val="D5EC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95000"/>
                    <a:lumOff val="5000"/>
                  </a:schemeClr>
                </a:solidFill>
                <a:latin typeface="Marianne" panose="02000000000000000000" pitchFamily="2" charset="0"/>
              </a:rPr>
              <a:t>Tous les élèves de 6</a:t>
            </a:r>
            <a:r>
              <a:rPr lang="fr-FR" sz="1400" baseline="30000" dirty="0">
                <a:solidFill>
                  <a:schemeClr val="tx1">
                    <a:lumMod val="95000"/>
                    <a:lumOff val="5000"/>
                  </a:schemeClr>
                </a:solidFill>
                <a:latin typeface="Marianne" panose="02000000000000000000" pitchFamily="2" charset="0"/>
              </a:rPr>
              <a:t>e</a:t>
            </a:r>
            <a:r>
              <a:rPr lang="fr-FR" sz="1400" dirty="0">
                <a:solidFill>
                  <a:schemeClr val="tx1">
                    <a:lumMod val="95000"/>
                    <a:lumOff val="5000"/>
                  </a:schemeClr>
                </a:solidFill>
                <a:latin typeface="Marianne" panose="02000000000000000000" pitchFamily="2" charset="0"/>
              </a:rPr>
              <a:t> bénéficient</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de cette heure de soutien</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ou d’approfondissement en français</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ou en mathématiques. </a:t>
            </a:r>
          </a:p>
        </p:txBody>
      </p:sp>
      <p:sp>
        <p:nvSpPr>
          <p:cNvPr id="34" name="Rectangle 33"/>
          <p:cNvSpPr/>
          <p:nvPr/>
        </p:nvSpPr>
        <p:spPr>
          <a:xfrm>
            <a:off x="4572000" y="5081115"/>
            <a:ext cx="3730273" cy="790424"/>
          </a:xfrm>
          <a:prstGeom prst="rect">
            <a:avLst/>
          </a:prstGeom>
          <a:noFill/>
          <a:ln>
            <a:solidFill>
              <a:srgbClr val="D5EC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95000"/>
                    <a:lumOff val="5000"/>
                  </a:schemeClr>
                </a:solidFill>
                <a:latin typeface="Marianne" panose="02000000000000000000" pitchFamily="2" charset="0"/>
                <a:cs typeface="Arial" panose="020B0604020202020204" pitchFamily="34" charset="0"/>
              </a:rPr>
              <a:t>L’accompagnement aux devoirs – « Devoirs faits » est rendu obligatoire.</a:t>
            </a:r>
          </a:p>
        </p:txBody>
      </p:sp>
      <p:sp>
        <p:nvSpPr>
          <p:cNvPr id="19" name="Rectangle 18"/>
          <p:cNvSpPr/>
          <p:nvPr/>
        </p:nvSpPr>
        <p:spPr>
          <a:xfrm>
            <a:off x="4572000" y="2797624"/>
            <a:ext cx="3705615" cy="1910822"/>
          </a:xfrm>
          <a:prstGeom prst="rect">
            <a:avLst/>
          </a:prstGeom>
          <a:noFill/>
          <a:ln>
            <a:solidFill>
              <a:srgbClr val="D5EC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95000"/>
                    <a:lumOff val="5000"/>
                  </a:schemeClr>
                </a:solidFill>
                <a:latin typeface="Marianne" panose="02000000000000000000" pitchFamily="2" charset="0"/>
              </a:rPr>
              <a:t>Les enseignants spécialisés</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ont particulièrement vocation</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à prendre en charge ces heures.</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Les modalités d’organisation relèvent</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du chef d’établissement en fonction</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des besoins des élèves. </a:t>
            </a:r>
          </a:p>
        </p:txBody>
      </p:sp>
      <p:sp>
        <p:nvSpPr>
          <p:cNvPr id="30" name="Rectangle à coins arrondis 29"/>
          <p:cNvSpPr/>
          <p:nvPr/>
        </p:nvSpPr>
        <p:spPr>
          <a:xfrm>
            <a:off x="611560" y="2960948"/>
            <a:ext cx="3275896" cy="936104"/>
          </a:xfrm>
          <a:prstGeom prst="roundRect">
            <a:avLst>
              <a:gd name="adj" fmla="val 0"/>
            </a:avLst>
          </a:prstGeom>
          <a:solidFill>
            <a:srgbClr val="D5ECE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a:solidFill>
                  <a:schemeClr val="tx1">
                    <a:lumMod val="95000"/>
                    <a:lumOff val="5000"/>
                  </a:schemeClr>
                </a:solidFill>
                <a:latin typeface="Marianne" panose="02000000000000000000" pitchFamily="2" charset="0"/>
              </a:rPr>
              <a:t>La classe de 6</a:t>
            </a:r>
            <a:r>
              <a:rPr lang="fr-FR" sz="2000" b="1" baseline="30000" dirty="0">
                <a:solidFill>
                  <a:schemeClr val="tx1">
                    <a:lumMod val="95000"/>
                    <a:lumOff val="5000"/>
                  </a:schemeClr>
                </a:solidFill>
                <a:latin typeface="Marianne" panose="02000000000000000000" pitchFamily="2" charset="0"/>
              </a:rPr>
              <a:t>e</a:t>
            </a:r>
            <a:r>
              <a:rPr lang="fr-FR" sz="2000" b="1" dirty="0">
                <a:solidFill>
                  <a:schemeClr val="tx1">
                    <a:lumMod val="95000"/>
                    <a:lumOff val="5000"/>
                  </a:schemeClr>
                </a:solidFill>
                <a:latin typeface="Marianne" panose="02000000000000000000" pitchFamily="2" charset="0"/>
              </a:rPr>
              <a:t> SEGPA </a:t>
            </a:r>
          </a:p>
        </p:txBody>
      </p:sp>
      <p:cxnSp>
        <p:nvCxnSpPr>
          <p:cNvPr id="64" name="Connecteur en angle 63">
            <a:extLst>
              <a:ext uri="{FF2B5EF4-FFF2-40B4-BE49-F238E27FC236}">
                <a16:creationId xmlns:a16="http://schemas.microsoft.com/office/drawing/2014/main" id="{93E2B470-3B0C-750A-6BC2-795097FD2188}"/>
              </a:ext>
            </a:extLst>
          </p:cNvPr>
          <p:cNvCxnSpPr>
            <a:cxnSpLocks/>
            <a:stCxn id="16" idx="1"/>
            <a:endCxn id="30" idx="3"/>
          </p:cNvCxnSpPr>
          <p:nvPr/>
        </p:nvCxnSpPr>
        <p:spPr>
          <a:xfrm rot="10800000" flipV="1">
            <a:off x="3887456" y="1735020"/>
            <a:ext cx="684544" cy="1693980"/>
          </a:xfrm>
          <a:prstGeom prst="bentConnector3">
            <a:avLst/>
          </a:prstGeom>
          <a:ln w="15875">
            <a:solidFill>
              <a:schemeClr val="tx1">
                <a:lumMod val="95000"/>
                <a:lumOff val="5000"/>
              </a:schemeClr>
            </a:solidFill>
            <a:headEnd type="arrow" w="lg" len="med"/>
            <a:tailEnd type="none"/>
          </a:ln>
        </p:spPr>
        <p:style>
          <a:lnRef idx="1">
            <a:schemeClr val="accent1"/>
          </a:lnRef>
          <a:fillRef idx="0">
            <a:schemeClr val="accent1"/>
          </a:fillRef>
          <a:effectRef idx="0">
            <a:schemeClr val="accent1"/>
          </a:effectRef>
          <a:fontRef idx="minor">
            <a:schemeClr val="tx1"/>
          </a:fontRef>
        </p:style>
      </p:cxnSp>
      <p:cxnSp>
        <p:nvCxnSpPr>
          <p:cNvPr id="66" name="Connecteur en angle 65">
            <a:extLst>
              <a:ext uri="{FF2B5EF4-FFF2-40B4-BE49-F238E27FC236}">
                <a16:creationId xmlns:a16="http://schemas.microsoft.com/office/drawing/2014/main" id="{64EC1475-9426-FC17-0549-2628462AE8D5}"/>
              </a:ext>
            </a:extLst>
          </p:cNvPr>
          <p:cNvCxnSpPr>
            <a:cxnSpLocks/>
            <a:stCxn id="34" idx="1"/>
            <a:endCxn id="30" idx="3"/>
          </p:cNvCxnSpPr>
          <p:nvPr/>
        </p:nvCxnSpPr>
        <p:spPr>
          <a:xfrm rot="10800000">
            <a:off x="3887456" y="3429001"/>
            <a:ext cx="684544" cy="2047327"/>
          </a:xfrm>
          <a:prstGeom prst="bentConnector3">
            <a:avLst/>
          </a:prstGeom>
          <a:ln w="15875">
            <a:solidFill>
              <a:schemeClr val="tx1">
                <a:lumMod val="95000"/>
                <a:lumOff val="5000"/>
              </a:schemeClr>
            </a:solidFill>
            <a:headEnd type="arrow" w="lg" len="med"/>
            <a:tailEnd type="none"/>
          </a:ln>
        </p:spPr>
        <p:style>
          <a:lnRef idx="1">
            <a:schemeClr val="accent1"/>
          </a:lnRef>
          <a:fillRef idx="0">
            <a:schemeClr val="accent1"/>
          </a:fillRef>
          <a:effectRef idx="0">
            <a:schemeClr val="accent1"/>
          </a:effectRef>
          <a:fontRef idx="minor">
            <a:schemeClr val="tx1"/>
          </a:fontRef>
        </p:style>
      </p:cxnSp>
      <p:cxnSp>
        <p:nvCxnSpPr>
          <p:cNvPr id="69" name="Connecteur en angle 68">
            <a:extLst>
              <a:ext uri="{FF2B5EF4-FFF2-40B4-BE49-F238E27FC236}">
                <a16:creationId xmlns:a16="http://schemas.microsoft.com/office/drawing/2014/main" id="{F1B7D2A9-B327-FBD2-B689-B858903DAF8F}"/>
              </a:ext>
            </a:extLst>
          </p:cNvPr>
          <p:cNvCxnSpPr>
            <a:cxnSpLocks/>
            <a:stCxn id="19" idx="1"/>
            <a:endCxn id="30" idx="3"/>
          </p:cNvCxnSpPr>
          <p:nvPr/>
        </p:nvCxnSpPr>
        <p:spPr>
          <a:xfrm rot="10800000">
            <a:off x="3887456" y="3429001"/>
            <a:ext cx="684544" cy="324035"/>
          </a:xfrm>
          <a:prstGeom prst="bentConnector3">
            <a:avLst>
              <a:gd name="adj1" fmla="val 50000"/>
            </a:avLst>
          </a:prstGeom>
          <a:ln w="15875">
            <a:solidFill>
              <a:schemeClr val="tx1">
                <a:lumMod val="95000"/>
                <a:lumOff val="5000"/>
              </a:schemeClr>
            </a:solidFill>
            <a:headEnd type="arrow" w="lg" len="med"/>
            <a:tailEnd type="none"/>
          </a:ln>
        </p:spPr>
        <p:style>
          <a:lnRef idx="1">
            <a:schemeClr val="accent1"/>
          </a:lnRef>
          <a:fillRef idx="0">
            <a:schemeClr val="accent1"/>
          </a:fillRef>
          <a:effectRef idx="0">
            <a:schemeClr val="accent1"/>
          </a:effectRef>
          <a:fontRef idx="minor">
            <a:schemeClr val="tx1"/>
          </a:fontRef>
        </p:style>
      </p:cxnSp>
      <p:sp>
        <p:nvSpPr>
          <p:cNvPr id="102" name="Espace réservé du pied de page 3">
            <a:extLst>
              <a:ext uri="{FF2B5EF4-FFF2-40B4-BE49-F238E27FC236}">
                <a16:creationId xmlns:a16="http://schemas.microsoft.com/office/drawing/2014/main" id="{E6E22E96-A3D9-F4B5-DBDD-70B545A8875F}"/>
              </a:ext>
            </a:extLst>
          </p:cNvPr>
          <p:cNvSpPr>
            <a:spLocks noGrp="1"/>
          </p:cNvSpPr>
          <p:nvPr>
            <p:ph type="ftr" sz="quarter" idx="11"/>
          </p:nvPr>
        </p:nvSpPr>
        <p:spPr>
          <a:xfrm>
            <a:off x="360000" y="6378000"/>
            <a:ext cx="5904000" cy="480000"/>
          </a:xfrm>
        </p:spPr>
        <p:txBody>
          <a:bodyPr/>
          <a:lstStyle/>
          <a:p>
            <a:r>
              <a:rPr lang="fr-FR" dirty="0"/>
              <a:t>DGESCO-A1-2</a:t>
            </a:r>
          </a:p>
        </p:txBody>
      </p:sp>
      <p:sp>
        <p:nvSpPr>
          <p:cNvPr id="103" name="Espace réservé du numéro de diapositive 4">
            <a:extLst>
              <a:ext uri="{FF2B5EF4-FFF2-40B4-BE49-F238E27FC236}">
                <a16:creationId xmlns:a16="http://schemas.microsoft.com/office/drawing/2014/main" id="{A1CB2A31-68B4-A6A6-DF8C-F35533406B08}"/>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118702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BAF0C60-5835-8CE8-5FC1-3CF277807E1A}"/>
              </a:ext>
            </a:extLst>
          </p:cNvPr>
          <p:cNvPicPr>
            <a:picLocks noChangeAspect="1"/>
          </p:cNvPicPr>
          <p:nvPr/>
        </p:nvPicPr>
        <p:blipFill>
          <a:blip r:embed="rId2"/>
          <a:stretch>
            <a:fillRect/>
          </a:stretch>
        </p:blipFill>
        <p:spPr>
          <a:xfrm>
            <a:off x="2207582" y="67012"/>
            <a:ext cx="5388754" cy="1484784"/>
          </a:xfrm>
          <a:prstGeom prst="rect">
            <a:avLst/>
          </a:prstGeom>
        </p:spPr>
      </p:pic>
      <p:sp>
        <p:nvSpPr>
          <p:cNvPr id="7" name="ZoneTexte 6"/>
          <p:cNvSpPr txBox="1"/>
          <p:nvPr/>
        </p:nvSpPr>
        <p:spPr>
          <a:xfrm>
            <a:off x="1817660" y="427052"/>
            <a:ext cx="6182651" cy="830997"/>
          </a:xfrm>
          <a:prstGeom prst="rect">
            <a:avLst/>
          </a:prstGeom>
          <a:noFill/>
        </p:spPr>
        <p:txBody>
          <a:bodyPr wrap="square" rtlCol="0">
            <a:spAutoFit/>
          </a:bodyPr>
          <a:lstStyle/>
          <a:p>
            <a:pPr algn="ctr"/>
            <a:r>
              <a:rPr lang="fr-FR" sz="2400" b="1" dirty="0">
                <a:latin typeface="Marianne" panose="02000000000000000000" pitchFamily="2" charset="0"/>
                <a:cs typeface="Arial" panose="020B0604020202020204" pitchFamily="34" charset="0"/>
              </a:rPr>
              <a:t>Un accompagnement renforcé</a:t>
            </a:r>
            <a:br>
              <a:rPr lang="fr-FR" sz="2400" b="1" dirty="0">
                <a:latin typeface="Marianne" panose="02000000000000000000" pitchFamily="2" charset="0"/>
                <a:cs typeface="Arial" panose="020B0604020202020204" pitchFamily="34" charset="0"/>
              </a:rPr>
            </a:br>
            <a:r>
              <a:rPr lang="fr-FR" sz="2400" b="1" dirty="0">
                <a:latin typeface="Marianne" panose="02000000000000000000" pitchFamily="2" charset="0"/>
                <a:cs typeface="Arial" panose="020B0604020202020204" pitchFamily="34" charset="0"/>
              </a:rPr>
              <a:t>de tous les élèves de 6</a:t>
            </a:r>
            <a:r>
              <a:rPr lang="fr-FR" sz="2400" b="1" baseline="30000" dirty="0">
                <a:latin typeface="Marianne" panose="02000000000000000000" pitchFamily="2" charset="0"/>
                <a:cs typeface="Arial" panose="020B0604020202020204" pitchFamily="34" charset="0"/>
              </a:rPr>
              <a:t>e</a:t>
            </a:r>
            <a:r>
              <a:rPr lang="fr-FR" sz="2400" b="1" dirty="0">
                <a:latin typeface="Marianne" panose="02000000000000000000" pitchFamily="2" charset="0"/>
                <a:cs typeface="Arial" panose="020B0604020202020204" pitchFamily="34" charset="0"/>
              </a:rPr>
              <a:t> </a:t>
            </a:r>
          </a:p>
        </p:txBody>
      </p:sp>
      <p:sp>
        <p:nvSpPr>
          <p:cNvPr id="4" name="ZoneTexte 3">
            <a:extLst>
              <a:ext uri="{FF2B5EF4-FFF2-40B4-BE49-F238E27FC236}">
                <a16:creationId xmlns:a16="http://schemas.microsoft.com/office/drawing/2014/main" id="{63EFD4D0-F845-B8B2-AA86-3F91B1471DD2}"/>
              </a:ext>
            </a:extLst>
          </p:cNvPr>
          <p:cNvSpPr txBox="1"/>
          <p:nvPr/>
        </p:nvSpPr>
        <p:spPr>
          <a:xfrm>
            <a:off x="341496" y="1772854"/>
            <a:ext cx="2952328" cy="1226994"/>
          </a:xfrm>
          <a:prstGeom prst="rect">
            <a:avLst/>
          </a:prstGeom>
          <a:solidFill>
            <a:srgbClr val="D5ECE6"/>
          </a:solidFill>
          <a:ln w="19050">
            <a:solidFill>
              <a:srgbClr val="D5ECE6"/>
            </a:solidFill>
          </a:ln>
        </p:spPr>
        <p:txBody>
          <a:bodyPr wrap="square" rtlCol="0" anchor="ctr">
            <a:noAutofit/>
          </a:bodyPr>
          <a:lstStyle/>
          <a:p>
            <a:pPr algn="ctr"/>
            <a:r>
              <a:rPr lang="fr-FR" b="1" dirty="0">
                <a:latin typeface="Marianne" panose="02000000000000000000" pitchFamily="2" charset="0"/>
              </a:rPr>
              <a:t>Accompagnement</a:t>
            </a:r>
            <a:br>
              <a:rPr lang="fr-FR" b="1" dirty="0">
                <a:latin typeface="Marianne" panose="02000000000000000000" pitchFamily="2" charset="0"/>
              </a:rPr>
            </a:br>
            <a:r>
              <a:rPr lang="fr-FR" b="1" dirty="0">
                <a:latin typeface="Marianne" panose="02000000000000000000" pitchFamily="2" charset="0"/>
              </a:rPr>
              <a:t>personnalisé </a:t>
            </a:r>
          </a:p>
        </p:txBody>
      </p:sp>
      <p:sp>
        <p:nvSpPr>
          <p:cNvPr id="5" name="ZoneTexte 4">
            <a:extLst>
              <a:ext uri="{FF2B5EF4-FFF2-40B4-BE49-F238E27FC236}">
                <a16:creationId xmlns:a16="http://schemas.microsoft.com/office/drawing/2014/main" id="{C3AB9757-3FE5-9A9E-87B2-3C13A5E134AD}"/>
              </a:ext>
            </a:extLst>
          </p:cNvPr>
          <p:cNvSpPr txBox="1"/>
          <p:nvPr/>
        </p:nvSpPr>
        <p:spPr>
          <a:xfrm>
            <a:off x="3279568" y="1772854"/>
            <a:ext cx="5540903" cy="1226994"/>
          </a:xfrm>
          <a:prstGeom prst="rect">
            <a:avLst/>
          </a:prstGeom>
          <a:noFill/>
          <a:ln w="19050">
            <a:solidFill>
              <a:srgbClr val="D5ECE6"/>
            </a:solidFill>
          </a:ln>
        </p:spPr>
        <p:txBody>
          <a:bodyPr wrap="square" lIns="216000" rIns="216000" rtlCol="0" anchor="ctr">
            <a:noAutofit/>
          </a:bodyPr>
          <a:lstStyle/>
          <a:p>
            <a:pPr lvl="0"/>
            <a:r>
              <a:rPr lang="fr-FR" sz="1200" dirty="0">
                <a:latin typeface="Marianne" panose="02000000000000000000" pitchFamily="2" charset="0"/>
              </a:rPr>
              <a:t>Dans le cadre de l’accompagnement personnalisé qui demeure,</a:t>
            </a:r>
            <a:br>
              <a:rPr lang="fr-FR" sz="1200" dirty="0">
                <a:latin typeface="Marianne" panose="02000000000000000000" pitchFamily="2" charset="0"/>
              </a:rPr>
            </a:br>
            <a:r>
              <a:rPr lang="fr-FR" sz="1200" dirty="0">
                <a:latin typeface="Marianne" panose="02000000000000000000" pitchFamily="2" charset="0"/>
              </a:rPr>
              <a:t>le professeur porte une attention particulière aux élèves</a:t>
            </a:r>
            <a:br>
              <a:rPr lang="fr-FR" sz="1200" dirty="0">
                <a:latin typeface="Marianne" panose="02000000000000000000" pitchFamily="2" charset="0"/>
              </a:rPr>
            </a:br>
            <a:r>
              <a:rPr lang="fr-FR" sz="1200" dirty="0">
                <a:latin typeface="Marianne" panose="02000000000000000000" pitchFamily="2" charset="0"/>
              </a:rPr>
              <a:t>qui n’ont pas atteint les objectifs d’apprentissage dans sa discipline.</a:t>
            </a:r>
          </a:p>
        </p:txBody>
      </p:sp>
      <p:sp>
        <p:nvSpPr>
          <p:cNvPr id="6" name="ZoneTexte 5">
            <a:extLst>
              <a:ext uri="{FF2B5EF4-FFF2-40B4-BE49-F238E27FC236}">
                <a16:creationId xmlns:a16="http://schemas.microsoft.com/office/drawing/2014/main" id="{8610CF17-5F2C-C048-CBCB-9C7FE0819636}"/>
              </a:ext>
            </a:extLst>
          </p:cNvPr>
          <p:cNvSpPr txBox="1"/>
          <p:nvPr/>
        </p:nvSpPr>
        <p:spPr>
          <a:xfrm>
            <a:off x="341496" y="3227425"/>
            <a:ext cx="2952328" cy="1226994"/>
          </a:xfrm>
          <a:prstGeom prst="rect">
            <a:avLst/>
          </a:prstGeom>
          <a:solidFill>
            <a:srgbClr val="D5ECE6"/>
          </a:solidFill>
          <a:ln w="19050">
            <a:solidFill>
              <a:srgbClr val="D5ECE6"/>
            </a:solidFill>
          </a:ln>
        </p:spPr>
        <p:txBody>
          <a:bodyPr wrap="square" rtlCol="0" anchor="ctr">
            <a:noAutofit/>
          </a:bodyPr>
          <a:lstStyle/>
          <a:p>
            <a:pPr algn="ctr"/>
            <a:r>
              <a:rPr lang="fr-FR" b="1" dirty="0">
                <a:latin typeface="Marianne" panose="02000000000000000000" pitchFamily="2" charset="0"/>
              </a:rPr>
              <a:t>Heure de soutien ou d’approfondissement </a:t>
            </a:r>
          </a:p>
        </p:txBody>
      </p:sp>
      <p:sp>
        <p:nvSpPr>
          <p:cNvPr id="8" name="ZoneTexte 7">
            <a:extLst>
              <a:ext uri="{FF2B5EF4-FFF2-40B4-BE49-F238E27FC236}">
                <a16:creationId xmlns:a16="http://schemas.microsoft.com/office/drawing/2014/main" id="{E5C9C4E6-4D39-2EB3-1235-3D45C6365D70}"/>
              </a:ext>
            </a:extLst>
          </p:cNvPr>
          <p:cNvSpPr txBox="1"/>
          <p:nvPr/>
        </p:nvSpPr>
        <p:spPr>
          <a:xfrm>
            <a:off x="3279568" y="3227425"/>
            <a:ext cx="5540903" cy="1226994"/>
          </a:xfrm>
          <a:prstGeom prst="rect">
            <a:avLst/>
          </a:prstGeom>
          <a:noFill/>
          <a:ln w="19050">
            <a:solidFill>
              <a:srgbClr val="D5ECE6"/>
            </a:solidFill>
          </a:ln>
        </p:spPr>
        <p:txBody>
          <a:bodyPr wrap="square" lIns="216000" rIns="216000" rtlCol="0" anchor="ctr">
            <a:noAutofit/>
          </a:bodyPr>
          <a:lstStyle/>
          <a:p>
            <a:pPr lvl="0"/>
            <a:r>
              <a:rPr lang="fr-FR" sz="1200" dirty="0">
                <a:latin typeface="Marianne" panose="02000000000000000000" pitchFamily="2" charset="0"/>
              </a:rPr>
              <a:t>Vise à renforcer les connaissances et les compétences</a:t>
            </a:r>
            <a:br>
              <a:rPr lang="fr-FR" sz="1200" dirty="0">
                <a:latin typeface="Marianne" panose="02000000000000000000" pitchFamily="2" charset="0"/>
              </a:rPr>
            </a:br>
            <a:r>
              <a:rPr lang="fr-FR" sz="1200" dirty="0">
                <a:latin typeface="Marianne" panose="02000000000000000000" pitchFamily="2" charset="0"/>
              </a:rPr>
              <a:t>de mathématiques ou de français de tous les élèves. </a:t>
            </a:r>
          </a:p>
          <a:p>
            <a:pPr lvl="0"/>
            <a:r>
              <a:rPr lang="fr-FR" sz="1200" dirty="0">
                <a:latin typeface="Marianne" panose="02000000000000000000" pitchFamily="2" charset="0"/>
              </a:rPr>
              <a:t>Cette heure est un temps complémentaire à l’accompagnement personnalisé et n’a pas vocation à s’y substituer. </a:t>
            </a:r>
          </a:p>
        </p:txBody>
      </p:sp>
      <p:sp>
        <p:nvSpPr>
          <p:cNvPr id="10" name="ZoneTexte 9">
            <a:extLst>
              <a:ext uri="{FF2B5EF4-FFF2-40B4-BE49-F238E27FC236}">
                <a16:creationId xmlns:a16="http://schemas.microsoft.com/office/drawing/2014/main" id="{7732DE2F-9907-115F-DC48-E217C20F4186}"/>
              </a:ext>
            </a:extLst>
          </p:cNvPr>
          <p:cNvSpPr txBox="1"/>
          <p:nvPr/>
        </p:nvSpPr>
        <p:spPr>
          <a:xfrm>
            <a:off x="341496" y="4681996"/>
            <a:ext cx="2952328" cy="1226994"/>
          </a:xfrm>
          <a:prstGeom prst="rect">
            <a:avLst/>
          </a:prstGeom>
          <a:solidFill>
            <a:srgbClr val="D5ECE6"/>
          </a:solidFill>
          <a:ln w="19050">
            <a:solidFill>
              <a:srgbClr val="D5ECE6"/>
            </a:solidFill>
          </a:ln>
        </p:spPr>
        <p:txBody>
          <a:bodyPr wrap="square" rtlCol="0" anchor="ctr">
            <a:noAutofit/>
          </a:bodyPr>
          <a:lstStyle/>
          <a:p>
            <a:pPr algn="ctr"/>
            <a:r>
              <a:rPr lang="fr-FR" b="1" dirty="0">
                <a:latin typeface="Marianne" panose="02000000000000000000" pitchFamily="2" charset="0"/>
              </a:rPr>
              <a:t>« Devoirs faits »</a:t>
            </a:r>
          </a:p>
        </p:txBody>
      </p:sp>
      <p:sp>
        <p:nvSpPr>
          <p:cNvPr id="11" name="ZoneTexte 10">
            <a:extLst>
              <a:ext uri="{FF2B5EF4-FFF2-40B4-BE49-F238E27FC236}">
                <a16:creationId xmlns:a16="http://schemas.microsoft.com/office/drawing/2014/main" id="{43795C27-A8A4-2F6B-E8A0-0D16938E1560}"/>
              </a:ext>
            </a:extLst>
          </p:cNvPr>
          <p:cNvSpPr txBox="1"/>
          <p:nvPr/>
        </p:nvSpPr>
        <p:spPr>
          <a:xfrm>
            <a:off x="3279568" y="4681996"/>
            <a:ext cx="5540903" cy="1226994"/>
          </a:xfrm>
          <a:prstGeom prst="rect">
            <a:avLst/>
          </a:prstGeom>
          <a:noFill/>
          <a:ln w="19050">
            <a:solidFill>
              <a:srgbClr val="D5ECE6"/>
            </a:solidFill>
          </a:ln>
        </p:spPr>
        <p:txBody>
          <a:bodyPr wrap="square" lIns="216000" rIns="216000" rtlCol="0" anchor="ctr">
            <a:noAutofit/>
          </a:bodyPr>
          <a:lstStyle/>
          <a:p>
            <a:pPr lvl="0"/>
            <a:r>
              <a:rPr lang="fr-FR" sz="1200" dirty="0">
                <a:latin typeface="Marianne" panose="02000000000000000000" pitchFamily="2" charset="0"/>
              </a:rPr>
              <a:t>Rendu obligatoire pour tous les élèves de 6</a:t>
            </a:r>
            <a:r>
              <a:rPr lang="fr-FR" sz="1200" baseline="30000" dirty="0">
                <a:latin typeface="Marianne" panose="02000000000000000000" pitchFamily="2" charset="0"/>
              </a:rPr>
              <a:t>e</a:t>
            </a:r>
            <a:r>
              <a:rPr lang="fr-FR" sz="1200" dirty="0">
                <a:latin typeface="Marianne" panose="02000000000000000000" pitchFamily="2" charset="0"/>
              </a:rPr>
              <a:t> sur toute l’année,</a:t>
            </a:r>
            <a:br>
              <a:rPr lang="fr-FR" sz="1200" dirty="0">
                <a:latin typeface="Marianne" panose="02000000000000000000" pitchFamily="2" charset="0"/>
              </a:rPr>
            </a:br>
            <a:r>
              <a:rPr lang="fr-FR" sz="1200" dirty="0">
                <a:latin typeface="Marianne" panose="02000000000000000000" pitchFamily="2" charset="0"/>
              </a:rPr>
              <a:t>il vise à faire acquérir une autonomie dans leur travail personnel. </a:t>
            </a:r>
          </a:p>
        </p:txBody>
      </p:sp>
    </p:spTree>
    <p:extLst>
      <p:ext uri="{BB962C8B-B14F-4D97-AF65-F5344CB8AC3E}">
        <p14:creationId xmlns:p14="http://schemas.microsoft.com/office/powerpoint/2010/main" val="126904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FF7152-B2CA-E3DD-68CF-10BA05FDEAE2}"/>
              </a:ext>
            </a:extLst>
          </p:cNvPr>
          <p:cNvSpPr/>
          <p:nvPr/>
        </p:nvSpPr>
        <p:spPr>
          <a:xfrm>
            <a:off x="323528" y="1052736"/>
            <a:ext cx="8496944" cy="5400600"/>
          </a:xfrm>
          <a:prstGeom prst="rect">
            <a:avLst/>
          </a:prstGeom>
          <a:solidFill>
            <a:srgbClr val="D5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C535B945-EA05-E26E-50AD-ABE80BDB233D}"/>
              </a:ext>
            </a:extLst>
          </p:cNvPr>
          <p:cNvPicPr>
            <a:picLocks noChangeAspect="1"/>
          </p:cNvPicPr>
          <p:nvPr/>
        </p:nvPicPr>
        <p:blipFill>
          <a:blip r:embed="rId2"/>
          <a:stretch>
            <a:fillRect/>
          </a:stretch>
        </p:blipFill>
        <p:spPr>
          <a:xfrm>
            <a:off x="683568" y="3054380"/>
            <a:ext cx="7056784" cy="1382802"/>
          </a:xfrm>
          <a:prstGeom prst="rect">
            <a:avLst/>
          </a:prstGeom>
        </p:spPr>
      </p:pic>
      <p:sp>
        <p:nvSpPr>
          <p:cNvPr id="3" name="Espace réservé du numéro de diapositive 4">
            <a:extLst>
              <a:ext uri="{FF2B5EF4-FFF2-40B4-BE49-F238E27FC236}">
                <a16:creationId xmlns:a16="http://schemas.microsoft.com/office/drawing/2014/main" id="{CA3C8F8C-9F31-CDDB-BEA6-607661213905}"/>
              </a:ext>
            </a:extLst>
          </p:cNvPr>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12" name="Image 11">
            <a:extLst>
              <a:ext uri="{FF2B5EF4-FFF2-40B4-BE49-F238E27FC236}">
                <a16:creationId xmlns:a16="http://schemas.microsoft.com/office/drawing/2014/main" id="{9F48466F-AA62-8004-9E20-B826DE6D7AD4}"/>
              </a:ext>
            </a:extLst>
          </p:cNvPr>
          <p:cNvPicPr>
            <a:picLocks noChangeAspect="1"/>
          </p:cNvPicPr>
          <p:nvPr/>
        </p:nvPicPr>
        <p:blipFill>
          <a:blip r:embed="rId2"/>
          <a:stretch>
            <a:fillRect/>
          </a:stretch>
        </p:blipFill>
        <p:spPr>
          <a:xfrm rot="10800000">
            <a:off x="301391" y="2368381"/>
            <a:ext cx="3910569" cy="1382802"/>
          </a:xfrm>
          <a:prstGeom prst="rect">
            <a:avLst/>
          </a:prstGeom>
        </p:spPr>
      </p:pic>
      <p:sp>
        <p:nvSpPr>
          <p:cNvPr id="6" name="Espace réservé du texte 5"/>
          <p:cNvSpPr>
            <a:spLocks noGrp="1"/>
          </p:cNvSpPr>
          <p:nvPr>
            <p:ph type="body" sz="quarter" idx="4294967295"/>
          </p:nvPr>
        </p:nvSpPr>
        <p:spPr>
          <a:xfrm>
            <a:off x="755576" y="1844824"/>
            <a:ext cx="7992888" cy="1698625"/>
          </a:xfrm>
        </p:spPr>
        <p:txBody>
          <a:bodyPr/>
          <a:lstStyle/>
          <a:p>
            <a:pPr>
              <a:lnSpc>
                <a:spcPct val="100000"/>
              </a:lnSpc>
            </a:pPr>
            <a:r>
              <a:rPr lang="fr-FR" sz="4800" b="1" cap="none" dirty="0"/>
              <a:t>L’heure hebdomadaire </a:t>
            </a:r>
          </a:p>
          <a:p>
            <a:pPr>
              <a:lnSpc>
                <a:spcPct val="100000"/>
              </a:lnSpc>
            </a:pPr>
            <a:r>
              <a:rPr lang="fr-FR" sz="4800" b="1" cap="none" dirty="0"/>
              <a:t>de soutien ou d’approfondissement </a:t>
            </a:r>
          </a:p>
          <a:p>
            <a:pPr>
              <a:lnSpc>
                <a:spcPct val="100000"/>
              </a:lnSpc>
            </a:pPr>
            <a:r>
              <a:rPr lang="fr-FR" sz="4800" b="1" cap="none" dirty="0"/>
              <a:t>en français</a:t>
            </a:r>
            <a:br>
              <a:rPr lang="fr-FR" sz="4800" b="1" cap="none" dirty="0"/>
            </a:br>
            <a:r>
              <a:rPr lang="fr-FR" sz="4800" b="1" cap="none" dirty="0"/>
              <a:t>ou en mathématiques</a:t>
            </a:r>
          </a:p>
        </p:txBody>
      </p:sp>
    </p:spTree>
    <p:extLst>
      <p:ext uri="{BB962C8B-B14F-4D97-AF65-F5344CB8AC3E}">
        <p14:creationId xmlns:p14="http://schemas.microsoft.com/office/powerpoint/2010/main" val="161847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44E9F0-D2A9-7A8D-5785-E065FC59B255}"/>
              </a:ext>
            </a:extLst>
          </p:cNvPr>
          <p:cNvSpPr/>
          <p:nvPr/>
        </p:nvSpPr>
        <p:spPr>
          <a:xfrm>
            <a:off x="4572000" y="1527793"/>
            <a:ext cx="3700495" cy="794403"/>
          </a:xfrm>
          <a:prstGeom prst="rect">
            <a:avLst/>
          </a:prstGeom>
          <a:noFill/>
          <a:ln>
            <a:solidFill>
              <a:srgbClr val="D5ECE6"/>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spAutoFit/>
          </a:bodyPr>
          <a:lstStyle/>
          <a:p>
            <a:pPr algn="ctr"/>
            <a:r>
              <a:rPr lang="fr-FR" sz="1400" dirty="0">
                <a:solidFill>
                  <a:schemeClr val="tx1">
                    <a:lumMod val="95000"/>
                    <a:lumOff val="5000"/>
                  </a:schemeClr>
                </a:solidFill>
                <a:latin typeface="Marianne" panose="02000000000000000000" pitchFamily="2" charset="0"/>
              </a:rPr>
              <a:t>Un enseignement de français</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ou de mathématiques</a:t>
            </a:r>
          </a:p>
        </p:txBody>
      </p:sp>
      <p:sp>
        <p:nvSpPr>
          <p:cNvPr id="11" name="Rectangle 10">
            <a:extLst>
              <a:ext uri="{FF2B5EF4-FFF2-40B4-BE49-F238E27FC236}">
                <a16:creationId xmlns:a16="http://schemas.microsoft.com/office/drawing/2014/main" id="{79EDBAF2-1FA7-43D2-C3B9-23F08F0977CC}"/>
              </a:ext>
            </a:extLst>
          </p:cNvPr>
          <p:cNvSpPr/>
          <p:nvPr/>
        </p:nvSpPr>
        <p:spPr>
          <a:xfrm>
            <a:off x="4572000" y="4288160"/>
            <a:ext cx="3730273" cy="1779288"/>
          </a:xfrm>
          <a:prstGeom prst="rect">
            <a:avLst/>
          </a:prstGeom>
          <a:noFill/>
          <a:ln>
            <a:solidFill>
              <a:srgbClr val="D5ECE6"/>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spAutoFit/>
          </a:bodyPr>
          <a:lstStyle/>
          <a:p>
            <a:pPr algn="ctr">
              <a:spcAft>
                <a:spcPts val="1200"/>
              </a:spcAft>
            </a:pPr>
            <a:r>
              <a:rPr lang="fr-FR" sz="1400" dirty="0">
                <a:solidFill>
                  <a:schemeClr val="tx1">
                    <a:lumMod val="95000"/>
                    <a:lumOff val="5000"/>
                  </a:schemeClr>
                </a:solidFill>
                <a:latin typeface="Marianne" panose="02000000000000000000" pitchFamily="2" charset="0"/>
                <a:cs typeface="Arial" panose="020B0604020202020204" pitchFamily="34" charset="0"/>
              </a:rPr>
              <a:t>Un enseignement organisé</a:t>
            </a:r>
            <a:br>
              <a:rPr lang="fr-FR" sz="1400" dirty="0">
                <a:solidFill>
                  <a:schemeClr val="tx1">
                    <a:lumMod val="95000"/>
                    <a:lumOff val="5000"/>
                  </a:schemeClr>
                </a:solidFill>
                <a:latin typeface="Marianne" panose="02000000000000000000" pitchFamily="2" charset="0"/>
                <a:cs typeface="Arial" panose="020B0604020202020204" pitchFamily="34" charset="0"/>
              </a:rPr>
            </a:br>
            <a:r>
              <a:rPr lang="fr-FR" sz="1400" dirty="0">
                <a:solidFill>
                  <a:schemeClr val="tx1">
                    <a:lumMod val="95000"/>
                    <a:lumOff val="5000"/>
                  </a:schemeClr>
                </a:solidFill>
                <a:latin typeface="Marianne" panose="02000000000000000000" pitchFamily="2" charset="0"/>
                <a:cs typeface="Arial" panose="020B0604020202020204" pitchFamily="34" charset="0"/>
              </a:rPr>
              <a:t>en groupe de besoins autour</a:t>
            </a:r>
            <a:br>
              <a:rPr lang="fr-FR" sz="1400" dirty="0">
                <a:solidFill>
                  <a:schemeClr val="tx1">
                    <a:lumMod val="95000"/>
                    <a:lumOff val="5000"/>
                  </a:schemeClr>
                </a:solidFill>
                <a:latin typeface="Marianne" panose="02000000000000000000" pitchFamily="2" charset="0"/>
                <a:cs typeface="Arial" panose="020B0604020202020204" pitchFamily="34" charset="0"/>
              </a:rPr>
            </a:br>
            <a:r>
              <a:rPr lang="fr-FR" sz="1400" dirty="0">
                <a:solidFill>
                  <a:schemeClr val="tx1">
                    <a:lumMod val="95000"/>
                    <a:lumOff val="5000"/>
                  </a:schemeClr>
                </a:solidFill>
                <a:latin typeface="Marianne" panose="02000000000000000000" pitchFamily="2" charset="0"/>
                <a:cs typeface="Arial" panose="020B0604020202020204" pitchFamily="34" charset="0"/>
              </a:rPr>
              <a:t>de compétences précises</a:t>
            </a:r>
          </a:p>
          <a:p>
            <a:pPr lvl="1"/>
            <a:r>
              <a:rPr lang="fr-FR" sz="1000" dirty="0" smtClean="0">
                <a:solidFill>
                  <a:schemeClr val="tx1"/>
                </a:solidFill>
                <a:latin typeface="Marianne" panose="02000000000000000000" pitchFamily="2" charset="0"/>
                <a:cs typeface="Arial" panose="020B0604020202020204" pitchFamily="34" charset="0"/>
              </a:rPr>
              <a:t>À titre d’exemple :</a:t>
            </a:r>
            <a:endParaRPr lang="fr-FR" sz="1000" dirty="0" smtClean="0">
              <a:solidFill>
                <a:schemeClr val="tx1"/>
              </a:solidFill>
              <a:latin typeface="Marianne" panose="02000000000000000000" pitchFamily="2" charset="0"/>
            </a:endParaRPr>
          </a:p>
          <a:p>
            <a:pPr marL="628650" lvl="1" indent="-171450">
              <a:buFontTx/>
              <a:buChar char="-"/>
            </a:pPr>
            <a:r>
              <a:rPr lang="fr-FR" sz="1000" dirty="0" smtClean="0">
                <a:solidFill>
                  <a:schemeClr val="tx1"/>
                </a:solidFill>
                <a:latin typeface="Marianne" panose="02000000000000000000" pitchFamily="2" charset="0"/>
              </a:rPr>
              <a:t>Lire </a:t>
            </a:r>
            <a:r>
              <a:rPr lang="fr-FR" sz="1000" dirty="0">
                <a:solidFill>
                  <a:schemeClr val="tx1"/>
                </a:solidFill>
                <a:latin typeface="Marianne" panose="02000000000000000000" pitchFamily="2" charset="0"/>
              </a:rPr>
              <a:t>de manière </a:t>
            </a:r>
            <a:r>
              <a:rPr lang="fr-FR" sz="1000" dirty="0" smtClean="0">
                <a:solidFill>
                  <a:schemeClr val="tx1"/>
                </a:solidFill>
                <a:latin typeface="Marianne" panose="02000000000000000000" pitchFamily="2" charset="0"/>
              </a:rPr>
              <a:t>fluide</a:t>
            </a:r>
          </a:p>
          <a:p>
            <a:pPr marL="628650" lvl="1" indent="-171450">
              <a:buFontTx/>
              <a:buChar char="-"/>
            </a:pPr>
            <a:r>
              <a:rPr lang="fr-FR" sz="1000" dirty="0" smtClean="0">
                <a:solidFill>
                  <a:schemeClr val="tx1"/>
                </a:solidFill>
                <a:latin typeface="Marianne" panose="02000000000000000000" pitchFamily="2" charset="0"/>
              </a:rPr>
              <a:t>Résoudre </a:t>
            </a:r>
            <a:r>
              <a:rPr lang="fr-FR" sz="1000" dirty="0">
                <a:solidFill>
                  <a:schemeClr val="tx1"/>
                </a:solidFill>
                <a:latin typeface="Marianne" panose="02000000000000000000" pitchFamily="2" charset="0"/>
              </a:rPr>
              <a:t>des problèmes avec des </a:t>
            </a:r>
            <a:r>
              <a:rPr lang="fr-FR" sz="1000" dirty="0" smtClean="0">
                <a:solidFill>
                  <a:schemeClr val="tx1"/>
                </a:solidFill>
                <a:latin typeface="Marianne" panose="02000000000000000000" pitchFamily="2" charset="0"/>
              </a:rPr>
              <a:t>fractions</a:t>
            </a:r>
          </a:p>
          <a:p>
            <a:pPr marL="628650" lvl="1" indent="-171450">
              <a:buFontTx/>
              <a:buChar char="-"/>
            </a:pPr>
            <a:r>
              <a:rPr lang="fr-FR" sz="1000" dirty="0" smtClean="0">
                <a:solidFill>
                  <a:schemeClr val="tx1"/>
                </a:solidFill>
                <a:latin typeface="Marianne" panose="02000000000000000000" pitchFamily="2" charset="0"/>
              </a:rPr>
              <a:t>Maîtriser </a:t>
            </a:r>
            <a:r>
              <a:rPr lang="fr-FR" sz="1000" dirty="0">
                <a:solidFill>
                  <a:schemeClr val="tx1"/>
                </a:solidFill>
                <a:latin typeface="Marianne" panose="02000000000000000000" pitchFamily="2" charset="0"/>
              </a:rPr>
              <a:t>les nombres entiers jusqu’à 100 </a:t>
            </a:r>
            <a:r>
              <a:rPr lang="fr-FR" sz="1000" dirty="0" smtClean="0">
                <a:solidFill>
                  <a:schemeClr val="tx1"/>
                </a:solidFill>
                <a:latin typeface="Marianne" panose="02000000000000000000" pitchFamily="2" charset="0"/>
              </a:rPr>
              <a:t>000</a:t>
            </a:r>
          </a:p>
        </p:txBody>
      </p:sp>
      <p:sp>
        <p:nvSpPr>
          <p:cNvPr id="12" name="Rectangle 11">
            <a:extLst>
              <a:ext uri="{FF2B5EF4-FFF2-40B4-BE49-F238E27FC236}">
                <a16:creationId xmlns:a16="http://schemas.microsoft.com/office/drawing/2014/main" id="{9A8EE38F-E38F-3064-4037-0880340B788B}"/>
              </a:ext>
            </a:extLst>
          </p:cNvPr>
          <p:cNvSpPr/>
          <p:nvPr/>
        </p:nvSpPr>
        <p:spPr>
          <a:xfrm>
            <a:off x="4572000" y="2892588"/>
            <a:ext cx="3705615" cy="1009846"/>
          </a:xfrm>
          <a:prstGeom prst="rect">
            <a:avLst/>
          </a:prstGeom>
          <a:noFill/>
          <a:ln>
            <a:solidFill>
              <a:srgbClr val="D5ECE6"/>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spAutoFit/>
          </a:bodyPr>
          <a:lstStyle/>
          <a:p>
            <a:pPr algn="ctr"/>
            <a:r>
              <a:rPr lang="fr-FR" sz="1400" dirty="0">
                <a:solidFill>
                  <a:schemeClr val="tx1">
                    <a:lumMod val="95000"/>
                    <a:lumOff val="5000"/>
                  </a:schemeClr>
                </a:solidFill>
                <a:latin typeface="Marianne" panose="02000000000000000000" pitchFamily="2" charset="0"/>
              </a:rPr>
              <a:t>Un enseignement tremplin</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qui permet de consolider les bases</a:t>
            </a:r>
            <a:br>
              <a:rPr lang="fr-FR" sz="1400" dirty="0">
                <a:solidFill>
                  <a:schemeClr val="tx1">
                    <a:lumMod val="95000"/>
                    <a:lumOff val="5000"/>
                  </a:schemeClr>
                </a:solidFill>
                <a:latin typeface="Marianne" panose="02000000000000000000" pitchFamily="2" charset="0"/>
              </a:rPr>
            </a:br>
            <a:r>
              <a:rPr lang="fr-FR" sz="1400" dirty="0">
                <a:solidFill>
                  <a:schemeClr val="tx1">
                    <a:lumMod val="95000"/>
                    <a:lumOff val="5000"/>
                  </a:schemeClr>
                </a:solidFill>
                <a:latin typeface="Marianne" panose="02000000000000000000" pitchFamily="2" charset="0"/>
              </a:rPr>
              <a:t>et d’approfondir</a:t>
            </a:r>
          </a:p>
        </p:txBody>
      </p:sp>
      <p:sp>
        <p:nvSpPr>
          <p:cNvPr id="13" name="Rectangle à coins arrondis 29">
            <a:extLst>
              <a:ext uri="{FF2B5EF4-FFF2-40B4-BE49-F238E27FC236}">
                <a16:creationId xmlns:a16="http://schemas.microsoft.com/office/drawing/2014/main" id="{ED2358D4-FB62-C459-728E-B209DCFBC2DC}"/>
              </a:ext>
            </a:extLst>
          </p:cNvPr>
          <p:cNvSpPr/>
          <p:nvPr/>
        </p:nvSpPr>
        <p:spPr>
          <a:xfrm>
            <a:off x="644249" y="2337427"/>
            <a:ext cx="3275896" cy="2120167"/>
          </a:xfrm>
          <a:prstGeom prst="roundRect">
            <a:avLst>
              <a:gd name="adj" fmla="val 0"/>
            </a:avLst>
          </a:prstGeom>
          <a:solidFill>
            <a:srgbClr val="D5ECE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a:solidFill>
                  <a:schemeClr val="tx1">
                    <a:lumMod val="95000"/>
                    <a:lumOff val="5000"/>
                  </a:schemeClr>
                </a:solidFill>
                <a:latin typeface="Marianne" panose="02000000000000000000" pitchFamily="2" charset="0"/>
              </a:rPr>
              <a:t>Heure hebdomadaire</a:t>
            </a:r>
          </a:p>
          <a:p>
            <a:pPr algn="ctr"/>
            <a:r>
              <a:rPr lang="fr-FR" sz="2000" b="1" dirty="0">
                <a:solidFill>
                  <a:schemeClr val="tx1">
                    <a:lumMod val="95000"/>
                    <a:lumOff val="5000"/>
                  </a:schemeClr>
                </a:solidFill>
                <a:latin typeface="Marianne" panose="02000000000000000000" pitchFamily="2" charset="0"/>
              </a:rPr>
              <a:t>soutien ou approfondissement</a:t>
            </a:r>
          </a:p>
          <a:p>
            <a:pPr algn="ctr"/>
            <a:r>
              <a:rPr lang="fr-FR" sz="2000" b="1" dirty="0">
                <a:solidFill>
                  <a:schemeClr val="tx1">
                    <a:lumMod val="95000"/>
                    <a:lumOff val="5000"/>
                  </a:schemeClr>
                </a:solidFill>
                <a:latin typeface="Marianne" panose="02000000000000000000" pitchFamily="2" charset="0"/>
              </a:rPr>
              <a:t>en français ou en mathématiques</a:t>
            </a:r>
          </a:p>
        </p:txBody>
      </p:sp>
      <p:cxnSp>
        <p:nvCxnSpPr>
          <p:cNvPr id="20" name="Connecteur en angle 19">
            <a:extLst>
              <a:ext uri="{FF2B5EF4-FFF2-40B4-BE49-F238E27FC236}">
                <a16:creationId xmlns:a16="http://schemas.microsoft.com/office/drawing/2014/main" id="{631FE967-460A-722E-E497-06FD4CA99F62}"/>
              </a:ext>
            </a:extLst>
          </p:cNvPr>
          <p:cNvCxnSpPr>
            <a:cxnSpLocks/>
            <a:stCxn id="10" idx="1"/>
            <a:endCxn id="13" idx="3"/>
          </p:cNvCxnSpPr>
          <p:nvPr/>
        </p:nvCxnSpPr>
        <p:spPr>
          <a:xfrm rot="10800000" flipV="1">
            <a:off x="3920146" y="1924995"/>
            <a:ext cx="651855" cy="1472516"/>
          </a:xfrm>
          <a:prstGeom prst="bentConnector3">
            <a:avLst>
              <a:gd name="adj1" fmla="val 50000"/>
            </a:avLst>
          </a:prstGeom>
          <a:ln w="15875">
            <a:solidFill>
              <a:schemeClr val="tx1">
                <a:lumMod val="95000"/>
                <a:lumOff val="5000"/>
              </a:schemeClr>
            </a:solidFill>
            <a:headEnd type="arrow" w="lg" len="med"/>
            <a:tailEnd type="none"/>
          </a:ln>
        </p:spPr>
        <p:style>
          <a:lnRef idx="1">
            <a:schemeClr val="accent1"/>
          </a:lnRef>
          <a:fillRef idx="0">
            <a:schemeClr val="accent1"/>
          </a:fillRef>
          <a:effectRef idx="0">
            <a:schemeClr val="accent1"/>
          </a:effectRef>
          <a:fontRef idx="minor">
            <a:schemeClr val="tx1"/>
          </a:fontRef>
        </p:style>
      </p:cxnSp>
      <p:cxnSp>
        <p:nvCxnSpPr>
          <p:cNvPr id="27" name="Connecteur en angle 26">
            <a:extLst>
              <a:ext uri="{FF2B5EF4-FFF2-40B4-BE49-F238E27FC236}">
                <a16:creationId xmlns:a16="http://schemas.microsoft.com/office/drawing/2014/main" id="{A654BBF3-7EA9-21CB-FDAC-DD2D793BD7C0}"/>
              </a:ext>
            </a:extLst>
          </p:cNvPr>
          <p:cNvCxnSpPr>
            <a:cxnSpLocks/>
            <a:stCxn id="11" idx="1"/>
            <a:endCxn id="13" idx="3"/>
          </p:cNvCxnSpPr>
          <p:nvPr/>
        </p:nvCxnSpPr>
        <p:spPr>
          <a:xfrm rot="10800000">
            <a:off x="3920146" y="3397512"/>
            <a:ext cx="651855" cy="1780293"/>
          </a:xfrm>
          <a:prstGeom prst="bentConnector3">
            <a:avLst>
              <a:gd name="adj1" fmla="val 50000"/>
            </a:avLst>
          </a:prstGeom>
          <a:ln w="15875">
            <a:solidFill>
              <a:schemeClr val="tx1">
                <a:lumMod val="95000"/>
                <a:lumOff val="5000"/>
              </a:schemeClr>
            </a:solidFill>
            <a:headEnd type="arrow" w="lg" len="med"/>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5F9FF971-5172-96AB-683F-3F25F6871B1B}"/>
              </a:ext>
            </a:extLst>
          </p:cNvPr>
          <p:cNvCxnSpPr>
            <a:stCxn id="13" idx="3"/>
            <a:endCxn id="12" idx="1"/>
          </p:cNvCxnSpPr>
          <p:nvPr/>
        </p:nvCxnSpPr>
        <p:spPr>
          <a:xfrm>
            <a:off x="3920145" y="3397511"/>
            <a:ext cx="651855" cy="0"/>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8" name="Espace réservé du pied de page 3">
            <a:extLst>
              <a:ext uri="{FF2B5EF4-FFF2-40B4-BE49-F238E27FC236}">
                <a16:creationId xmlns:a16="http://schemas.microsoft.com/office/drawing/2014/main" id="{8DA37BA8-0368-95BC-56C1-A31EE11D62CA}"/>
              </a:ext>
            </a:extLst>
          </p:cNvPr>
          <p:cNvSpPr>
            <a:spLocks noGrp="1"/>
          </p:cNvSpPr>
          <p:nvPr>
            <p:ph type="ftr" sz="quarter" idx="11"/>
          </p:nvPr>
        </p:nvSpPr>
        <p:spPr>
          <a:xfrm>
            <a:off x="360000" y="6378000"/>
            <a:ext cx="5904000" cy="480000"/>
          </a:xfrm>
        </p:spPr>
        <p:txBody>
          <a:bodyPr/>
          <a:lstStyle/>
          <a:p>
            <a:r>
              <a:rPr lang="fr-FR" dirty="0"/>
              <a:t>DGESCO-A1-2</a:t>
            </a:r>
          </a:p>
        </p:txBody>
      </p:sp>
      <p:sp>
        <p:nvSpPr>
          <p:cNvPr id="49" name="Espace réservé du numéro de diapositive 4">
            <a:extLst>
              <a:ext uri="{FF2B5EF4-FFF2-40B4-BE49-F238E27FC236}">
                <a16:creationId xmlns:a16="http://schemas.microsoft.com/office/drawing/2014/main" id="{6CD64626-6732-E7AC-BB49-C97EB8E336FA}"/>
              </a:ext>
            </a:extLst>
          </p:cNvPr>
          <p:cNvSpPr>
            <a:spLocks noGrp="1"/>
          </p:cNvSpPr>
          <p:nvPr>
            <p:ph type="sldNum" sz="quarter" idx="12"/>
          </p:nvPr>
        </p:nvSpPr>
        <p:spPr>
          <a:xfrm>
            <a:off x="6264000" y="6378000"/>
            <a:ext cx="1350000" cy="480000"/>
          </a:xfrm>
        </p:spPr>
        <p:txBody>
          <a:bodyPr/>
          <a:lstStyle/>
          <a:p>
            <a:fld id="{733122C9-A0B9-462F-8757-0847AD287B63}" type="slidenum">
              <a:rPr lang="fr-FR" smtClean="0"/>
              <a:pPr/>
              <a:t>9</a:t>
            </a:fld>
            <a:endParaRPr lang="fr-FR" dirty="0"/>
          </a:p>
        </p:txBody>
      </p:sp>
      <p:sp>
        <p:nvSpPr>
          <p:cNvPr id="52" name="Rectangle 51">
            <a:extLst>
              <a:ext uri="{FF2B5EF4-FFF2-40B4-BE49-F238E27FC236}">
                <a16:creationId xmlns:a16="http://schemas.microsoft.com/office/drawing/2014/main" id="{7D095FD7-4102-CB97-CB38-4D56DFE6F38A}"/>
              </a:ext>
            </a:extLst>
          </p:cNvPr>
          <p:cNvSpPr/>
          <p:nvPr/>
        </p:nvSpPr>
        <p:spPr>
          <a:xfrm>
            <a:off x="731556" y="6487195"/>
            <a:ext cx="7029031" cy="261610"/>
          </a:xfrm>
          <a:prstGeom prst="rect">
            <a:avLst/>
          </a:prstGeom>
        </p:spPr>
        <p:txBody>
          <a:bodyPr wrap="square">
            <a:spAutoFit/>
          </a:bodyPr>
          <a:lstStyle/>
          <a:p>
            <a:pPr algn="ctr"/>
            <a:r>
              <a:rPr lang="fr-FR" sz="1100" dirty="0">
                <a:latin typeface="Marianne" panose="02000000000000000000" pitchFamily="2" charset="0"/>
                <a:cs typeface="Arial" panose="020B0604020202020204" pitchFamily="34" charset="0"/>
              </a:rPr>
              <a:t>1h hebdomadaire de soutien ou d’approfondissement en français ou en mathématiques</a:t>
            </a:r>
            <a:endParaRPr lang="fr-FR" sz="1100" dirty="0">
              <a:latin typeface="Marianne" panose="02000000000000000000" pitchFamily="2" charset="0"/>
            </a:endParaRPr>
          </a:p>
        </p:txBody>
      </p:sp>
    </p:spTree>
    <p:extLst>
      <p:ext uri="{BB962C8B-B14F-4D97-AF65-F5344CB8AC3E}">
        <p14:creationId xmlns:p14="http://schemas.microsoft.com/office/powerpoint/2010/main" val="20834298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5FEE13-FEC8-4F1C-8222-8648587329A0}">
  <ds:schemaRefs>
    <ds:schemaRef ds:uri="http://purl.org/dc/elements/1.1/"/>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957A1D6-DBE0-4F71-AA10-B9F6DCEE3E1C}">
  <ds:schemaRefs>
    <ds:schemaRef ds:uri="http://schemas.microsoft.com/sharepoint/v3/contenttype/forms"/>
  </ds:schemaRefs>
</ds:datastoreItem>
</file>

<file path=customXml/itemProps3.xml><?xml version="1.0" encoding="utf-8"?>
<ds:datastoreItem xmlns:ds="http://schemas.openxmlformats.org/officeDocument/2006/customXml" ds:itemID="{4C5FB527-4079-4C7A-93F2-327D771D1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4837</TotalTime>
  <Words>2585</Words>
  <Application>Microsoft Office PowerPoint</Application>
  <PresentationFormat>Affichage à l'écran (4:3)</PresentationFormat>
  <Paragraphs>322</Paragraphs>
  <Slides>29</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6" baseType="lpstr">
      <vt:lpstr>Arial</vt:lpstr>
      <vt:lpstr>Marianne</vt:lpstr>
      <vt:lpstr>Police système Courant</vt:lpstr>
      <vt:lpstr>Times New Roman</vt:lpstr>
      <vt:lpstr>Wingdings</vt:lpstr>
      <vt:lpstr>MINISTÈRIEL</vt:lpstr>
      <vt:lpstr>Document</vt:lpstr>
      <vt:lpstr>Présentation PowerPoint</vt:lpstr>
      <vt:lpstr>Une action pédagogique forte et nécessaire</vt:lpstr>
      <vt:lpstr>Objectifs de la nouvelle 6e  </vt:lpstr>
      <vt:lpstr>Nouvelle 6e : Plus de temps pour consolider et approfondir les connaissances  Plus de temps pour faire les devoirs</vt:lpstr>
      <vt:lpstr>Nouvelle grille horaire de 6e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MARJORIE KOUBI</cp:lastModifiedBy>
  <cp:revision>341</cp:revision>
  <cp:lastPrinted>2023-03-30T16:24:44Z</cp:lastPrinted>
  <dcterms:created xsi:type="dcterms:W3CDTF">2020-03-05T15:21:24Z</dcterms:created>
  <dcterms:modified xsi:type="dcterms:W3CDTF">2023-06-05T09:00:42Z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