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3" r:id="rId5"/>
  </p:sldMasterIdLst>
  <p:notesMasterIdLst>
    <p:notesMasterId r:id="rId26"/>
  </p:notesMasterIdLst>
  <p:sldIdLst>
    <p:sldId id="529" r:id="rId6"/>
    <p:sldId id="540" r:id="rId7"/>
    <p:sldId id="552" r:id="rId8"/>
    <p:sldId id="551" r:id="rId9"/>
    <p:sldId id="527" r:id="rId10"/>
    <p:sldId id="547" r:id="rId11"/>
    <p:sldId id="565" r:id="rId12"/>
    <p:sldId id="558" r:id="rId13"/>
    <p:sldId id="560" r:id="rId14"/>
    <p:sldId id="564" r:id="rId15"/>
    <p:sldId id="561" r:id="rId16"/>
    <p:sldId id="559" r:id="rId17"/>
    <p:sldId id="553" r:id="rId18"/>
    <p:sldId id="543" r:id="rId19"/>
    <p:sldId id="554" r:id="rId20"/>
    <p:sldId id="549" r:id="rId21"/>
    <p:sldId id="550" r:id="rId22"/>
    <p:sldId id="542" r:id="rId23"/>
    <p:sldId id="562" r:id="rId24"/>
    <p:sldId id="563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GIRAUD" initials="VG" lastIdx="7" clrIdx="0">
    <p:extLst>
      <p:ext uri="{19B8F6BF-5375-455C-9EA6-DF929625EA0E}">
        <p15:presenceInfo xmlns:p15="http://schemas.microsoft.com/office/powerpoint/2012/main" userId="S-1-5-21-1616320312-2655828719-4280963109-78503" providerId="AD"/>
      </p:ext>
    </p:extLst>
  </p:cmAuthor>
  <p:cmAuthor id="2" name="CARINE DEVOIR" initials="CD" lastIdx="9" clrIdx="1">
    <p:extLst>
      <p:ext uri="{19B8F6BF-5375-455C-9EA6-DF929625EA0E}">
        <p15:presenceInfo xmlns:p15="http://schemas.microsoft.com/office/powerpoint/2012/main" userId="S-1-5-21-1616320312-2655828719-4280963109-37521" providerId="AD"/>
      </p:ext>
    </p:extLst>
  </p:cmAuthor>
  <p:cmAuthor id="3" name="SOFIA NOGUEIRA" initials="SN" lastIdx="3" clrIdx="2">
    <p:extLst>
      <p:ext uri="{19B8F6BF-5375-455C-9EA6-DF929625EA0E}">
        <p15:presenceInfo xmlns:p15="http://schemas.microsoft.com/office/powerpoint/2012/main" userId="S-1-5-21-1616320312-2655828719-4280963109-17757" providerId="AD"/>
      </p:ext>
    </p:extLst>
  </p:cmAuthor>
  <p:cmAuthor id="4" name="MARION MALLET-PETIOT" initials="MM" lastIdx="7" clrIdx="3">
    <p:extLst>
      <p:ext uri="{19B8F6BF-5375-455C-9EA6-DF929625EA0E}">
        <p15:presenceInfo xmlns:p15="http://schemas.microsoft.com/office/powerpoint/2012/main" userId="S-1-5-21-1616320312-2655828719-4280963109-73177" providerId="AD"/>
      </p:ext>
    </p:extLst>
  </p:cmAuthor>
  <p:cmAuthor id="5" name="VALERIE RAINAUD" initials="VR" lastIdx="4" clrIdx="4">
    <p:extLst>
      <p:ext uri="{19B8F6BF-5375-455C-9EA6-DF929625EA0E}">
        <p15:presenceInfo xmlns:p15="http://schemas.microsoft.com/office/powerpoint/2012/main" userId="S-1-5-21-1616320312-2655828719-4280963109-69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2B"/>
    <a:srgbClr val="D5ECE6"/>
    <a:srgbClr val="008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7" autoAdjust="0"/>
    <p:restoredTop sz="94660"/>
  </p:normalViewPr>
  <p:slideViewPr>
    <p:cSldViewPr showGuides="1">
      <p:cViewPr varScale="1">
        <p:scale>
          <a:sx n="73" d="100"/>
          <a:sy n="73" d="100"/>
        </p:scale>
        <p:origin x="1686" y="72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567"/>
            <a:ext cx="5651510" cy="46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9144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9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7062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6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DF48670E-BF58-4BFA-8E6B-03FEB9F14271}" type="datetime1">
              <a:rPr lang="fr-FR" cap="all" smtClean="0"/>
              <a:t>05/06/2023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Bureau des collèges- DGESCO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80998" indent="-80998" algn="r">
              <a:spcAft>
                <a:spcPts val="0"/>
              </a:spcAft>
              <a:buFont typeface="+mj-lt"/>
              <a:buAutoNum type="arabicPeriod"/>
              <a:defRPr sz="563" b="1"/>
            </a:lvl1pPr>
            <a:lvl2pPr marL="80998" indent="-80998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56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060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630"/>
            <a:ext cx="287975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9144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567"/>
            <a:ext cx="5651510" cy="46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630"/>
            <a:ext cx="287975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52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3DE37AB-3454-D9BC-57A9-43493EBD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5912359-7BFF-24D9-E3FB-D7E2BBEC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32765"/>
            <a:ext cx="5049393" cy="82069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532537-91B4-3953-2E61-7C4547C9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6378000"/>
            <a:ext cx="1350000" cy="4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7F8156-B106-F0D0-0515-DC784B622B21}"/>
              </a:ext>
            </a:extLst>
          </p:cNvPr>
          <p:cNvSpPr txBox="1"/>
          <p:nvPr/>
        </p:nvSpPr>
        <p:spPr>
          <a:xfrm>
            <a:off x="1970880" y="196667"/>
            <a:ext cx="534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000000"/>
                </a:solidFill>
                <a:latin typeface="Marianne" panose="02000000000000000000" pitchFamily="2" charset="0"/>
              </a:rPr>
              <a:t>Exemple d’emploi du temps</a:t>
            </a:r>
            <a:endParaRPr kumimoji="0" lang="fr-FR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058E62C-5533-AEA7-5692-DF80609BFD2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1650" y="790575"/>
          <a:ext cx="8115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9086108" imgH="6120855" progId="Word.Document.12">
                  <p:embed/>
                </p:oleObj>
              </mc:Choice>
              <mc:Fallback>
                <p:oleObj name="Document" r:id="rId4" imgW="9086108" imgH="6120855" progId="Word.Document.12">
                  <p:embed/>
                  <p:pic>
                    <p:nvPicPr>
                      <p:cNvPr id="7" name="Espace réservé du contenu 6">
                        <a:extLst>
                          <a:ext uri="{FF2B5EF4-FFF2-40B4-BE49-F238E27FC236}">
                            <a16:creationId xmlns:a16="http://schemas.microsoft.com/office/drawing/2014/main" id="{1058E62C-5533-AEA7-5692-DF80609BF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50" y="790575"/>
                        <a:ext cx="8115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DBFD942-413A-B76E-0BE6-7793DA9E7B03}"/>
              </a:ext>
            </a:extLst>
          </p:cNvPr>
          <p:cNvSpPr txBox="1"/>
          <p:nvPr/>
        </p:nvSpPr>
        <p:spPr>
          <a:xfrm>
            <a:off x="501651" y="5733256"/>
            <a:ext cx="80307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Etablissement rural où les élèves sont dans l’établissement jusqu’à 17h00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Le mercredi matin permet l’intervention des PE sur l’heure hebdomadaire de soutien</a:t>
            </a:r>
            <a:b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</a:b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et Devoirs faits</a:t>
            </a:r>
          </a:p>
        </p:txBody>
      </p:sp>
    </p:spTree>
    <p:extLst>
      <p:ext uri="{BB962C8B-B14F-4D97-AF65-F5344CB8AC3E}">
        <p14:creationId xmlns:p14="http://schemas.microsoft.com/office/powerpoint/2010/main" val="333087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2475" y="5499229"/>
            <a:ext cx="8365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arianne" panose="02000000000000000000" pitchFamily="2" charset="0"/>
              </a:rPr>
              <a:t>Collège en ville, semaine de 4 jours à l’école primaire.</a:t>
            </a:r>
          </a:p>
          <a:p>
            <a:pPr algn="ctr"/>
            <a:r>
              <a:rPr lang="fr-FR" sz="1400" dirty="0">
                <a:latin typeface="Marianne" panose="02000000000000000000" pitchFamily="2" charset="0"/>
              </a:rPr>
              <a:t> L’heure hebdomadaire de soutien </a:t>
            </a:r>
            <a:r>
              <a:rPr lang="fr-FR" sz="1400" dirty="0" smtClean="0">
                <a:latin typeface="Marianne" panose="02000000000000000000" pitchFamily="2" charset="0"/>
              </a:rPr>
              <a:t>ou </a:t>
            </a:r>
            <a:r>
              <a:rPr lang="fr-FR" sz="1400" dirty="0">
                <a:latin typeface="Marianne" panose="02000000000000000000" pitchFamily="2" charset="0"/>
              </a:rPr>
              <a:t>d’approfondissement et un créneau Devoirs faits sont positionnés le mercredi afin de permettre l’intervention</a:t>
            </a:r>
            <a:br>
              <a:rPr lang="fr-FR" sz="1400" dirty="0">
                <a:latin typeface="Marianne" panose="02000000000000000000" pitchFamily="2" charset="0"/>
              </a:rPr>
            </a:br>
            <a:r>
              <a:rPr lang="fr-FR" sz="1400" dirty="0">
                <a:latin typeface="Marianne" panose="02000000000000000000" pitchFamily="2" charset="0"/>
              </a:rPr>
              <a:t>des professeurs des écoles pendant 2h.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708967"/>
              </p:ext>
            </p:extLst>
          </p:nvPr>
        </p:nvGraphicFramePr>
        <p:xfrm>
          <a:off x="467544" y="800292"/>
          <a:ext cx="8423349" cy="498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9086108" imgH="6291796" progId="Word.Document.12">
                  <p:embed/>
                </p:oleObj>
              </mc:Choice>
              <mc:Fallback>
                <p:oleObj name="Document" r:id="rId3" imgW="9086108" imgH="6291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800292"/>
                        <a:ext cx="8423349" cy="4984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8FF753F8-D090-5DF7-A263-AFDCD7401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7" y="32765"/>
            <a:ext cx="5049393" cy="82069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17FF8C9-B343-1F92-32AB-75B0A16B8105}"/>
              </a:ext>
            </a:extLst>
          </p:cNvPr>
          <p:cNvSpPr txBox="1"/>
          <p:nvPr/>
        </p:nvSpPr>
        <p:spPr>
          <a:xfrm>
            <a:off x="1970880" y="196667"/>
            <a:ext cx="534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</a:rPr>
              <a:t>Exemple d’emploi du temps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1586301"/>
              </p:ext>
            </p:extLst>
          </p:nvPr>
        </p:nvGraphicFramePr>
        <p:xfrm>
          <a:off x="683568" y="822234"/>
          <a:ext cx="7848600" cy="511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3" imgW="9086108" imgH="6223922" progId="Word.Document.12">
                  <p:embed/>
                </p:oleObj>
              </mc:Choice>
              <mc:Fallback>
                <p:oleObj name="Document" r:id="rId3" imgW="9086108" imgH="6223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822234"/>
                        <a:ext cx="7848600" cy="511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18010" y="5753611"/>
            <a:ext cx="83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arianne" panose="02000000000000000000" pitchFamily="2" charset="0"/>
              </a:rPr>
              <a:t>Les écoles du bassin fonctionnent sur 4,5 jours par semaine.</a:t>
            </a:r>
            <a:br>
              <a:rPr lang="fr-FR" sz="1400" dirty="0">
                <a:latin typeface="Marianne" panose="02000000000000000000" pitchFamily="2" charset="0"/>
              </a:rPr>
            </a:br>
            <a:r>
              <a:rPr lang="fr-FR" sz="1400" dirty="0">
                <a:latin typeface="Marianne" panose="02000000000000000000" pitchFamily="2" charset="0"/>
              </a:rPr>
              <a:t>Les professeurs des écoles peuvent intervenir le mardi et le vendredi à partir de 15h30.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F753F8-D090-5DF7-A263-AFDCD7401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7" y="32765"/>
            <a:ext cx="5049393" cy="82069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17FF8C9-B343-1F92-32AB-75B0A16B8105}"/>
              </a:ext>
            </a:extLst>
          </p:cNvPr>
          <p:cNvSpPr txBox="1"/>
          <p:nvPr/>
        </p:nvSpPr>
        <p:spPr>
          <a:xfrm>
            <a:off x="1970880" y="196667"/>
            <a:ext cx="534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</a:rPr>
              <a:t>Exemple d’emploi du temps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8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76BE7-A4E2-1594-8872-3A5ECC3EBA5D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5CDD4D-D1F8-CFC8-E530-0911AA990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8401" y="1763050"/>
            <a:ext cx="5807855" cy="1177779"/>
          </a:xfrm>
          <a:prstGeom prst="rect">
            <a:avLst/>
          </a:prstGeom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5ED4CC28-9C67-37B5-55C1-BAF53DD9D281}"/>
              </a:ext>
            </a:extLst>
          </p:cNvPr>
          <p:cNvSpPr txBox="1">
            <a:spLocks/>
          </p:cNvSpPr>
          <p:nvPr/>
        </p:nvSpPr>
        <p:spPr bwMode="gray">
          <a:xfrm>
            <a:off x="755576" y="2004533"/>
            <a:ext cx="7992888" cy="369331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2. Missions annualisées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portant sur le bon fonctionnement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de l’établissement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ou les projets portés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par les équipes</a:t>
            </a:r>
          </a:p>
        </p:txBody>
      </p:sp>
    </p:spTree>
    <p:extLst>
      <p:ext uri="{BB962C8B-B14F-4D97-AF65-F5344CB8AC3E}">
        <p14:creationId xmlns:p14="http://schemas.microsoft.com/office/powerpoint/2010/main" val="189020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 bwMode="gray">
          <a:xfrm>
            <a:off x="447692" y="3287253"/>
            <a:ext cx="8208912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0" dirty="0">
              <a:latin typeface="Marianne" panose="02000000000000000000" pitchFamily="2" charset="0"/>
            </a:endParaRPr>
          </a:p>
          <a:p>
            <a:endParaRPr lang="fr-FR" sz="2400" b="0" dirty="0">
              <a:latin typeface="Marianne" panose="020000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4CDED7-86EC-E6ED-9998-599A7CF1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85402" y="116633"/>
            <a:ext cx="7291054" cy="1484784"/>
          </a:xfrm>
          <a:prstGeom prst="rect">
            <a:avLst/>
          </a:prstGeom>
        </p:spPr>
      </p:pic>
      <p:sp>
        <p:nvSpPr>
          <p:cNvPr id="12" name="Titre 3">
            <a:extLst>
              <a:ext uri="{FF2B5EF4-FFF2-40B4-BE49-F238E27FC236}">
                <a16:creationId xmlns:a16="http://schemas.microsoft.com/office/drawing/2014/main" id="{4C0AE5F0-D6A0-8E53-5086-E343C10C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59473"/>
            <a:ext cx="6354949" cy="700962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Coordination et mise en œuvre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de projets pédagogiques innovants, CNR…</a:t>
            </a: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29DFEE20-0DE8-82FD-CEE9-3E127C370361}"/>
              </a:ext>
            </a:extLst>
          </p:cNvPr>
          <p:cNvSpPr txBox="1">
            <a:spLocks/>
          </p:cNvSpPr>
          <p:nvPr/>
        </p:nvSpPr>
        <p:spPr bwMode="gray">
          <a:xfrm>
            <a:off x="789486" y="1467715"/>
            <a:ext cx="729105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latin typeface="Marianne" panose="02000000000000000000" pitchFamily="2" charset="0"/>
              </a:rPr>
              <a:t>Coordination et prise en charge des projets portés par l’établissement du second degré, notamment dans le cadre de la démarche CNR éducation – Notre école, faisons-la </a:t>
            </a:r>
            <a:r>
              <a:rPr lang="fr-FR" sz="1600" b="0" dirty="0" smtClean="0">
                <a:latin typeface="Marianne" panose="02000000000000000000" pitchFamily="2" charset="0"/>
              </a:rPr>
              <a:t>ensemble</a:t>
            </a:r>
            <a:endParaRPr lang="fr-FR" sz="1600" b="0" dirty="0">
              <a:latin typeface="Marianne" panose="020000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C6A8AB7-0B09-80B2-4A1C-E1B2E5D5E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1" y="2498139"/>
            <a:ext cx="7291054" cy="1484784"/>
          </a:xfrm>
          <a:prstGeom prst="rect">
            <a:avLst/>
          </a:prstGeom>
        </p:spPr>
      </p:pic>
      <p:sp>
        <p:nvSpPr>
          <p:cNvPr id="15" name="Titre 3">
            <a:extLst>
              <a:ext uri="{FF2B5EF4-FFF2-40B4-BE49-F238E27FC236}">
                <a16:creationId xmlns:a16="http://schemas.microsoft.com/office/drawing/2014/main" id="{23A4EBA6-C254-290A-C3BA-EA742945C101}"/>
              </a:ext>
            </a:extLst>
          </p:cNvPr>
          <p:cNvSpPr txBox="1">
            <a:spLocks/>
          </p:cNvSpPr>
          <p:nvPr/>
        </p:nvSpPr>
        <p:spPr bwMode="gray">
          <a:xfrm>
            <a:off x="1149527" y="2975713"/>
            <a:ext cx="6480720" cy="6647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Appui à la prise en charge des élèves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à besoins éducatifs particuliers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33F985-924E-8BAE-F695-5FCB7E3451D7}"/>
              </a:ext>
            </a:extLst>
          </p:cNvPr>
          <p:cNvSpPr/>
          <p:nvPr/>
        </p:nvSpPr>
        <p:spPr>
          <a:xfrm>
            <a:off x="789486" y="3882287"/>
            <a:ext cx="777686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 moins un par établissement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Un professeur spécialisé ou qui souhaite se spécialiser, notamment sur les élèves en situation de handicap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En soutien des autres professeurs et de la vie scolaire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Information, accompagnement sur l’accessibilité pédagogique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Lien avec le </a:t>
            </a:r>
            <a:r>
              <a:rPr lang="fr-FR" sz="1600" dirty="0" smtClean="0">
                <a:latin typeface="Marianne" panose="02000000000000000000" pitchFamily="2" charset="0"/>
              </a:rPr>
              <a:t>PIAL </a:t>
            </a:r>
            <a:r>
              <a:rPr lang="fr-FR" sz="1600" dirty="0">
                <a:latin typeface="Marianne" panose="02000000000000000000" pitchFamily="2" charset="0"/>
              </a:rPr>
              <a:t>et l’enseignant référent pour la scolarisation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des enfants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22026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4E2DAB-5578-617B-D25A-C43263E1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85402" y="116633"/>
            <a:ext cx="7291054" cy="148478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8273" y="459947"/>
            <a:ext cx="7508436" cy="664797"/>
          </a:xfr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/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Découverte des métiers de la 5</a:t>
            </a:r>
            <a:r>
              <a:rPr lang="fr-FR" sz="2400" baseline="30000" dirty="0">
                <a:latin typeface="Marianne" panose="02000000000000000000" pitchFamily="2" charset="0"/>
              </a:rPr>
              <a:t>e</a:t>
            </a:r>
            <a:r>
              <a:rPr lang="fr-FR" sz="2400" dirty="0">
                <a:latin typeface="Marianne" panose="02000000000000000000" pitchFamily="2" charset="0"/>
              </a:rPr>
              <a:t> à la 3</a:t>
            </a:r>
            <a:r>
              <a:rPr lang="fr-FR" sz="2400" baseline="30000" dirty="0">
                <a:latin typeface="Marianne" panose="02000000000000000000" pitchFamily="2" charset="0"/>
              </a:rPr>
              <a:t>e</a:t>
            </a: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3"/>
          <p:cNvSpPr txBox="1">
            <a:spLocks/>
          </p:cNvSpPr>
          <p:nvPr/>
        </p:nvSpPr>
        <p:spPr bwMode="gray">
          <a:xfrm>
            <a:off x="971601" y="1340768"/>
            <a:ext cx="6768752" cy="40241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Police système Courant"/>
              <a:buChar char="→"/>
            </a:pPr>
            <a:endParaRPr lang="fr-FR" sz="1800" b="0" dirty="0" smtClean="0">
              <a:latin typeface="Marianne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Police système Courant"/>
              <a:buChar char="→"/>
            </a:pPr>
            <a:endParaRPr lang="fr-FR" sz="1800" b="0" dirty="0" smtClean="0">
              <a:latin typeface="Marianne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Police système Courant"/>
              <a:buChar char="→"/>
            </a:pPr>
            <a:r>
              <a:rPr lang="fr-FR" sz="1800" b="0" dirty="0" smtClean="0">
                <a:latin typeface="Marianne" panose="02000000000000000000" pitchFamily="2" charset="0"/>
              </a:rPr>
              <a:t>Coordination</a:t>
            </a:r>
            <a:r>
              <a:rPr lang="fr-FR" sz="1800" b="0" dirty="0">
                <a:latin typeface="Marianne" panose="02000000000000000000" pitchFamily="2" charset="0"/>
              </a:rPr>
              <a:t>, animation, </a:t>
            </a:r>
            <a:r>
              <a:rPr lang="fr-FR" sz="1800" b="0" dirty="0" smtClean="0">
                <a:latin typeface="Marianne" panose="02000000000000000000" pitchFamily="2" charset="0"/>
              </a:rPr>
              <a:t>planification</a:t>
            </a:r>
            <a:endParaRPr lang="fr-FR" sz="1800" b="0" dirty="0">
              <a:latin typeface="Marianne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b="0" dirty="0" smtClean="0">
                <a:latin typeface="Marianne" panose="02000000000000000000" pitchFamily="2" charset="0"/>
              </a:rPr>
              <a:t>Lien </a:t>
            </a:r>
            <a:r>
              <a:rPr lang="fr-FR" sz="1800" b="0" dirty="0">
                <a:latin typeface="Marianne" panose="02000000000000000000" pitchFamily="2" charset="0"/>
              </a:rPr>
              <a:t>avec les </a:t>
            </a:r>
            <a:r>
              <a:rPr lang="fr-FR" sz="1800" b="0" dirty="0" smtClean="0">
                <a:latin typeface="Marianne" panose="02000000000000000000" pitchFamily="2" charset="0"/>
              </a:rPr>
              <a:t>entreprises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endParaRPr lang="fr-FR" sz="2000" dirty="0">
              <a:latin typeface="Marianne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fr-FR" sz="2000" dirty="0">
                <a:latin typeface="Marianne" panose="02000000000000000000" pitchFamily="2" charset="0"/>
              </a:rPr>
              <a:t>Exemples d’activités à prévoir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Marianne" panose="02000000000000000000" pitchFamily="2" charset="0"/>
              </a:rPr>
              <a:t>coordonner</a:t>
            </a:r>
            <a:r>
              <a:rPr lang="fr-FR" sz="1400" dirty="0">
                <a:latin typeface="Marianne" panose="02000000000000000000" pitchFamily="2" charset="0"/>
              </a:rPr>
              <a:t>, planifier les activités de découverte des métiers 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participer à la conception du parcours 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préparer, participer à des visites et rencontres avec les </a:t>
            </a:r>
            <a:r>
              <a:rPr lang="fr-FR" sz="1400" dirty="0" smtClean="0">
                <a:latin typeface="Marianne" panose="02000000000000000000" pitchFamily="2" charset="0"/>
              </a:rPr>
              <a:t>professionnels; </a:t>
            </a:r>
            <a:endParaRPr lang="fr-FR" sz="1400" dirty="0">
              <a:latin typeface="Marianne" panose="020000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mobiliser les ressources du tissu économique local et plus éloigné 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être l’interlocuteur des partenaires extérieurs</a:t>
            </a:r>
            <a:r>
              <a:rPr lang="fr-FR" sz="1400" dirty="0" smtClean="0">
                <a:latin typeface="Marianne" panose="02000000000000000000" pitchFamily="2" charset="0"/>
              </a:rPr>
              <a:t>.</a:t>
            </a:r>
            <a:endParaRPr lang="fr-FR" sz="1400" dirty="0">
              <a:latin typeface="Marianne" panose="02000000000000000000" pitchFamily="2" charset="0"/>
            </a:endParaRPr>
          </a:p>
          <a:p>
            <a:pPr lvl="1">
              <a:spcAft>
                <a:spcPts val="600"/>
              </a:spcAft>
            </a:pPr>
            <a:endParaRPr lang="fr-FR" sz="1250" b="0" dirty="0">
              <a:latin typeface="Marianne" panose="02000000000000000000" pitchFamily="2" charset="0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 bwMode="gray">
          <a:xfrm>
            <a:off x="557797" y="3287253"/>
            <a:ext cx="8208912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0" dirty="0">
              <a:latin typeface="Marianne" panose="02000000000000000000" pitchFamily="2" charset="0"/>
            </a:endParaRPr>
          </a:p>
          <a:p>
            <a:endParaRPr lang="fr-FR" sz="2400" b="0" dirty="0">
              <a:latin typeface="Marianne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4A7CF-37BB-820B-6BA4-765988608A50}"/>
              </a:ext>
            </a:extLst>
          </p:cNvPr>
          <p:cNvSpPr/>
          <p:nvPr/>
        </p:nvSpPr>
        <p:spPr>
          <a:xfrm>
            <a:off x="7920993" y="6514125"/>
            <a:ext cx="69602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750" b="1" dirty="0" smtClean="0">
                <a:solidFill>
                  <a:srgbClr val="000000"/>
                </a:solidFill>
                <a:latin typeface="Marianne" panose="02000000000000000000" pitchFamily="2" charset="0"/>
              </a:rPr>
              <a:t>5 juin 2023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920993" y="6514125"/>
            <a:ext cx="82747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>
                <a:solidFill>
                  <a:srgbClr val="000000"/>
                </a:solidFill>
                <a:latin typeface="Marianne" panose="02000000000000000000" pitchFamily="2" charset="0"/>
              </a:rPr>
              <a:t>9-10 mai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6735A6-301C-55DB-941A-AC7BC8C1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104729"/>
            <a:ext cx="5687697" cy="780189"/>
          </a:xfrm>
          <a:prstGeom prst="rect">
            <a:avLst/>
          </a:prstGeom>
        </p:spPr>
      </p:pic>
      <p:sp>
        <p:nvSpPr>
          <p:cNvPr id="14" name="Titre 3">
            <a:extLst>
              <a:ext uri="{FF2B5EF4-FFF2-40B4-BE49-F238E27FC236}">
                <a16:creationId xmlns:a16="http://schemas.microsoft.com/office/drawing/2014/main" id="{49B78E47-E9B3-A262-342C-47262974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82" y="363388"/>
            <a:ext cx="6407776" cy="500808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Calendrier de la mise en œuvre</a:t>
            </a:r>
          </a:p>
        </p:txBody>
      </p:sp>
      <p:graphicFrame>
        <p:nvGraphicFramePr>
          <p:cNvPr id="15" name="Tableau 7">
            <a:extLst>
              <a:ext uri="{FF2B5EF4-FFF2-40B4-BE49-F238E27FC236}">
                <a16:creationId xmlns:a16="http://schemas.microsoft.com/office/drawing/2014/main" id="{B1E57C1B-1772-570C-DB20-949F6AC59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33718"/>
              </p:ext>
            </p:extLst>
          </p:nvPr>
        </p:nvGraphicFramePr>
        <p:xfrm>
          <a:off x="323528" y="990630"/>
          <a:ext cx="8424936" cy="5762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5505">
                  <a:extLst>
                    <a:ext uri="{9D8B030D-6E8A-4147-A177-3AD203B41FA5}">
                      <a16:colId xmlns:a16="http://schemas.microsoft.com/office/drawing/2014/main" val="1384755147"/>
                    </a:ext>
                  </a:extLst>
                </a:gridCol>
                <a:gridCol w="1089431">
                  <a:extLst>
                    <a:ext uri="{9D8B030D-6E8A-4147-A177-3AD203B41FA5}">
                      <a16:colId xmlns:a16="http://schemas.microsoft.com/office/drawing/2014/main" val="3582425613"/>
                    </a:ext>
                  </a:extLst>
                </a:gridCol>
              </a:tblGrid>
              <a:tr h="135825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Information des chefs d’établissements par les autorités académiques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Dotation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Identification des missions possibles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besoin de remplacement estimé par le chef d’établissement à partir des constats de l’année écoulée correspondant au besoin effectif du nombre d’heures de remplacement.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Dialogue DASEN, PERDIR, IEN pour prendre en compte les professeurs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des écoles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 volontaires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Mai 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- Juin</a:t>
                      </a:r>
                      <a:r>
                        <a:rPr lang="fr-FR" sz="1200" b="0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200" b="0" i="0" dirty="0" smtClean="0">
                          <a:latin typeface="Marianne" panose="02000000000000000000" pitchFamily="2" charset="0"/>
                        </a:rPr>
                        <a:t>2023</a:t>
                      </a:r>
                      <a:endParaRPr lang="fr-FR" sz="1200" b="0" i="0" dirty="0">
                        <a:latin typeface="Marianne" panose="02000000000000000000" pitchFamily="2" charset="0"/>
                      </a:endParaRP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6491"/>
                  </a:ext>
                </a:extLst>
              </a:tr>
              <a:tr h="38004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Recensement des professeurs de collège volontaires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18191"/>
                  </a:ext>
                </a:extLst>
              </a:tr>
              <a:tr h="3569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Recensement des professeurs des écoles volontaires par les directeurs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d’école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 et les IEN pour chacune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des missions </a:t>
                      </a:r>
                      <a:r>
                        <a:rPr lang="fr-FR" sz="1200" b="0" dirty="0" smtClean="0">
                          <a:latin typeface="Marianne" panose="02000000000000000000" pitchFamily="2" charset="0"/>
                        </a:rPr>
                        <a:t>proposée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s au collège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  <a:p>
                      <a:pPr lvl="1"/>
                      <a:r>
                        <a:rPr lang="fr-FR" sz="1200" b="0" dirty="0" smtClean="0">
                          <a:latin typeface="Marianne" panose="02000000000000000000" pitchFamily="2" charset="0"/>
                        </a:rPr>
                        <a:t>Heure</a:t>
                      </a:r>
                      <a:r>
                        <a:rPr lang="fr-FR" sz="1200" b="0" baseline="0" dirty="0" smtClean="0">
                          <a:latin typeface="Marianne" panose="02000000000000000000" pitchFamily="2" charset="0"/>
                        </a:rPr>
                        <a:t> hebdo</a:t>
                      </a:r>
                      <a:r>
                        <a:rPr lang="fr-FR" sz="1200" b="0" dirty="0" smtClean="0"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6</a:t>
                      </a:r>
                      <a:r>
                        <a:rPr lang="fr-FR" sz="1200" b="0" baseline="30000" dirty="0">
                          <a:latin typeface="Marianne" panose="02000000000000000000" pitchFamily="2" charset="0"/>
                        </a:rPr>
                        <a:t>e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/ </a:t>
                      </a:r>
                      <a:r>
                        <a:rPr lang="fr-FR" sz="1200" b="0" dirty="0" smtClean="0">
                          <a:latin typeface="Marianne" panose="02000000000000000000" pitchFamily="2" charset="0"/>
                        </a:rPr>
                        <a:t>Devoirs</a:t>
                      </a:r>
                      <a:r>
                        <a:rPr lang="fr-FR" sz="1200" b="0" baseline="0" dirty="0" smtClean="0">
                          <a:latin typeface="Marianne" panose="02000000000000000000" pitchFamily="2" charset="0"/>
                        </a:rPr>
                        <a:t> faits</a:t>
                      </a:r>
                      <a:endParaRPr lang="fr-FR" sz="1200" b="0" strike="sngStrike" baseline="0" dirty="0">
                        <a:latin typeface="Marianne" panose="02000000000000000000" pitchFamily="2" charset="0"/>
                      </a:endParaRP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76451"/>
                  </a:ext>
                </a:extLst>
              </a:tr>
              <a:tr h="356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Réunion IEN/PERDIR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b="0" i="0" dirty="0">
                          <a:latin typeface="Marianne" panose="02000000000000000000" pitchFamily="2" charset="0"/>
                        </a:rPr>
                        <a:t>Juin 2023</a:t>
                      </a: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74045"/>
                  </a:ext>
                </a:extLst>
              </a:tr>
              <a:tr h="849638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Réunion avec les professeurs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des écoles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 retenus, les directions des écoles et les personnels de direction pour 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Organiser les stages de réussite du mois d’août au sein du collège pour les CM2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</a:t>
                      </a:r>
                      <a:endParaRPr lang="fr-FR" sz="1200" b="0" dirty="0">
                        <a:latin typeface="Marianne" panose="02000000000000000000" pitchFamily="2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Élaborer le calendrier de l’année (planification des heures de sessions et Devoirs faits</a:t>
                      </a:r>
                      <a:br>
                        <a:rPr lang="fr-FR" sz="1200" b="0" dirty="0">
                          <a:latin typeface="Marianne" panose="02000000000000000000" pitchFamily="2" charset="0"/>
                        </a:rPr>
                      </a:br>
                      <a:r>
                        <a:rPr lang="fr-FR" sz="1200" b="0" dirty="0">
                          <a:latin typeface="Marianne" panose="02000000000000000000" pitchFamily="2" charset="0"/>
                        </a:rPr>
                        <a:t>en articulation avec les ORS 1D)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Par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exemple, participation des professeurs des écoles au conseil pédagogique</a:t>
                      </a:r>
                      <a:endParaRPr lang="fr-FR" sz="1200" b="0" dirty="0">
                        <a:latin typeface="Marianne" panose="02000000000000000000" pitchFamily="2" charset="0"/>
                      </a:endParaRP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Marianne" panose="02000000000000000000" pitchFamily="2" charset="0"/>
                      </a:endParaRP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3318"/>
                  </a:ext>
                </a:extLst>
              </a:tr>
              <a:tr h="499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Réunions dédiées dans le cadre du conseil de cycle 3 pour constituer les futurs groupes de soutien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ou d’approfondissement en 6</a:t>
                      </a:r>
                      <a:r>
                        <a:rPr lang="fr-FR" sz="1200" b="0" baseline="30000" dirty="0">
                          <a:latin typeface="Marianne" panose="02000000000000000000" pitchFamily="2" charset="0"/>
                        </a:rPr>
                        <a:t>e</a:t>
                      </a:r>
                      <a:endParaRPr lang="fr-FR" sz="1200" b="0" dirty="0">
                        <a:latin typeface="Marianne" panose="02000000000000000000" pitchFamily="2" charset="0"/>
                      </a:endParaRP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52130"/>
                  </a:ext>
                </a:extLst>
              </a:tr>
              <a:tr h="4297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Rédaction des lettres de mission pour chaque enseignant retenu par le chef d’établissement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i="0" dirty="0">
                          <a:latin typeface="Marianne" panose="02000000000000000000" pitchFamily="2" charset="0"/>
                        </a:rPr>
                        <a:t>Fin août – septembre 2023</a:t>
                      </a: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73883"/>
                  </a:ext>
                </a:extLst>
              </a:tr>
              <a:tr h="713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Ajustements de rentrée (mobilités..)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Marianne" panose="02000000000000000000" pitchFamily="2" charset="0"/>
                      </a:endParaRP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8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3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B90C36-12AD-11BA-E2B1-CDA6CAEC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1839"/>
            <a:ext cx="3420192" cy="702905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DB9DFE89-6D1A-E49E-07AC-60E62327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055" y="623936"/>
            <a:ext cx="3203889" cy="500808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Lettre de mission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AFDDD76C-EF6C-6AEF-4A51-6B8D8B5E9B5A}"/>
              </a:ext>
            </a:extLst>
          </p:cNvPr>
          <p:cNvSpPr txBox="1">
            <a:spLocks/>
          </p:cNvSpPr>
          <p:nvPr/>
        </p:nvSpPr>
        <p:spPr bwMode="gray">
          <a:xfrm>
            <a:off x="1664700" y="1916832"/>
            <a:ext cx="5778408" cy="367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>
                <a:latin typeface="Marianne" panose="02000000000000000000" pitchFamily="2" charset="0"/>
              </a:rPr>
              <a:t>Une lettre par agent </a:t>
            </a:r>
            <a:r>
              <a:rPr lang="fr-FR" sz="1800" b="0" dirty="0">
                <a:latin typeface="Marianne" panose="02000000000000000000" pitchFamily="2" charset="0"/>
              </a:rPr>
              <a:t>(avec déclinaison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de chaque mission le cas échéant)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>
                <a:latin typeface="Marianne" panose="02000000000000000000" pitchFamily="2" charset="0"/>
              </a:rPr>
              <a:t>Lieu de mise en œuvre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>
                <a:latin typeface="Marianne" panose="02000000000000000000" pitchFamily="2" charset="0"/>
              </a:rPr>
              <a:t>Durée / périodicité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 smtClean="0">
                <a:latin typeface="Marianne" panose="02000000000000000000" pitchFamily="2" charset="0"/>
              </a:rPr>
              <a:t>Contenus et </a:t>
            </a:r>
            <a:r>
              <a:rPr lang="fr-FR" sz="1800" dirty="0" smtClean="0">
                <a:latin typeface="Marianne" panose="02000000000000000000" pitchFamily="2" charset="0"/>
              </a:rPr>
              <a:t>attendus </a:t>
            </a:r>
            <a:r>
              <a:rPr lang="fr-FR" sz="1800" dirty="0">
                <a:latin typeface="Marianne" panose="02000000000000000000" pitchFamily="2" charset="0"/>
              </a:rPr>
              <a:t>de la mission </a:t>
            </a:r>
            <a:endParaRPr lang="fr-FR" sz="1800" b="0" strike="sngStrike" dirty="0">
              <a:latin typeface="Marianne" panose="020000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endParaRPr lang="fr-FR" sz="1800" b="0" dirty="0">
              <a:latin typeface="Marianne" panose="020000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endParaRPr lang="fr-FR" sz="2400" b="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0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5D702C-1E65-274D-0E11-7BB613EB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63032"/>
            <a:ext cx="7056783" cy="780189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8A256AEC-D268-4B64-21C4-68658B58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0688"/>
            <a:ext cx="6291459" cy="500808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Suivi de l’accomplissement de la mission</a:t>
            </a: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F8ABD73A-E372-07FD-9FC4-06B6C923FFF2}"/>
              </a:ext>
            </a:extLst>
          </p:cNvPr>
          <p:cNvSpPr txBox="1">
            <a:spLocks/>
          </p:cNvSpPr>
          <p:nvPr/>
        </p:nvSpPr>
        <p:spPr bwMode="gray">
          <a:xfrm>
            <a:off x="1584851" y="1858110"/>
            <a:ext cx="6232811" cy="33239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1800" b="0" dirty="0" smtClean="0">
                <a:latin typeface="Marianne" panose="02000000000000000000" pitchFamily="2" charset="0"/>
                <a:sym typeface="Wingdings" panose="05000000000000000000" pitchFamily="2" charset="2"/>
              </a:rPr>
              <a:t>E</a:t>
            </a:r>
            <a:r>
              <a:rPr lang="fr-FR" sz="1800" b="0" dirty="0" smtClean="0">
                <a:latin typeface="Marianne" panose="02000000000000000000" pitchFamily="2" charset="0"/>
              </a:rPr>
              <a:t>ffectué </a:t>
            </a:r>
            <a:r>
              <a:rPr lang="fr-FR" sz="1800" b="0" dirty="0">
                <a:latin typeface="Marianne" panose="02000000000000000000" pitchFamily="2" charset="0"/>
              </a:rPr>
              <a:t>par le chef d’établissement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800" b="0" dirty="0">
              <a:latin typeface="Marianne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fr-FR" sz="1800" b="0" dirty="0" smtClean="0">
                <a:latin typeface="Marianne" panose="02000000000000000000" pitchFamily="2" charset="0"/>
                <a:sym typeface="Wingdings" panose="05000000000000000000" pitchFamily="2" charset="2"/>
              </a:rPr>
              <a:t>L</a:t>
            </a:r>
            <a:r>
              <a:rPr lang="fr-FR" sz="1800" b="0" dirty="0" smtClean="0">
                <a:latin typeface="Marianne" panose="02000000000000000000" pitchFamily="2" charset="0"/>
              </a:rPr>
              <a:t>’IEN </a:t>
            </a:r>
            <a:r>
              <a:rPr lang="fr-FR" sz="1800" b="0" dirty="0">
                <a:latin typeface="Marianne" panose="02000000000000000000" pitchFamily="2" charset="0"/>
              </a:rPr>
              <a:t>CCPD est associé pour le suivi des missions effectuées par les professeurs des écoles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800" b="0" dirty="0">
              <a:latin typeface="Marianne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fr-FR" sz="1800" b="0" dirty="0" smtClean="0">
                <a:latin typeface="Marianne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fr-FR" sz="1800" b="0" dirty="0" smtClean="0">
                <a:latin typeface="Marianne" panose="02000000000000000000" pitchFamily="2" charset="0"/>
              </a:rPr>
              <a:t>Le </a:t>
            </a:r>
            <a:r>
              <a:rPr lang="fr-FR" sz="1800" b="0" dirty="0">
                <a:latin typeface="Marianne" panose="02000000000000000000" pitchFamily="2" charset="0"/>
              </a:rPr>
              <a:t>chef d'établissement propose un redéploiement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des missions de face à face pédagogique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aux personnels qui ne pourraient les réaliser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en </a:t>
            </a:r>
            <a:r>
              <a:rPr lang="fr-FR" sz="1800" b="0" dirty="0" smtClean="0">
                <a:latin typeface="Marianne" panose="02000000000000000000" pitchFamily="2" charset="0"/>
              </a:rPr>
              <a:t>totalité</a:t>
            </a:r>
            <a:endParaRPr lang="fr-FR" sz="1800" b="0" dirty="0">
              <a:latin typeface="Marianne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fr-FR" sz="1800" b="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4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2987824" y="2768660"/>
            <a:ext cx="8424000" cy="1022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C0D5E25B-7F91-4E52-A4E9-F8F99C23F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522624"/>
            <a:ext cx="2520000" cy="3374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D7280-7917-6851-C1B8-E0FD2B0AE65C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2C30EB-4581-91AC-9864-28E406F7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9205" y="1914086"/>
            <a:ext cx="5429051" cy="1100961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083B7BA-0962-0A13-21EE-01721B791B99}"/>
              </a:ext>
            </a:extLst>
          </p:cNvPr>
          <p:cNvSpPr txBox="1">
            <a:spLocks/>
          </p:cNvSpPr>
          <p:nvPr/>
        </p:nvSpPr>
        <p:spPr bwMode="gray">
          <a:xfrm>
            <a:off x="883731" y="2111798"/>
            <a:ext cx="7992888" cy="18466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 Ce que cela change pour les élèves</a:t>
            </a:r>
            <a:br>
              <a:rPr lang="fr-FR" sz="4000" b="1" dirty="0">
                <a:latin typeface="Marianne" panose="02000000000000000000" pitchFamily="2" charset="0"/>
              </a:rPr>
            </a:br>
            <a:endParaRPr lang="fr-FR" sz="4000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6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>
                <a:latin typeface="Marianne" panose="02000000000000000000" pitchFamily="2" charset="0"/>
              </a:rPr>
              <a:t>5</a:t>
            </a:r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E9FB2C-0270-5D16-302A-AB4D7DA2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50" y="6288"/>
            <a:ext cx="5388754" cy="148478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DDA6316-DBAE-459F-8C8A-58F7E82A81C6}"/>
              </a:ext>
            </a:extLst>
          </p:cNvPr>
          <p:cNvSpPr txBox="1">
            <a:spLocks/>
          </p:cNvSpPr>
          <p:nvPr/>
        </p:nvSpPr>
        <p:spPr bwMode="gray">
          <a:xfrm>
            <a:off x="1979712" y="477062"/>
            <a:ext cx="5778411" cy="810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Des missions nouvelles pour les professeurs de collège</a:t>
            </a:r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5CC14A13-D960-68A6-CF7B-76C6CAC191AE}"/>
              </a:ext>
            </a:extLst>
          </p:cNvPr>
          <p:cNvSpPr txBox="1">
            <a:spLocks/>
          </p:cNvSpPr>
          <p:nvPr/>
        </p:nvSpPr>
        <p:spPr bwMode="gray">
          <a:xfrm>
            <a:off x="639561" y="5089909"/>
            <a:ext cx="7864878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0" dirty="0">
                <a:latin typeface="Marianne" panose="02000000000000000000" pitchFamily="2" charset="0"/>
              </a:rPr>
              <a:t>1 </a:t>
            </a:r>
            <a:r>
              <a:rPr lang="fr-FR" sz="1200" b="0" dirty="0" smtClean="0">
                <a:latin typeface="Marianne" panose="02000000000000000000" pitchFamily="2" charset="0"/>
              </a:rPr>
              <a:t>mission = 1 part </a:t>
            </a:r>
            <a:r>
              <a:rPr lang="fr-FR" sz="1200" b="0" dirty="0">
                <a:latin typeface="Marianne" panose="02000000000000000000" pitchFamily="2" charset="0"/>
              </a:rPr>
              <a:t>fonctionnelle </a:t>
            </a:r>
            <a:r>
              <a:rPr lang="fr-FR" sz="1200" b="0" dirty="0" smtClean="0">
                <a:latin typeface="Marianne" panose="02000000000000000000" pitchFamily="2" charset="0"/>
              </a:rPr>
              <a:t>: </a:t>
            </a:r>
            <a:r>
              <a:rPr lang="fr-FR" sz="1200" b="0" dirty="0">
                <a:latin typeface="Marianne" panose="02000000000000000000" pitchFamily="2" charset="0"/>
              </a:rPr>
              <a:t>1250 € brut/ an</a:t>
            </a:r>
          </a:p>
          <a:p>
            <a:endParaRPr lang="fr-FR" sz="1200" b="0" dirty="0">
              <a:latin typeface="Marianne" panose="02000000000000000000" pitchFamily="2" charset="0"/>
            </a:endParaRPr>
          </a:p>
          <a:p>
            <a:r>
              <a:rPr lang="fr-FR" sz="1200" b="0" dirty="0">
                <a:latin typeface="Marianne" panose="02000000000000000000" pitchFamily="2" charset="0"/>
              </a:rPr>
              <a:t>Possibilité de cumuler des parts (ex. RCD + stages de réussite et/ou Devoirs faits</a:t>
            </a:r>
            <a:r>
              <a:rPr lang="fr-FR" sz="1200" b="0" dirty="0" smtClean="0">
                <a:latin typeface="Marianne" panose="02000000000000000000" pitchFamily="2" charset="0"/>
              </a:rPr>
              <a:t>…)</a:t>
            </a:r>
          </a:p>
          <a:p>
            <a:r>
              <a:rPr lang="fr-FR" sz="1200" b="0" dirty="0" smtClean="0">
                <a:latin typeface="Marianne" panose="02000000000000000000" pitchFamily="2" charset="0"/>
              </a:rPr>
              <a:t>Possibilité d’adhérer après la 1</a:t>
            </a:r>
            <a:r>
              <a:rPr lang="fr-FR" sz="1200" b="0" baseline="30000" dirty="0" smtClean="0">
                <a:latin typeface="Marianne" panose="02000000000000000000" pitchFamily="2" charset="0"/>
              </a:rPr>
              <a:t>ère</a:t>
            </a:r>
            <a:r>
              <a:rPr lang="fr-FR" sz="1200" b="0" dirty="0" smtClean="0">
                <a:latin typeface="Marianne" panose="02000000000000000000" pitchFamily="2" charset="0"/>
              </a:rPr>
              <a:t> part fonctionnelle à une ½ part</a:t>
            </a:r>
            <a:endParaRPr lang="fr-FR" sz="1200" b="0" dirty="0">
              <a:latin typeface="Marianne" panose="02000000000000000000" pitchFamily="2" charset="0"/>
            </a:endParaRPr>
          </a:p>
          <a:p>
            <a:endParaRPr lang="fr-FR" sz="1200" b="0" dirty="0">
              <a:latin typeface="Marianne" panose="02000000000000000000" pitchFamily="2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CB5200CD-8341-BB4A-A5AF-B0EF0A51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69821"/>
              </p:ext>
            </p:extLst>
          </p:nvPr>
        </p:nvGraphicFramePr>
        <p:xfrm>
          <a:off x="639561" y="1810063"/>
          <a:ext cx="7864877" cy="27710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266548">
                  <a:extLst>
                    <a:ext uri="{9D8B030D-6E8A-4147-A177-3AD203B41FA5}">
                      <a16:colId xmlns:a16="http://schemas.microsoft.com/office/drawing/2014/main" val="2718175352"/>
                    </a:ext>
                  </a:extLst>
                </a:gridCol>
                <a:gridCol w="3970147">
                  <a:extLst>
                    <a:ext uri="{9D8B030D-6E8A-4147-A177-3AD203B41FA5}">
                      <a16:colId xmlns:a16="http://schemas.microsoft.com/office/drawing/2014/main" val="1311965366"/>
                    </a:ext>
                  </a:extLst>
                </a:gridCol>
                <a:gridCol w="1628182">
                  <a:extLst>
                    <a:ext uri="{9D8B030D-6E8A-4147-A177-3AD203B41FA5}">
                      <a16:colId xmlns:a16="http://schemas.microsoft.com/office/drawing/2014/main" val="284636649"/>
                    </a:ext>
                  </a:extLst>
                </a:gridCol>
              </a:tblGrid>
              <a:tr h="1186889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Missions</a:t>
                      </a:r>
                    </a:p>
                    <a:p>
                      <a:pPr algn="ctr"/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Activités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400" b="1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pédagogiques en présence d’élèves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72000" marR="72000" anchor="ctr" anchorCtr="1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393750" lvl="0" indent="-285750" algn="l">
                        <a:buFontTx/>
                        <a:buChar char="-"/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Remplacement courte durée</a:t>
                      </a:r>
                    </a:p>
                    <a:p>
                      <a:pPr marL="393750" lvl="0" indent="-285750" algn="l">
                        <a:buFontTx/>
                        <a:buChar char="-"/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Devoirs faits</a:t>
                      </a:r>
                    </a:p>
                    <a:p>
                      <a:pPr marL="393750" lvl="0" indent="-285750" algn="l">
                        <a:buFontTx/>
                        <a:buChar char="-"/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Stages de </a:t>
                      </a: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réussite – Ecole ouverte</a:t>
                      </a:r>
                    </a:p>
                    <a:p>
                      <a:pPr marL="393750" lvl="0" indent="-285750" algn="l">
                        <a:buFontTx/>
                        <a:buChar char="-"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Intervention Découverte des métiers</a:t>
                      </a:r>
                      <a:endParaRPr lang="fr-FR" sz="1400" b="0" i="0" baseline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72000" marR="72000" anchor="ctr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393750" indent="-285750" algn="l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18h</a:t>
                      </a:r>
                    </a:p>
                    <a:p>
                      <a:pPr marL="393750" indent="-285750" algn="l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24h</a:t>
                      </a:r>
                    </a:p>
                    <a:p>
                      <a:pPr marL="393750" indent="-285750" algn="l">
                        <a:buFontTx/>
                        <a:buChar char="-"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24h</a:t>
                      </a:r>
                    </a:p>
                    <a:p>
                      <a:pPr marL="393750" indent="-285750" algn="l">
                        <a:buFontTx/>
                        <a:buChar char="-"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24h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72000" marR="72000"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76608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Missions annualisées pour</a:t>
                      </a:r>
                      <a:r>
                        <a:rPr lang="fr-FR" sz="1400" b="1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le bon </a:t>
                      </a:r>
                      <a:r>
                        <a:rPr lang="fr-FR" sz="1400" b="1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f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onctionnement des établissements et conduite de projets</a:t>
                      </a:r>
                    </a:p>
                  </a:txBody>
                  <a:tcPr marL="72000" marR="72000" anchor="ctr" anchorCtr="1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Coordination</a:t>
                      </a: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et organisation </a:t>
                      </a: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Découverte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des métiers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Coordination et mise en œuvre</a:t>
                      </a:r>
                      <a:b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</a:b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de projets </a:t>
                      </a: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innovants dont CNR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Appui à la prise en charge des élèves</a:t>
                      </a:r>
                      <a:b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</a:b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à besoins éducatifs particuliers</a:t>
                      </a:r>
                    </a:p>
                  </a:txBody>
                  <a:tcPr marL="72000" marR="72000" anchor="ctr" anchorCtr="1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Engagement</a:t>
                      </a: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annuel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72000" marR="72000" anchor="ctr" anchorCtr="1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0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BEC168-5A80-2961-2B2E-F739DFAC2080}"/>
              </a:ext>
            </a:extLst>
          </p:cNvPr>
          <p:cNvSpPr/>
          <p:nvPr/>
        </p:nvSpPr>
        <p:spPr>
          <a:xfrm>
            <a:off x="398452" y="4796736"/>
            <a:ext cx="1024492" cy="960576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275B8-EE88-0913-6D07-EC5CF8CDB2B2}"/>
              </a:ext>
            </a:extLst>
          </p:cNvPr>
          <p:cNvSpPr/>
          <p:nvPr/>
        </p:nvSpPr>
        <p:spPr>
          <a:xfrm>
            <a:off x="1552302" y="4543929"/>
            <a:ext cx="1024492" cy="1213383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F0BCF-8A78-F6A0-EFB8-BAFDB33E3251}"/>
              </a:ext>
            </a:extLst>
          </p:cNvPr>
          <p:cNvSpPr/>
          <p:nvPr/>
        </p:nvSpPr>
        <p:spPr>
          <a:xfrm>
            <a:off x="2706152" y="4233957"/>
            <a:ext cx="1024492" cy="1523356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888FC-E7F2-8F02-4414-AC499A6A3BE7}"/>
              </a:ext>
            </a:extLst>
          </p:cNvPr>
          <p:cNvSpPr/>
          <p:nvPr/>
        </p:nvSpPr>
        <p:spPr>
          <a:xfrm>
            <a:off x="3860002" y="3950633"/>
            <a:ext cx="1024492" cy="180668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D61EE-66BB-18EC-1C0F-469E446A22E9}"/>
              </a:ext>
            </a:extLst>
          </p:cNvPr>
          <p:cNvSpPr/>
          <p:nvPr/>
        </p:nvSpPr>
        <p:spPr>
          <a:xfrm>
            <a:off x="5013852" y="3661239"/>
            <a:ext cx="1024492" cy="2096074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409AE7-3C4E-CD65-2F0B-CF4566186A1E}"/>
              </a:ext>
            </a:extLst>
          </p:cNvPr>
          <p:cNvSpPr/>
          <p:nvPr/>
        </p:nvSpPr>
        <p:spPr>
          <a:xfrm>
            <a:off x="6167702" y="3322135"/>
            <a:ext cx="1024492" cy="2435177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F25252-3766-469B-FFC8-0435911E31EF}"/>
              </a:ext>
            </a:extLst>
          </p:cNvPr>
          <p:cNvSpPr/>
          <p:nvPr/>
        </p:nvSpPr>
        <p:spPr>
          <a:xfrm>
            <a:off x="7321551" y="2996952"/>
            <a:ext cx="1024492" cy="276036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920993" y="6514125"/>
            <a:ext cx="69602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 smtClean="0">
                <a:solidFill>
                  <a:srgbClr val="000000"/>
                </a:solidFill>
                <a:latin typeface="Marianne" panose="02000000000000000000" pitchFamily="2" charset="0"/>
              </a:rPr>
              <a:t>5 juin </a:t>
            </a:r>
            <a:r>
              <a:rPr lang="fr-FR" sz="750" b="1" dirty="0" smtClean="0">
                <a:solidFill>
                  <a:srgbClr val="000000"/>
                </a:solidFill>
                <a:latin typeface="Marianne" panose="02000000000000000000" pitchFamily="2" charset="0"/>
              </a:rPr>
              <a:t>2023</a:t>
            </a:r>
            <a:endParaRPr lang="fr-FR" sz="750" b="1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F753F8-D090-5DF7-A263-AFDCD740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32765"/>
            <a:ext cx="5049393" cy="8206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17FF8C9-B343-1F92-32AB-75B0A16B8105}"/>
              </a:ext>
            </a:extLst>
          </p:cNvPr>
          <p:cNvSpPr txBox="1"/>
          <p:nvPr/>
        </p:nvSpPr>
        <p:spPr>
          <a:xfrm>
            <a:off x="1975295" y="260648"/>
            <a:ext cx="534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</a:rPr>
              <a:t>Exemple de parcours d’un élève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74538" y="1082461"/>
            <a:ext cx="7992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2" charset="0"/>
              </a:rPr>
              <a:t>Grâce au Pacte et au CNR, </a:t>
            </a:r>
            <a:r>
              <a:rPr lang="fr-FR" dirty="0" smtClean="0">
                <a:solidFill>
                  <a:srgbClr val="000000"/>
                </a:solidFill>
                <a:latin typeface="Marianne" panose="02000000000000000000" pitchFamily="2" charset="0"/>
              </a:rPr>
              <a:t>en complément des enseignements,</a:t>
            </a:r>
            <a:endParaRPr lang="fr-FR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Police système Courant"/>
              <a:buChar char="→"/>
              <a:defRPr/>
            </a:pPr>
            <a:r>
              <a:rPr lang="fr-FR" b="1" dirty="0">
                <a:latin typeface="Marianne" panose="02000000000000000000" pitchFamily="2" charset="0"/>
                <a:ea typeface="+mj-ea"/>
                <a:cs typeface="+mj-cs"/>
              </a:rPr>
              <a:t>les écoles et les collèges peuvent mieux répondre aux besoins</a:t>
            </a:r>
            <a:br>
              <a:rPr lang="fr-FR" b="1" dirty="0">
                <a:latin typeface="Marianne" panose="02000000000000000000" pitchFamily="2" charset="0"/>
                <a:ea typeface="+mj-ea"/>
                <a:cs typeface="+mj-cs"/>
              </a:rPr>
            </a:br>
            <a:r>
              <a:rPr lang="fr-FR" b="1" dirty="0">
                <a:latin typeface="Marianne" panose="02000000000000000000" pitchFamily="2" charset="0"/>
                <a:ea typeface="+mj-ea"/>
                <a:cs typeface="+mj-cs"/>
              </a:rPr>
              <a:t>de chaque élève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Police système Courant"/>
              <a:buChar char="→"/>
              <a:defRPr/>
            </a:pPr>
            <a:r>
              <a:rPr lang="fr-FR" b="1" dirty="0">
                <a:solidFill>
                  <a:srgbClr val="000000"/>
                </a:solidFill>
                <a:latin typeface="Marianne" panose="02000000000000000000" pitchFamily="2" charset="0"/>
              </a:rPr>
              <a:t>les élèves sont mieux accompagnés tout au long de leur</a:t>
            </a:r>
            <a:br>
              <a:rPr lang="fr-FR" b="1" dirty="0">
                <a:solidFill>
                  <a:srgbClr val="000000"/>
                </a:solidFill>
                <a:latin typeface="Marianne" panose="02000000000000000000" pitchFamily="2" charset="0"/>
              </a:rPr>
            </a:br>
            <a:r>
              <a:rPr lang="fr-FR" b="1" dirty="0">
                <a:solidFill>
                  <a:srgbClr val="000000"/>
                </a:solidFill>
                <a:latin typeface="Marianne" panose="02000000000000000000" pitchFamily="2" charset="0"/>
              </a:rPr>
              <a:t>parcours scolaire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2" charset="0"/>
              </a:rPr>
              <a:t>Ex: élève en éducation prioritaire</a:t>
            </a:r>
          </a:p>
          <a:p>
            <a:pPr lvl="0" algn="ctr">
              <a:defRPr/>
            </a:pPr>
            <a:endParaRPr lang="fr-FR" sz="1600" b="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2" name="Flèche droite 1"/>
          <p:cNvSpPr/>
          <p:nvPr/>
        </p:nvSpPr>
        <p:spPr>
          <a:xfrm>
            <a:off x="403393" y="5827656"/>
            <a:ext cx="8337213" cy="480000"/>
          </a:xfrm>
          <a:prstGeom prst="rightArrow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Projets CNR (coordination </a:t>
            </a:r>
            <a:r>
              <a:rPr lang="fr-FR" sz="1200" dirty="0" smtClean="0">
                <a:solidFill>
                  <a:schemeClr val="tx1"/>
                </a:solidFill>
                <a:latin typeface="Marianne" panose="02000000000000000000" pitchFamily="2" charset="0"/>
              </a:rPr>
              <a:t>et mise en œuvre pactées)</a:t>
            </a:r>
            <a:endParaRPr lang="fr-FR" sz="12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C78BC1-7CCF-FDDE-82BB-8F22D378C3F3}"/>
              </a:ext>
            </a:extLst>
          </p:cNvPr>
          <p:cNvSpPr txBox="1"/>
          <p:nvPr/>
        </p:nvSpPr>
        <p:spPr>
          <a:xfrm>
            <a:off x="398452" y="4796736"/>
            <a:ext cx="1024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Pour mémoire : </a:t>
            </a:r>
            <a:endParaRPr lang="fr-FR" sz="1000" dirty="0" smtClean="0">
              <a:latin typeface="Marianne" panose="02000000000000000000" pitchFamily="2" charset="0"/>
            </a:endParaRPr>
          </a:p>
          <a:p>
            <a:r>
              <a:rPr lang="fr-FR" sz="1000" b="1" dirty="0" smtClean="0">
                <a:latin typeface="Marianne" panose="02000000000000000000" pitchFamily="2" charset="0"/>
              </a:rPr>
              <a:t>GS- CP- </a:t>
            </a:r>
            <a:r>
              <a:rPr lang="fr-FR" sz="1000" b="1" dirty="0">
                <a:latin typeface="Marianne" panose="02000000000000000000" pitchFamily="2" charset="0"/>
              </a:rPr>
              <a:t>CE1 : </a:t>
            </a:r>
            <a:r>
              <a:rPr lang="fr-FR" sz="1000" dirty="0">
                <a:latin typeface="Marianne" panose="02000000000000000000" pitchFamily="2" charset="0"/>
              </a:rPr>
              <a:t>classes dédoublées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486B74-2919-476C-3FAB-76AFE3DD6381}"/>
              </a:ext>
            </a:extLst>
          </p:cNvPr>
          <p:cNvSpPr txBox="1"/>
          <p:nvPr/>
        </p:nvSpPr>
        <p:spPr>
          <a:xfrm>
            <a:off x="1552302" y="4539723"/>
            <a:ext cx="102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CE2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Soutien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4380A2-1BE1-F084-8018-5EEE0C388FE5}"/>
              </a:ext>
            </a:extLst>
          </p:cNvPr>
          <p:cNvSpPr txBox="1"/>
          <p:nvPr/>
        </p:nvSpPr>
        <p:spPr>
          <a:xfrm>
            <a:off x="2706151" y="4233957"/>
            <a:ext cx="102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CM1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Stage de réussite, soutien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64C269-F2A4-79CE-FE28-FD39132CD86E}"/>
              </a:ext>
            </a:extLst>
          </p:cNvPr>
          <p:cNvSpPr txBox="1"/>
          <p:nvPr/>
        </p:nvSpPr>
        <p:spPr>
          <a:xfrm>
            <a:off x="3860001" y="3950163"/>
            <a:ext cx="102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CM2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Stage de réussite, soutien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A6DF33-E99E-FE4F-7A54-7EB275874B9A}"/>
              </a:ext>
            </a:extLst>
          </p:cNvPr>
          <p:cNvSpPr txBox="1"/>
          <p:nvPr/>
        </p:nvSpPr>
        <p:spPr>
          <a:xfrm>
            <a:off x="5013851" y="3661239"/>
            <a:ext cx="1024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6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Heure de soutien </a:t>
            </a:r>
            <a:r>
              <a:rPr lang="fr-FR" sz="1000" dirty="0" smtClean="0">
                <a:latin typeface="Marianne" panose="02000000000000000000" pitchFamily="2" charset="0"/>
              </a:rPr>
              <a:t>ou </a:t>
            </a:r>
            <a:r>
              <a:rPr lang="fr-FR" sz="1000" dirty="0">
                <a:latin typeface="Marianne" panose="02000000000000000000" pitchFamily="2" charset="0"/>
              </a:rPr>
              <a:t>d’approfondissement + Devoirs faits + cours remplacés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67D3CF0-653F-2635-4F85-21EC910F4BB1}"/>
              </a:ext>
            </a:extLst>
          </p:cNvPr>
          <p:cNvSpPr txBox="1"/>
          <p:nvPr/>
        </p:nvSpPr>
        <p:spPr>
          <a:xfrm>
            <a:off x="6167701" y="3322135"/>
            <a:ext cx="1024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5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et 4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:  </a:t>
            </a:r>
            <a:r>
              <a:rPr lang="fr-FR" sz="1000" dirty="0">
                <a:latin typeface="Marianne" panose="02000000000000000000" pitchFamily="2" charset="0"/>
              </a:rPr>
              <a:t>cours remplacés ; </a:t>
            </a:r>
            <a:endParaRPr lang="fr-FR" sz="1000" dirty="0" smtClean="0">
              <a:latin typeface="Marianne" panose="02000000000000000000" pitchFamily="2" charset="0"/>
            </a:endParaRPr>
          </a:p>
          <a:p>
            <a:r>
              <a:rPr lang="fr-FR" sz="1000" smtClean="0">
                <a:latin typeface="Marianne" panose="02000000000000000000" pitchFamily="2" charset="0"/>
              </a:rPr>
              <a:t>+ devoirs faits, </a:t>
            </a:r>
          </a:p>
          <a:p>
            <a:r>
              <a:rPr lang="fr-FR" sz="1000" smtClean="0">
                <a:latin typeface="Marianne" panose="02000000000000000000" pitchFamily="2" charset="0"/>
              </a:rPr>
              <a:t>+ découverte </a:t>
            </a:r>
            <a:r>
              <a:rPr lang="fr-FR" sz="1000" dirty="0">
                <a:latin typeface="Marianne" panose="02000000000000000000" pitchFamily="2" charset="0"/>
              </a:rPr>
              <a:t>des métiers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BE7658-EB3E-3975-FEB7-272EAE750AF2}"/>
              </a:ext>
            </a:extLst>
          </p:cNvPr>
          <p:cNvSpPr txBox="1"/>
          <p:nvPr/>
        </p:nvSpPr>
        <p:spPr>
          <a:xfrm>
            <a:off x="7321551" y="2996952"/>
            <a:ext cx="1024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3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cours remplacés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+ découverte des métiers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+ stage de réussite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+ devoirs faits</a:t>
            </a:r>
          </a:p>
        </p:txBody>
      </p:sp>
    </p:spTree>
    <p:extLst>
      <p:ext uri="{BB962C8B-B14F-4D97-AF65-F5344CB8AC3E}">
        <p14:creationId xmlns:p14="http://schemas.microsoft.com/office/powerpoint/2010/main" val="170127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15">
            <a:extLst>
              <a:ext uri="{FF2B5EF4-FFF2-40B4-BE49-F238E27FC236}">
                <a16:creationId xmlns:a16="http://schemas.microsoft.com/office/drawing/2014/main" id="{A10A9B99-B0E5-95B8-89B9-1FF6627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200000"/>
            <a:ext cx="8424000" cy="9600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0A751-FB59-97CA-5D29-A2FDAD74B56F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70F775-F5CE-0CEE-E6C5-D677E5BB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45972" y="3098790"/>
            <a:ext cx="6610970" cy="1177779"/>
          </a:xfrm>
          <a:prstGeom prst="rect">
            <a:avLst/>
          </a:prstGeom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53D5D53-B84B-C8D8-51F7-F7FAACD1114D}"/>
              </a:ext>
            </a:extLst>
          </p:cNvPr>
          <p:cNvSpPr txBox="1">
            <a:spLocks/>
          </p:cNvSpPr>
          <p:nvPr/>
        </p:nvSpPr>
        <p:spPr bwMode="gray">
          <a:xfrm>
            <a:off x="755576" y="2705914"/>
            <a:ext cx="7992888" cy="18466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1. Missions portant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sur des activités pédagogiques en présence des élèves </a:t>
            </a:r>
          </a:p>
        </p:txBody>
      </p:sp>
    </p:spTree>
    <p:extLst>
      <p:ext uri="{BB962C8B-B14F-4D97-AF65-F5344CB8AC3E}">
        <p14:creationId xmlns:p14="http://schemas.microsoft.com/office/powerpoint/2010/main" val="210373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>
          <a:xfrm>
            <a:off x="928838" y="1844824"/>
            <a:ext cx="7286242" cy="4062651"/>
          </a:xfrm>
        </p:spPr>
        <p:txBody>
          <a:bodyPr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Organisation de la continuité éducative : tous les moyens pour améliorer la couverture des absences sont mobilisés, dont le pacte</a:t>
            </a:r>
          </a:p>
          <a:p>
            <a:r>
              <a:rPr lang="fr-FR" sz="1600" b="1" dirty="0">
                <a:latin typeface="Marianne" panose="02000000000000000000" pitchFamily="2" charset="0"/>
              </a:rPr>
              <a:t>→</a:t>
            </a:r>
            <a:r>
              <a:rPr lang="fr-FR" sz="1600" dirty="0">
                <a:latin typeface="Mariann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fr-FR" sz="1600" dirty="0">
                <a:latin typeface="Marianne" panose="02000000000000000000" pitchFamily="2" charset="0"/>
              </a:rPr>
              <a:t>Mission qui peut concerner tout professeur du second degré s’engageant volontairement dans le pacte. 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pPr marL="342900" indent="-34290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Les enveloppes qui sont attribuées en complément des moyens en HS doivent permettre la couverture des absences.</a:t>
            </a:r>
          </a:p>
          <a:p>
            <a:pPr marL="342900" indent="-34290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Le chef d’établissement organise le remplacement de courte durée (moins de 15 jours).</a:t>
            </a:r>
          </a:p>
          <a:p>
            <a:pPr marL="342900" indent="-34290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Il identifie les besoins, recense les professeurs volontaires et met en œuvre le remplacement tout au long de l’année de façon prioritaire sur les autres missions.</a:t>
            </a:r>
          </a:p>
          <a:p>
            <a:pPr>
              <a:spcAft>
                <a:spcPts val="1100"/>
              </a:spcAft>
            </a:pPr>
            <a:r>
              <a:rPr lang="fr-FR" sz="1600" dirty="0">
                <a:latin typeface="Marianne" panose="02000000000000000000" pitchFamily="2" charset="0"/>
              </a:rPr>
              <a:t>Le chef d’établissement s’assure que les </a:t>
            </a:r>
            <a:r>
              <a:rPr lang="fr-FR" sz="1600" dirty="0" smtClean="0">
                <a:latin typeface="Marianne" panose="02000000000000000000" pitchFamily="2" charset="0"/>
              </a:rPr>
              <a:t>besoins de </a:t>
            </a:r>
            <a:r>
              <a:rPr lang="fr-FR" sz="1600" dirty="0">
                <a:latin typeface="Marianne" panose="02000000000000000000" pitchFamily="2" charset="0"/>
              </a:rPr>
              <a:t>remplacement sont </a:t>
            </a:r>
            <a:r>
              <a:rPr lang="fr-FR" sz="1600" dirty="0" smtClean="0">
                <a:latin typeface="Marianne" panose="02000000000000000000" pitchFamily="2" charset="0"/>
              </a:rPr>
              <a:t>satisfaits</a:t>
            </a:r>
            <a:r>
              <a:rPr lang="fr-FR" sz="1600" dirty="0">
                <a:latin typeface="Marianne" panose="02000000000000000000" pitchFamily="2" charset="0"/>
              </a:rPr>
              <a:t> </a:t>
            </a:r>
            <a:r>
              <a:rPr lang="fr-FR" sz="1600" dirty="0" smtClean="0">
                <a:latin typeface="Marianne" panose="02000000000000000000" pitchFamily="2" charset="0"/>
              </a:rPr>
              <a:t>avant d’attribuer d’autres missions</a:t>
            </a:r>
            <a:r>
              <a:rPr lang="fr-FR" sz="1600" dirty="0">
                <a:latin typeface="Marianne" panose="02000000000000000000" pitchFamily="2" charset="0"/>
              </a:rPr>
              <a:t>.</a:t>
            </a:r>
            <a:endParaRPr lang="fr-FR" sz="1600" dirty="0"/>
          </a:p>
        </p:txBody>
      </p:sp>
      <p:sp>
        <p:nvSpPr>
          <p:cNvPr id="11" name="Titre 3"/>
          <p:cNvSpPr txBox="1">
            <a:spLocks/>
          </p:cNvSpPr>
          <p:nvPr/>
        </p:nvSpPr>
        <p:spPr bwMode="gray">
          <a:xfrm>
            <a:off x="395536" y="4969429"/>
            <a:ext cx="8352928" cy="1267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latin typeface="Marianne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2C893B-4860-477F-3052-A18CD080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54" y="192777"/>
            <a:ext cx="6307939" cy="1128706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C692EF5E-BD2C-671A-CE29-6B70FF26BCC0}"/>
              </a:ext>
            </a:extLst>
          </p:cNvPr>
          <p:cNvSpPr txBox="1">
            <a:spLocks/>
          </p:cNvSpPr>
          <p:nvPr/>
        </p:nvSpPr>
        <p:spPr bwMode="gray">
          <a:xfrm>
            <a:off x="2136000" y="488875"/>
            <a:ext cx="5220112" cy="10402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Remplacement de courte durée, une mission prioritaire </a:t>
            </a:r>
          </a:p>
          <a:p>
            <a:pPr algn="ctr">
              <a:spcBef>
                <a:spcPts val="1200"/>
              </a:spcBef>
            </a:pPr>
            <a:r>
              <a:rPr lang="fr-FR" sz="1600" dirty="0">
                <a:latin typeface="Marianne" panose="02000000000000000000" pitchFamily="2" charset="0"/>
              </a:rPr>
              <a:t>18h par mission</a:t>
            </a:r>
            <a:endParaRPr lang="fr-FR" sz="24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4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397234" y="5553660"/>
            <a:ext cx="8424000" cy="577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solidFill>
                <a:srgbClr val="FF0000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1406391" y="1412308"/>
            <a:ext cx="6514602" cy="3477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1600" b="0" dirty="0">
                <a:latin typeface="Marianne" panose="02000000000000000000" pitchFamily="2" charset="0"/>
              </a:rPr>
              <a:t>Le pacte offre des ressources nouvelles pour assurer la mise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en place effective de Devoirs faits 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600" b="0" dirty="0">
                <a:latin typeface="Marianne" panose="02000000000000000000" pitchFamily="2" charset="0"/>
              </a:rPr>
              <a:t>Organisé selon les modalités définies par le collège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600" dirty="0">
                <a:latin typeface="Marianne" panose="02000000000000000000" pitchFamily="2" charset="0"/>
              </a:rPr>
              <a:t>Obligatoire pour tous les élèves de 6</a:t>
            </a:r>
            <a:r>
              <a:rPr lang="fr-FR" sz="1600" baseline="30000" dirty="0">
                <a:latin typeface="Marianne" panose="02000000000000000000" pitchFamily="2" charset="0"/>
              </a:rPr>
              <a:t>e</a:t>
            </a:r>
            <a:r>
              <a:rPr lang="fr-FR" sz="1600" dirty="0">
                <a:latin typeface="Marianne" panose="02000000000000000000" pitchFamily="2" charset="0"/>
              </a:rPr>
              <a:t>,</a:t>
            </a:r>
            <a:r>
              <a:rPr lang="fr-FR" sz="1600" b="0" dirty="0">
                <a:latin typeface="Marianne" panose="02000000000000000000" pitchFamily="2" charset="0"/>
              </a:rPr>
              <a:t> ajustement du volume horaire en fonction du besoin des élèves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600" b="0" dirty="0">
                <a:latin typeface="Marianne" panose="02000000000000000000" pitchFamily="2" charset="0"/>
              </a:rPr>
              <a:t>Sans préjudice du bon fonctionnement pour les élèves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du cycle 4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600" b="0" dirty="0">
                <a:latin typeface="Marianne" panose="02000000000000000000" pitchFamily="2" charset="0"/>
              </a:rPr>
              <a:t>Un temps d’aide aux devoirs pour les élèves volontaires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de la 5</a:t>
            </a:r>
            <a:r>
              <a:rPr lang="fr-FR" sz="1600" b="0" baseline="30000" dirty="0">
                <a:latin typeface="Marianne" panose="02000000000000000000" pitchFamily="2" charset="0"/>
              </a:rPr>
              <a:t>e</a:t>
            </a:r>
            <a:r>
              <a:rPr lang="fr-FR" sz="1600" b="0" dirty="0">
                <a:latin typeface="Marianne" panose="02000000000000000000" pitchFamily="2" charset="0"/>
              </a:rPr>
              <a:t> à la 3</a:t>
            </a:r>
            <a:r>
              <a:rPr lang="fr-FR" sz="1600" b="0" baseline="30000" dirty="0">
                <a:latin typeface="Marianne" panose="02000000000000000000" pitchFamily="2" charset="0"/>
              </a:rPr>
              <a:t>e</a:t>
            </a:r>
            <a:r>
              <a:rPr lang="fr-FR" sz="1600" b="0" dirty="0">
                <a:latin typeface="Marianne" panose="02000000000000000000" pitchFamily="2" charset="0"/>
              </a:rPr>
              <a:t>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600" b="0" dirty="0">
                <a:latin typeface="Marianne" panose="02000000000000000000" pitchFamily="2" charset="0"/>
              </a:rPr>
              <a:t>La prise en charge peut être assurée par tout professeur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(école, collège, </a:t>
            </a:r>
            <a:r>
              <a:rPr lang="fr-FR" sz="1600" b="0" dirty="0" smtClean="0">
                <a:latin typeface="Marianne" panose="02000000000000000000" pitchFamily="2" charset="0"/>
              </a:rPr>
              <a:t>LEGT).</a:t>
            </a:r>
            <a:endParaRPr lang="fr-FR" sz="1600" b="0" dirty="0">
              <a:latin typeface="Marianne" panose="02000000000000000000" pitchFamily="2" charset="0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 bwMode="gray">
          <a:xfrm>
            <a:off x="1406391" y="5405543"/>
            <a:ext cx="6679330" cy="1009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Point de vigilance sur l’intervention des professeurs des écoles volontaires </a:t>
            </a:r>
            <a:r>
              <a:rPr lang="fr-FR" sz="1400" dirty="0">
                <a:solidFill>
                  <a:srgbClr val="E7792B"/>
                </a:solidFill>
                <a:latin typeface="Marianne" panose="02000000000000000000" pitchFamily="2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  <a:t>Articulation de l’emploi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  <a:t> du temps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  <a:t> des heures au collège avec les ORS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  <a:t>à l’école</a:t>
            </a: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 pour les PE engagés dans D</a:t>
            </a:r>
            <a:r>
              <a:rPr lang="fr-FR" sz="1400" b="0" dirty="0" smtClean="0">
                <a:solidFill>
                  <a:srgbClr val="E7792B"/>
                </a:solidFill>
                <a:latin typeface="Marianne" panose="02000000000000000000" pitchFamily="2" charset="0"/>
              </a:rPr>
              <a:t>evoirs </a:t>
            </a: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faits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  <a:t>les heures du pacte au collège sont effectuées au-delà des ORS et notamment des 108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srgbClr val="E7792B"/>
                </a:solidFill>
                <a:effectLst/>
                <a:uLnTx/>
                <a:uFillTx/>
                <a:latin typeface="Marianne" panose="02000000000000000000" pitchFamily="2" charset="0"/>
                <a:ea typeface="+mj-ea"/>
                <a:cs typeface="+mj-cs"/>
              </a:rPr>
              <a:t> heures.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E7792B"/>
              </a:solidFill>
              <a:effectLst/>
              <a:uLnTx/>
              <a:uFillTx/>
              <a:latin typeface="Marianne" panose="02000000000000000000" pitchFamily="2" charset="0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67CF2A-A891-A5FE-7756-01B2F6BF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2062"/>
            <a:ext cx="5388754" cy="817252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9BF77FD7-7CE1-B777-C9F2-B6E066C60E13}"/>
              </a:ext>
            </a:extLst>
          </p:cNvPr>
          <p:cNvSpPr txBox="1">
            <a:spLocks/>
          </p:cNvSpPr>
          <p:nvPr/>
        </p:nvSpPr>
        <p:spPr bwMode="gray">
          <a:xfrm>
            <a:off x="2136000" y="488875"/>
            <a:ext cx="5220112" cy="70788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Devoirs faits au collège</a:t>
            </a:r>
          </a:p>
          <a:p>
            <a:pPr algn="ctr">
              <a:spcBef>
                <a:spcPts val="1200"/>
              </a:spcBef>
            </a:pPr>
            <a:r>
              <a:rPr lang="fr-FR" sz="1600" dirty="0">
                <a:latin typeface="Marianne" panose="02000000000000000000" pitchFamily="2" charset="0"/>
              </a:rPr>
              <a:t>24 h</a:t>
            </a:r>
            <a:endParaRPr lang="fr-FR" sz="24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1BD795B-4ED2-4404-9C96-A1279BD3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2062"/>
            <a:ext cx="5388754" cy="817252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F91629EB-E066-8A6D-40D0-CA454EA6F94D}"/>
              </a:ext>
            </a:extLst>
          </p:cNvPr>
          <p:cNvSpPr txBox="1">
            <a:spLocks/>
          </p:cNvSpPr>
          <p:nvPr/>
        </p:nvSpPr>
        <p:spPr bwMode="gray">
          <a:xfrm>
            <a:off x="2136000" y="488875"/>
            <a:ext cx="5220112" cy="9294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Les stages de réussite</a:t>
            </a:r>
          </a:p>
          <a:p>
            <a:pPr algn="ctr"/>
            <a:r>
              <a:rPr lang="fr-FR" sz="1600" dirty="0">
                <a:latin typeface="Marianne" panose="02000000000000000000" pitchFamily="2" charset="0"/>
              </a:rPr>
              <a:t>et </a:t>
            </a:r>
            <a:r>
              <a:rPr lang="fr-FR" sz="1600" dirty="0" smtClean="0">
                <a:latin typeface="Marianne" panose="02000000000000000000" pitchFamily="2" charset="0"/>
              </a:rPr>
              <a:t>école ouverte</a:t>
            </a:r>
            <a:endParaRPr lang="fr-FR" sz="1600" strike="sngStrike" dirty="0">
              <a:latin typeface="Marianne" panose="02000000000000000000" pitchFamily="2" charset="0"/>
            </a:endParaRPr>
          </a:p>
          <a:p>
            <a:pPr algn="ctr">
              <a:spcBef>
                <a:spcPts val="1200"/>
              </a:spcBef>
            </a:pPr>
            <a:r>
              <a:rPr lang="fr-FR" sz="1600" dirty="0">
                <a:latin typeface="Marianne" panose="02000000000000000000" pitchFamily="2" charset="0"/>
              </a:rPr>
              <a:t>24 h sur les congés scolaires</a:t>
            </a:r>
            <a:endParaRPr lang="fr-FR" sz="2400" dirty="0">
              <a:latin typeface="Marianne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FB800F-397B-27E1-F0F9-6B0BF74B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31735" y="5068414"/>
            <a:ext cx="2304256" cy="6836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F969F2-0E1D-ACDA-956B-FFCFDA46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7" y="3100070"/>
            <a:ext cx="3384376" cy="683680"/>
          </a:xfrm>
          <a:prstGeom prst="rect">
            <a:avLst/>
          </a:prstGeom>
        </p:spPr>
      </p:pic>
      <p:sp>
        <p:nvSpPr>
          <p:cNvPr id="15" name="Titre 3">
            <a:extLst>
              <a:ext uri="{FF2B5EF4-FFF2-40B4-BE49-F238E27FC236}">
                <a16:creationId xmlns:a16="http://schemas.microsoft.com/office/drawing/2014/main" id="{832BF0EF-7443-4491-4D71-F4709B9FA0C3}"/>
              </a:ext>
            </a:extLst>
          </p:cNvPr>
          <p:cNvSpPr txBox="1">
            <a:spLocks/>
          </p:cNvSpPr>
          <p:nvPr/>
        </p:nvSpPr>
        <p:spPr bwMode="gray">
          <a:xfrm>
            <a:off x="611560" y="1518679"/>
            <a:ext cx="7506827" cy="1061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>
                <a:solidFill>
                  <a:srgbClr val="000000"/>
                </a:solidFill>
                <a:latin typeface="Marianne" panose="02000000000000000000" pitchFamily="2" charset="0"/>
              </a:rPr>
              <a:t>Destinés aux élèves dont les besoins ont été identifiés ou qui le souhaitent, après l’accord des familles, quel que soit le niveau d’enseignement.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>
                <a:latin typeface="Marianne" panose="02000000000000000000" pitchFamily="2" charset="0"/>
              </a:rPr>
              <a:t>En français </a:t>
            </a:r>
            <a:r>
              <a:rPr lang="fr-FR" sz="1600" b="0" dirty="0" smtClean="0">
                <a:latin typeface="Marianne" panose="02000000000000000000" pitchFamily="2" charset="0"/>
              </a:rPr>
              <a:t>et/ou </a:t>
            </a:r>
            <a:r>
              <a:rPr lang="fr-FR" sz="1600" b="0" dirty="0">
                <a:latin typeface="Marianne" panose="02000000000000000000" pitchFamily="2" charset="0"/>
              </a:rPr>
              <a:t>en mathématiques : des objectifs ciblés sur des compétences précises, identifiées par les professeurs de la classe. </a:t>
            </a:r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E69FF705-D360-3CD7-D526-FD7FA29A32CD}"/>
              </a:ext>
            </a:extLst>
          </p:cNvPr>
          <p:cNvSpPr txBox="1">
            <a:spLocks/>
          </p:cNvSpPr>
          <p:nvPr/>
        </p:nvSpPr>
        <p:spPr bwMode="gray">
          <a:xfrm>
            <a:off x="1427738" y="3316094"/>
            <a:ext cx="6744662" cy="2993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600" b="0" dirty="0">
                <a:latin typeface="Marianne" panose="02000000000000000000" pitchFamily="2" charset="0"/>
              </a:rPr>
              <a:t>Priorités de mise en œuvre :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dernière semaine d’août </a:t>
            </a:r>
            <a:r>
              <a:rPr lang="fr-FR" sz="1600" b="0" dirty="0">
                <a:latin typeface="Marianne" panose="02000000000000000000" pitchFamily="2" charset="0"/>
              </a:rPr>
              <a:t>pour permettre une rentrée sereine 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vacances de la Toussaint </a:t>
            </a:r>
            <a:r>
              <a:rPr lang="fr-FR" sz="1600" b="0" dirty="0">
                <a:latin typeface="Marianne" panose="02000000000000000000" pitchFamily="2" charset="0"/>
              </a:rPr>
              <a:t>pour renforcer l’action du début d’année, masser l’aide (tremplin vers la réussite) 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vacances de printemps </a:t>
            </a:r>
            <a:r>
              <a:rPr lang="fr-FR" sz="1600" b="0" dirty="0">
                <a:latin typeface="Marianne" panose="02000000000000000000" pitchFamily="2" charset="0"/>
              </a:rPr>
              <a:t>pour compléter l’aide si nécessaire.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fr-FR" sz="1600" b="0" dirty="0">
                <a:latin typeface="Marianne" panose="02000000000000000000" pitchFamily="2" charset="0"/>
              </a:rPr>
              <a:t>Point de vigilance :</a:t>
            </a:r>
          </a:p>
          <a:p>
            <a:pPr>
              <a:lnSpc>
                <a:spcPct val="100000"/>
              </a:lnSpc>
            </a:pPr>
            <a:r>
              <a:rPr lang="fr-FR" sz="1600" b="0" dirty="0">
                <a:latin typeface="Marianne" panose="02000000000000000000" pitchFamily="2" charset="0"/>
              </a:rPr>
              <a:t/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Pour les stages du mois d’août pour les élèves de CM2,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privilégier une mise en place dans un collège. 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2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22234EE9-54FA-65B6-D952-C679CB4D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6378000"/>
            <a:ext cx="135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81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4E2DAB-5578-617B-D25A-C43263E1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85402" y="116633"/>
            <a:ext cx="7291054" cy="148478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8273" y="459947"/>
            <a:ext cx="7508436" cy="997196"/>
          </a:xfr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Marianne" panose="02000000000000000000" pitchFamily="2" charset="0"/>
              </a:rPr>
              <a:t>Intervention </a:t>
            </a:r>
            <a:r>
              <a:rPr lang="fr-FR" sz="2400" dirty="0">
                <a:latin typeface="Marianne" panose="02000000000000000000" pitchFamily="2" charset="0"/>
              </a:rPr>
              <a:t/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Découverte des métiers de la 5</a:t>
            </a:r>
            <a:r>
              <a:rPr lang="fr-FR" sz="2400" baseline="30000" dirty="0">
                <a:latin typeface="Marianne" panose="02000000000000000000" pitchFamily="2" charset="0"/>
              </a:rPr>
              <a:t>e</a:t>
            </a:r>
            <a:r>
              <a:rPr lang="fr-FR" sz="2400" dirty="0">
                <a:latin typeface="Marianne" panose="02000000000000000000" pitchFamily="2" charset="0"/>
              </a:rPr>
              <a:t> à la </a:t>
            </a:r>
            <a:r>
              <a:rPr lang="fr-FR" sz="2400" dirty="0" smtClean="0">
                <a:latin typeface="Marianne" panose="02000000000000000000" pitchFamily="2" charset="0"/>
              </a:rPr>
              <a:t>3</a:t>
            </a:r>
            <a:r>
              <a:rPr lang="fr-FR" sz="2400" baseline="30000" dirty="0" smtClean="0">
                <a:latin typeface="Marianne" panose="02000000000000000000" pitchFamily="2" charset="0"/>
              </a:rPr>
              <a:t>e</a:t>
            </a:r>
            <a:br>
              <a:rPr lang="fr-FR" sz="2400" baseline="30000" dirty="0" smtClean="0">
                <a:latin typeface="Marianne" panose="02000000000000000000" pitchFamily="2" charset="0"/>
              </a:rPr>
            </a:br>
            <a:r>
              <a:rPr lang="fr-FR" sz="2400" baseline="30000" dirty="0" smtClean="0">
                <a:latin typeface="Marianne" panose="02000000000000000000" pitchFamily="2" charset="0"/>
              </a:rPr>
              <a:t>24h</a:t>
            </a: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3"/>
          <p:cNvSpPr txBox="1">
            <a:spLocks/>
          </p:cNvSpPr>
          <p:nvPr/>
        </p:nvSpPr>
        <p:spPr bwMode="gray">
          <a:xfrm>
            <a:off x="971600" y="1340768"/>
            <a:ext cx="6797677" cy="448430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Police système Courant"/>
              <a:buChar char="→"/>
            </a:pPr>
            <a:r>
              <a:rPr lang="fr-FR" sz="1800" b="0" dirty="0" smtClean="0">
                <a:latin typeface="Marianne" panose="02000000000000000000" pitchFamily="2" charset="0"/>
              </a:rPr>
              <a:t>Prise </a:t>
            </a:r>
            <a:r>
              <a:rPr lang="fr-FR" sz="1800" b="0" dirty="0">
                <a:latin typeface="Marianne" panose="02000000000000000000" pitchFamily="2" charset="0"/>
              </a:rPr>
              <a:t>en charge de certaines activités avec les élèves </a:t>
            </a:r>
          </a:p>
          <a:p>
            <a:pPr>
              <a:spcAft>
                <a:spcPts val="1200"/>
              </a:spcAft>
            </a:pPr>
            <a:endParaRPr lang="fr-FR" sz="2000" dirty="0" smtClean="0">
              <a:latin typeface="Marianne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fr-FR" sz="2000" dirty="0" smtClean="0">
                <a:latin typeface="Marianne" panose="02000000000000000000" pitchFamily="2" charset="0"/>
              </a:rPr>
              <a:t>Exemples </a:t>
            </a:r>
            <a:r>
              <a:rPr lang="fr-FR" sz="2000" dirty="0">
                <a:latin typeface="Marianne" panose="02000000000000000000" pitchFamily="2" charset="0"/>
              </a:rPr>
              <a:t>d’activités à prévoir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latin typeface="Marianne" panose="02000000000000000000" pitchFamily="2" charset="0"/>
              </a:rPr>
              <a:t>Dans les établissements 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50" dirty="0">
                <a:latin typeface="Marianne" panose="02000000000000000000" pitchFamily="2" charset="0"/>
              </a:rPr>
              <a:t>f</a:t>
            </a:r>
            <a:r>
              <a:rPr lang="fr-FR" sz="1250" b="0" dirty="0">
                <a:latin typeface="Marianne" panose="02000000000000000000" pitchFamily="2" charset="0"/>
              </a:rPr>
              <a:t>ace à face pédagogique professeur-élèves</a:t>
            </a:r>
            <a:r>
              <a:rPr lang="fr-FR" sz="1250" dirty="0">
                <a:latin typeface="Marianne" panose="02000000000000000000" pitchFamily="2" charset="0"/>
              </a:rPr>
              <a:t> ;</a:t>
            </a:r>
            <a:endParaRPr lang="fr-FR" sz="1250" b="0" dirty="0">
              <a:latin typeface="Marianne" panose="020000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50" dirty="0" err="1">
                <a:latin typeface="Marianne" panose="02000000000000000000" pitchFamily="2" charset="0"/>
              </a:rPr>
              <a:t>c</a:t>
            </a:r>
            <a:r>
              <a:rPr lang="fr-FR" sz="1250" b="0" dirty="0" err="1">
                <a:latin typeface="Marianne" panose="02000000000000000000" pitchFamily="2" charset="0"/>
              </a:rPr>
              <a:t>o</a:t>
            </a:r>
            <a:r>
              <a:rPr lang="fr-FR" sz="1250" b="0" dirty="0">
                <a:latin typeface="Marianne" panose="02000000000000000000" pitchFamily="2" charset="0"/>
              </a:rPr>
              <a:t>-animation par plusieurs professeurs ou membres de l’équipe éducative d’une séance pédagogique à destination d’une ou plusieurs classes</a:t>
            </a:r>
            <a:r>
              <a:rPr lang="fr-FR" sz="1250" dirty="0">
                <a:latin typeface="Marianne" panose="02000000000000000000" pitchFamily="2" charset="0"/>
              </a:rPr>
              <a:t> ;</a:t>
            </a:r>
            <a:endParaRPr lang="fr-FR" sz="1250" b="0" dirty="0">
              <a:latin typeface="Marianne" panose="020000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50" dirty="0" smtClean="0">
                <a:latin typeface="Marianne" panose="02000000000000000000" pitchFamily="2" charset="0"/>
              </a:rPr>
              <a:t>Préparer, animer et accompagner les i</a:t>
            </a:r>
            <a:r>
              <a:rPr lang="fr-FR" sz="1250" b="0" dirty="0" smtClean="0">
                <a:latin typeface="Marianne" panose="02000000000000000000" pitchFamily="2" charset="0"/>
              </a:rPr>
              <a:t>nterventions </a:t>
            </a:r>
            <a:r>
              <a:rPr lang="fr-FR" sz="1250" b="0" dirty="0">
                <a:latin typeface="Marianne" panose="02000000000000000000" pitchFamily="2" charset="0"/>
              </a:rPr>
              <a:t>des professionnels ou de partenaires dans les classes.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50" b="0" dirty="0">
              <a:latin typeface="Marianne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latin typeface="Marianne" panose="02000000000000000000" pitchFamily="2" charset="0"/>
              </a:rPr>
              <a:t>Hors de l’établissement 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50" b="1" dirty="0" smtClean="0">
                <a:latin typeface="Marianne" panose="02000000000000000000" pitchFamily="2" charset="0"/>
              </a:rPr>
              <a:t>Accompagner les élèves lors de visites</a:t>
            </a:r>
            <a:r>
              <a:rPr lang="fr-FR" sz="1250" b="0" dirty="0" smtClean="0">
                <a:latin typeface="Marianne" panose="02000000000000000000" pitchFamily="2" charset="0"/>
              </a:rPr>
              <a:t> </a:t>
            </a:r>
            <a:r>
              <a:rPr lang="fr-FR" sz="1250" b="0" dirty="0">
                <a:latin typeface="Marianne" panose="02000000000000000000" pitchFamily="2" charset="0"/>
              </a:rPr>
              <a:t>en lycée professionnel et lycée d’enseignement général et technologique, en CFA, en entreprise, CMQ, universités, grandes écoles 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50" b="1" dirty="0" smtClean="0">
                <a:latin typeface="Marianne" panose="02000000000000000000" pitchFamily="2" charset="0"/>
              </a:rPr>
              <a:t>Préparer et accompagner l’immersion </a:t>
            </a:r>
            <a:r>
              <a:rPr lang="fr-FR" sz="1250" b="1" dirty="0">
                <a:latin typeface="Marianne" panose="02000000000000000000" pitchFamily="2" charset="0"/>
              </a:rPr>
              <a:t>professionnelle</a:t>
            </a:r>
            <a:r>
              <a:rPr lang="fr-FR" sz="1250" dirty="0">
                <a:latin typeface="Marianne" panose="02000000000000000000" pitchFamily="2" charset="0"/>
              </a:rPr>
              <a:t> </a:t>
            </a:r>
            <a:r>
              <a:rPr lang="fr-FR" sz="1250" dirty="0" smtClean="0">
                <a:latin typeface="Marianne" panose="02000000000000000000" pitchFamily="2" charset="0"/>
              </a:rPr>
              <a:t>des élèves :</a:t>
            </a:r>
            <a:r>
              <a:rPr lang="fr-FR" sz="1250" b="0" dirty="0" smtClean="0">
                <a:latin typeface="Marianne" panose="02000000000000000000" pitchFamily="2" charset="0"/>
              </a:rPr>
              <a:t> </a:t>
            </a:r>
            <a:r>
              <a:rPr lang="fr-FR" sz="1250" b="0" dirty="0">
                <a:latin typeface="Marianne" panose="02000000000000000000" pitchFamily="2" charset="0"/>
              </a:rPr>
              <a:t>observation ou expérimentation du geste professionnel.</a:t>
            </a:r>
            <a:endParaRPr lang="fr-FR" sz="1250" dirty="0">
              <a:latin typeface="Marianne" panose="02000000000000000000" pitchFamily="2" charset="0"/>
            </a:endParaRPr>
          </a:p>
          <a:p>
            <a:pPr lvl="1">
              <a:spcAft>
                <a:spcPts val="600"/>
              </a:spcAft>
            </a:pPr>
            <a:endParaRPr lang="fr-FR" sz="1250" b="0" dirty="0">
              <a:latin typeface="Marianne" panose="02000000000000000000" pitchFamily="2" charset="0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 bwMode="gray">
          <a:xfrm>
            <a:off x="557797" y="3287253"/>
            <a:ext cx="8208912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0" dirty="0">
              <a:latin typeface="Marianne" panose="02000000000000000000" pitchFamily="2" charset="0"/>
            </a:endParaRPr>
          </a:p>
          <a:p>
            <a:endParaRPr lang="fr-FR" sz="2400" b="0" dirty="0">
              <a:latin typeface="Marianne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4A7CF-37BB-820B-6BA4-765988608A50}"/>
              </a:ext>
            </a:extLst>
          </p:cNvPr>
          <p:cNvSpPr/>
          <p:nvPr/>
        </p:nvSpPr>
        <p:spPr>
          <a:xfrm>
            <a:off x="7920993" y="6514125"/>
            <a:ext cx="69602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50" b="1" dirty="0" smtClean="0">
                <a:solidFill>
                  <a:srgbClr val="000000"/>
                </a:solidFill>
                <a:latin typeface="Marianne" panose="02000000000000000000" pitchFamily="2" charset="0"/>
              </a:rPr>
              <a:t>5 juin </a:t>
            </a: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2023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Titre 3"/>
          <p:cNvSpPr txBox="1">
            <a:spLocks/>
          </p:cNvSpPr>
          <p:nvPr/>
        </p:nvSpPr>
        <p:spPr bwMode="gray">
          <a:xfrm>
            <a:off x="485789" y="5866142"/>
            <a:ext cx="835292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0" dirty="0" smtClean="0">
                <a:solidFill>
                  <a:srgbClr val="E7792B"/>
                </a:solidFill>
                <a:latin typeface="Marianne" panose="02000000000000000000" pitchFamily="2" charset="0"/>
              </a:rPr>
              <a:t>Les </a:t>
            </a:r>
            <a:r>
              <a:rPr lang="fr-FR" sz="1200" b="0" dirty="0">
                <a:solidFill>
                  <a:srgbClr val="E7792B"/>
                </a:solidFill>
                <a:latin typeface="Marianne" panose="02000000000000000000" pitchFamily="2" charset="0"/>
              </a:rPr>
              <a:t>PLP pactés </a:t>
            </a:r>
            <a:r>
              <a:rPr lang="fr-FR" sz="1200" b="0" dirty="0" smtClean="0">
                <a:solidFill>
                  <a:srgbClr val="E7792B"/>
                </a:solidFill>
                <a:latin typeface="Marianne" panose="02000000000000000000" pitchFamily="2" charset="0"/>
              </a:rPr>
              <a:t>accueillent </a:t>
            </a:r>
            <a:r>
              <a:rPr lang="fr-FR" sz="1200" b="0" dirty="0">
                <a:solidFill>
                  <a:srgbClr val="E7792B"/>
                </a:solidFill>
                <a:latin typeface="Marianne" panose="02000000000000000000" pitchFamily="2" charset="0"/>
              </a:rPr>
              <a:t>les élèves en lycée </a:t>
            </a:r>
            <a:r>
              <a:rPr lang="fr-FR" sz="1200" b="0" dirty="0" smtClean="0">
                <a:solidFill>
                  <a:srgbClr val="E7792B"/>
                </a:solidFill>
                <a:latin typeface="Marianne" panose="02000000000000000000" pitchFamily="2" charset="0"/>
              </a:rPr>
              <a:t>professionnel et interviennent </a:t>
            </a:r>
            <a:r>
              <a:rPr lang="fr-FR" sz="1200" b="0" dirty="0">
                <a:solidFill>
                  <a:srgbClr val="E7792B"/>
                </a:solidFill>
                <a:latin typeface="Marianne" panose="02000000000000000000" pitchFamily="2" charset="0"/>
              </a:rPr>
              <a:t>au collège pour faire découvrir les métiers et les formations qui y </a:t>
            </a:r>
            <a:r>
              <a:rPr lang="fr-FR" sz="1200" b="0" dirty="0" smtClean="0">
                <a:solidFill>
                  <a:srgbClr val="E7792B"/>
                </a:solidFill>
                <a:latin typeface="Marianne" panose="02000000000000000000" pitchFamily="2" charset="0"/>
              </a:rPr>
              <a:t>mènent, le cas échéant les enseignants de LEGT également</a:t>
            </a:r>
            <a:r>
              <a:rPr lang="fr-FR" sz="1200" b="0" dirty="0" smtClean="0">
                <a:solidFill>
                  <a:schemeClr val="bg2"/>
                </a:solidFill>
                <a:latin typeface="Marianne" panose="02000000000000000000" pitchFamily="2" charset="0"/>
              </a:rPr>
              <a:t>.</a:t>
            </a:r>
            <a:endParaRPr lang="fr-FR" sz="1200" b="0" dirty="0">
              <a:solidFill>
                <a:schemeClr val="bg2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8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gray">
          <a:xfrm>
            <a:off x="569592" y="5450890"/>
            <a:ext cx="8352928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Point de vigilance sur l’intervention des professeurs des écoles volontaires </a:t>
            </a:r>
            <a:r>
              <a:rPr lang="fr-FR" sz="1400" dirty="0">
                <a:solidFill>
                  <a:srgbClr val="E7792B"/>
                </a:solidFill>
                <a:latin typeface="Marianne" panose="020000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Articulation de l’emploi du temps au collège (heure hebdomadaire en 6</a:t>
            </a:r>
            <a:r>
              <a:rPr lang="fr-FR" sz="1400" b="0" baseline="30000" dirty="0">
                <a:solidFill>
                  <a:srgbClr val="E7792B"/>
                </a:solidFill>
                <a:latin typeface="Marianne" panose="02000000000000000000" pitchFamily="2" charset="0"/>
              </a:rPr>
              <a:t>e</a:t>
            </a: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 ou Devoirs faits)</a:t>
            </a:r>
            <a:b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</a:b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avec les ORS à l’école :  les heures du pacte au collège sont effectuées au-delà des ORS et notamment des 108 heures.</a:t>
            </a:r>
            <a:endParaRPr lang="fr-FR" sz="1600" b="0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 bwMode="gray">
          <a:xfrm>
            <a:off x="5343226" y="4337428"/>
            <a:ext cx="3476310" cy="44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395536" y="4885512"/>
            <a:ext cx="8424000" cy="5653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 bwMode="gray">
          <a:xfrm>
            <a:off x="324464" y="1568044"/>
            <a:ext cx="8382367" cy="3769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400" dirty="0">
                <a:latin typeface="Marianne" panose="02000000000000000000" pitchFamily="2" charset="0"/>
              </a:rPr>
              <a:t>L'intervention des professeurs des écoles pactés </a:t>
            </a:r>
            <a:r>
              <a:rPr lang="fr-FR" sz="1400" b="0" dirty="0">
                <a:latin typeface="Marianne" panose="02000000000000000000" pitchFamily="2" charset="0"/>
              </a:rPr>
              <a:t>en classe de 6</a:t>
            </a:r>
            <a:r>
              <a:rPr lang="fr-FR" sz="1400" b="0" baseline="30000" dirty="0">
                <a:latin typeface="Marianne" panose="02000000000000000000" pitchFamily="2" charset="0"/>
              </a:rPr>
              <a:t>e</a:t>
            </a:r>
            <a:r>
              <a:rPr lang="fr-FR" sz="1400" b="0" dirty="0">
                <a:latin typeface="Marianne" panose="02000000000000000000" pitchFamily="2" charset="0"/>
              </a:rPr>
              <a:t> est une opportunité pour constituer des groupes à effectif réduit, au-delà des heures financées dans les DHG.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</a:rPr>
              <a:t>Pour les professeurs de collège</a:t>
            </a:r>
            <a:r>
              <a:rPr lang="fr-FR" sz="1400" b="0" dirty="0">
                <a:solidFill>
                  <a:srgbClr val="000000"/>
                </a:solidFill>
                <a:latin typeface="Marianne" panose="02000000000000000000" pitchFamily="2" charset="0"/>
              </a:rPr>
              <a:t>, cette heure est intégrée à leur service/heure supplémentaire.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1400" b="0" dirty="0">
              <a:latin typeface="Marianne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Mise en place : rentrée 2023.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Groupes et contenus définis lors du conseil de cycle 3 ou d’une réunion dédiée en juin 2023.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Groupes et contenus réajustés à l’aune des besoins identifiés grâce aux évaluations nationales (septembre 2023).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En français ou en mathématiques</a:t>
            </a:r>
            <a:br>
              <a:rPr lang="fr-FR" sz="1400" b="0" dirty="0">
                <a:latin typeface="Marianne" panose="02000000000000000000" pitchFamily="2" charset="0"/>
              </a:rPr>
            </a:br>
            <a:r>
              <a:rPr lang="fr-FR" sz="1200" b="0" dirty="0">
                <a:latin typeface="Marianne" panose="02000000000000000000" pitchFamily="2" charset="0"/>
              </a:rPr>
              <a:t>sur des compétences précises, identifiées par les professeurs de la classe sur la base des repères annuels de progression.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Sessions qui n’excèdent pas un trimestre.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Coordination régulière entre les professeurs.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1C2178-2D28-4F4D-45E2-6F93C3E3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76" y="222315"/>
            <a:ext cx="5388754" cy="817252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C98188CF-4070-5C1F-71B2-BAEDD599A3E1}"/>
              </a:ext>
            </a:extLst>
          </p:cNvPr>
          <p:cNvSpPr txBox="1">
            <a:spLocks/>
          </p:cNvSpPr>
          <p:nvPr/>
        </p:nvSpPr>
        <p:spPr bwMode="gray">
          <a:xfrm>
            <a:off x="2136000" y="488875"/>
            <a:ext cx="5220112" cy="70788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Heure hebdomadaire en 6</a:t>
            </a:r>
            <a:r>
              <a:rPr lang="fr-FR" sz="2400" baseline="30000" dirty="0">
                <a:latin typeface="Marianne" panose="02000000000000000000" pitchFamily="2" charset="0"/>
              </a:rPr>
              <a:t>e</a:t>
            </a:r>
            <a:r>
              <a:rPr lang="fr-FR" sz="2400" dirty="0">
                <a:latin typeface="Marianne" panose="02000000000000000000" pitchFamily="2" charset="0"/>
              </a:rPr>
              <a:t> </a:t>
            </a:r>
            <a:endParaRPr lang="fr-FR" sz="2400" baseline="30000" dirty="0">
              <a:latin typeface="Marianne" panose="02000000000000000000" pitchFamily="2" charset="0"/>
            </a:endParaRPr>
          </a:p>
          <a:p>
            <a:pPr algn="ctr">
              <a:spcBef>
                <a:spcPts val="1200"/>
              </a:spcBef>
            </a:pPr>
            <a:r>
              <a:rPr lang="fr-FR" sz="1600" dirty="0">
                <a:latin typeface="Marianne" panose="02000000000000000000" pitchFamily="2" charset="0"/>
              </a:rPr>
              <a:t>18 h</a:t>
            </a:r>
            <a:endParaRPr lang="fr-FR" sz="24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2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857C6E-49B6-4084-A006-EB3C8C384CE2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878342-2904-599A-C4B7-0B7644F2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4745" y="3432485"/>
            <a:ext cx="5807855" cy="1177779"/>
          </a:xfrm>
          <a:prstGeom prst="rect">
            <a:avLst/>
          </a:prstGeom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E750772-B5EB-1E2D-FB42-B3899DD05C33}"/>
              </a:ext>
            </a:extLst>
          </p:cNvPr>
          <p:cNvSpPr txBox="1">
            <a:spLocks/>
          </p:cNvSpPr>
          <p:nvPr/>
        </p:nvSpPr>
        <p:spPr bwMode="gray">
          <a:xfrm>
            <a:off x="755576" y="3068960"/>
            <a:ext cx="7992888" cy="123110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Des exemples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d’emplois du temps</a:t>
            </a:r>
          </a:p>
        </p:txBody>
      </p:sp>
    </p:spTree>
    <p:extLst>
      <p:ext uri="{BB962C8B-B14F-4D97-AF65-F5344CB8AC3E}">
        <p14:creationId xmlns:p14="http://schemas.microsoft.com/office/powerpoint/2010/main" val="23304033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FEE13-FEC8-4F1C-8222-8648587329A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5FB527-4079-4C7A-93F2-327D771D1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6446</TotalTime>
  <Words>1659</Words>
  <Application>Microsoft Office PowerPoint</Application>
  <PresentationFormat>Affichage à l'écran (4:3)</PresentationFormat>
  <Paragraphs>181</Paragraphs>
  <Slides>20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Marianne</vt:lpstr>
      <vt:lpstr>Police système Courant</vt:lpstr>
      <vt:lpstr>Wingdings</vt:lpstr>
      <vt:lpstr>MINISTÈRIEL</vt:lpstr>
      <vt:lpstr>1_MINISTÈRIEL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Intervention  Découverte des métiers de la 5e à la 3e 24h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Coordination et mise en œuvre de projets pédagogiques innovants, CNR…</vt:lpstr>
      <vt:lpstr> Découverte des métiers de la 5e à la 3e</vt:lpstr>
      <vt:lpstr>Calendrier de la mise en œuvre</vt:lpstr>
      <vt:lpstr>Lettre de mission</vt:lpstr>
      <vt:lpstr>Suivi de l’accomplissement de la mission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MARJORIE KOUBI</cp:lastModifiedBy>
  <cp:revision>430</cp:revision>
  <cp:lastPrinted>2023-03-30T16:24:44Z</cp:lastPrinted>
  <dcterms:created xsi:type="dcterms:W3CDTF">2020-03-05T15:21:24Z</dcterms:created>
  <dcterms:modified xsi:type="dcterms:W3CDTF">2023-06-05T10:34:09Z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