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4"/>
  </p:sldMasterIdLst>
  <p:notesMasterIdLst>
    <p:notesMasterId r:id="rId13"/>
  </p:notesMasterIdLst>
  <p:handoutMasterIdLst>
    <p:handoutMasterId r:id="rId14"/>
  </p:handoutMasterIdLst>
  <p:sldIdLst>
    <p:sldId id="334" r:id="rId5"/>
    <p:sldId id="330" r:id="rId6"/>
    <p:sldId id="338" r:id="rId7"/>
    <p:sldId id="347" r:id="rId8"/>
    <p:sldId id="349" r:id="rId9"/>
    <p:sldId id="350" r:id="rId10"/>
    <p:sldId id="351" r:id="rId11"/>
    <p:sldId id="348" r:id="rId12"/>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CA89932-2C7F-4CBE-E06C-74B45E12FFB8}" name="Lherbette Patricia" initials="LP" userId="S::patricia.lherbette@CNED.ORG::1261e87a-a699-4775-92e7-4378b2f21989" providerId="AD"/>
  <p188:author id="{45BC766B-FF59-6382-070E-DFC409EA9A1D}" name="Theberge Karine" initials="TK" userId="S::karine.theberge@CNED.ORG::5b2a7c99-d29c-494b-ab1f-529688ec5878" providerId="AD"/>
  <p188:author id="{D6B3059D-182E-D5CF-0422-96A179C1830C}" name="Guerreiro Carlos" initials="GC" userId="S::Carlos.Guerreiro@CNED.ORG::b3544360-0733-4e56-aeb1-558bdfb4362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howGuides="1">
      <p:cViewPr varScale="1">
        <p:scale>
          <a:sx n="146" d="100"/>
          <a:sy n="146" d="100"/>
        </p:scale>
        <p:origin x="576" y="114"/>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1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52E8FD0-CC40-4ABA-95FB-F1719DEFF6C9}" type="datetimeFigureOut">
              <a:rPr lang="fr-FR" smtClean="0"/>
              <a:t>13/12/2023</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734C940-15D9-4E0C-87E7-53F2B8952665}" type="slidenum">
              <a:rPr lang="fr-FR" smtClean="0"/>
              <a:t>‹N°›</a:t>
            </a:fld>
            <a:endParaRPr lang="fr-FR"/>
          </a:p>
        </p:txBody>
      </p:sp>
    </p:spTree>
    <p:extLst>
      <p:ext uri="{BB962C8B-B14F-4D97-AF65-F5344CB8AC3E}">
        <p14:creationId xmlns:p14="http://schemas.microsoft.com/office/powerpoint/2010/main" val="4028233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13/12/2023</a:t>
            </a:fld>
            <a:endParaRPr lang="fr-FR"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323850" y="4797631"/>
            <a:ext cx="1170000" cy="345869"/>
          </a:xfrm>
          <a:prstGeom prst="rect">
            <a:avLst/>
          </a:prstGeom>
        </p:spPr>
        <p:txBody>
          <a:bodyPr vert="horz" lIns="0" tIns="0" rIns="0" bIns="0" rtlCol="0" anchor="ctr" anchorCtr="0">
            <a:noAutofit/>
          </a:bodyPr>
          <a:lstStyle>
            <a:lvl1pPr algn="l">
              <a:defRPr sz="750" b="1">
                <a:solidFill>
                  <a:schemeClr val="tx1"/>
                </a:solidFill>
              </a:defRPr>
            </a:lvl1pPr>
          </a:lstStyle>
          <a:p>
            <a:fld id="{6A4A60EE-9D13-3442-9796-E718C6343EC1}" type="datetime1">
              <a:rPr lang="fr-FR" cap="all" smtClean="0"/>
              <a:pPr/>
              <a:t>13/12/2023</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323851" y="1248679"/>
            <a:ext cx="8424614" cy="242951"/>
          </a:xfrm>
        </p:spPr>
        <p:txBody>
          <a:bodyPr/>
          <a:lstStyle>
            <a:lvl1pPr marL="9525" indent="85725">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323850" y="1707654"/>
            <a:ext cx="8424334"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72419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23528" y="1563638"/>
            <a:ext cx="2520000" cy="288032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563638"/>
            <a:ext cx="2520000" cy="2860762"/>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251C71F6-E0A6-1740-B64F-38F332886BAF}" type="datetime1">
              <a:rPr lang="fr-FR" cap="all" smtClean="0"/>
              <a:pPr/>
              <a:t>13/12/2023</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323850" y="682801"/>
            <a:ext cx="8424863" cy="539991"/>
          </a:xfrm>
        </p:spPr>
        <p:txBody>
          <a:body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Tree>
    <p:extLst>
      <p:ext uri="{BB962C8B-B14F-4D97-AF65-F5344CB8AC3E}">
        <p14:creationId xmlns:p14="http://schemas.microsoft.com/office/powerpoint/2010/main" val="288813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5E6183FC-BA60-7C49-ABF3-B50982741576}" type="datetime1">
              <a:rPr lang="fr-FR" cap="all" smtClean="0"/>
              <a:pPr/>
              <a:t>13/12/2023</a:t>
            </a:fld>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323850" y="682801"/>
            <a:ext cx="8424863" cy="539991"/>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323528" y="1707654"/>
            <a:ext cx="2556471"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3275856"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691346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323528"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0597CDB5-73DC-8641-8CC1-FAD9379FD627}" type="datetime1">
              <a:rPr lang="fr-FR" cap="all" smtClean="0"/>
              <a:pPr/>
              <a:t>13/12/2023</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3131840" y="1707654"/>
            <a:ext cx="5616624" cy="2880320"/>
          </a:xfrm>
        </p:spPr>
        <p:txBody>
          <a:bodyPr/>
          <a:lstStyle/>
          <a:p>
            <a:r>
              <a:rPr lang="fr-FR"/>
              <a:t>Cliquez sur l'icône pour ajouter une image</a:t>
            </a:r>
          </a:p>
        </p:txBody>
      </p:sp>
    </p:spTree>
    <p:extLst>
      <p:ext uri="{BB962C8B-B14F-4D97-AF65-F5344CB8AC3E}">
        <p14:creationId xmlns:p14="http://schemas.microsoft.com/office/powerpoint/2010/main" val="207718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6228184" y="1707654"/>
            <a:ext cx="2520000" cy="288032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323850" y="4797631"/>
            <a:ext cx="1210435" cy="345869"/>
          </a:xfrm>
          <a:prstGeom prst="rect">
            <a:avLst/>
          </a:prstGeom>
        </p:spPr>
        <p:txBody>
          <a:bodyPr vert="horz" lIns="0" tIns="0" rIns="0" bIns="0" rtlCol="0" anchor="ctr" anchorCtr="0">
            <a:noAutofit/>
          </a:bodyPr>
          <a:lstStyle>
            <a:lvl1pPr algn="l">
              <a:defRPr sz="750" b="1">
                <a:solidFill>
                  <a:schemeClr val="tx1"/>
                </a:solidFill>
              </a:defRPr>
            </a:lvl1pPr>
          </a:lstStyle>
          <a:p>
            <a:fld id="{8E1290DD-BE4D-794B-919C-D565D1B9C67D}" type="datetime1">
              <a:rPr lang="fr-FR" cap="all" smtClean="0"/>
              <a:pPr/>
              <a:t>13/12/2023</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323851" y="1248679"/>
            <a:ext cx="8424614" cy="242951"/>
          </a:xfrm>
        </p:spPr>
        <p:txBody>
          <a:bodyPr/>
          <a:lstStyle>
            <a:lvl1pPr marL="0" indent="95250">
              <a:spcBef>
                <a:spcPts val="400"/>
              </a:spcBef>
              <a:spcAft>
                <a:spcPts val="800"/>
              </a:spcAft>
              <a:buFont typeface="+mj-lt"/>
              <a:buNone/>
              <a:tabLst/>
              <a:defRPr sz="1500" b="1">
                <a:solidFill>
                  <a:schemeClr val="tx1">
                    <a:lumMod val="50000"/>
                    <a:lumOff val="50000"/>
                  </a:schemeClr>
                </a:solidFill>
              </a:defRPr>
            </a:lvl1pPr>
            <a:lvl2pPr marL="324000" indent="-144000">
              <a:spcBef>
                <a:spcPts val="600"/>
              </a:spcBef>
              <a:spcAft>
                <a:spcPts val="800"/>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323850" y="682801"/>
            <a:ext cx="8424863" cy="539991"/>
          </a:xfrm>
        </p:spPr>
        <p:txBody>
          <a:body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323528" y="1707654"/>
            <a:ext cx="5761038" cy="2879725"/>
          </a:xfrm>
        </p:spPr>
        <p:txBody>
          <a:bodyPr/>
          <a:lstStyle/>
          <a:p>
            <a:r>
              <a:rPr lang="fr-FR"/>
              <a:t>Cliquez sur l'icône pour ajouter un graphique</a:t>
            </a:r>
          </a:p>
        </p:txBody>
      </p:sp>
    </p:spTree>
    <p:extLst>
      <p:ext uri="{BB962C8B-B14F-4D97-AF65-F5344CB8AC3E}">
        <p14:creationId xmlns:p14="http://schemas.microsoft.com/office/powerpoint/2010/main" val="204411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43958"/>
          </a:xfrm>
          <a:solidFill>
            <a:schemeClr val="tx2"/>
          </a:solidFill>
        </p:spPr>
        <p:txBody>
          <a:bodyPr tIns="1080000" anchor="ctr" anchorCtr="0"/>
          <a:lstStyle>
            <a:lvl1pPr algn="ctr">
              <a:defRPr cap="all" baseline="0">
                <a:solidFill>
                  <a:schemeClr val="bg1"/>
                </a:solidFill>
              </a:defRPr>
            </a:lvl1pPr>
          </a:lstStyle>
          <a:p>
            <a:r>
              <a:rPr lang="fr-FR" dirty="0"/>
              <a:t>Changer la couleur d’arrière plan en faisant un clic droit puis remplir la forme avec une des couleurs du thème. </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364285" y="4797631"/>
            <a:ext cx="1170000" cy="345869"/>
          </a:xfrm>
          <a:prstGeom prst="rect">
            <a:avLst/>
          </a:prstGeom>
        </p:spPr>
        <p:txBody>
          <a:bodyPr vert="horz" lIns="0" tIns="0" rIns="0" bIns="0" rtlCol="0" anchor="ctr" anchorCtr="0">
            <a:noAutofit/>
          </a:bodyPr>
          <a:lstStyle>
            <a:lvl1pPr algn="l">
              <a:defRPr sz="750" b="1">
                <a:solidFill>
                  <a:schemeClr val="bg1"/>
                </a:solidFill>
              </a:defRPr>
            </a:lvl1pPr>
          </a:lstStyle>
          <a:p>
            <a:fld id="{5F7325A3-5315-1B4B-A0D9-112471EB5837}" type="datetime1">
              <a:rPr lang="fr-FR" cap="all" smtClean="0"/>
              <a:pPr/>
              <a:t>13/12/2023</a:t>
            </a:fld>
            <a:endParaRPr lang="fr-FR" cap="all" dirty="0"/>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normAutofit/>
          </a:bodyPr>
          <a:lstStyle>
            <a:lvl1pPr marL="396000" indent="-396000">
              <a:buFont typeface="+mj-lt"/>
              <a:buAutoNum type="arabicPeriod"/>
              <a:defRPr sz="2800">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Tree>
    <p:extLst>
      <p:ext uri="{BB962C8B-B14F-4D97-AF65-F5344CB8AC3E}">
        <p14:creationId xmlns:p14="http://schemas.microsoft.com/office/powerpoint/2010/main" val="1076546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fld id="{4EA19884-7A29-DC4E-9311-A62E54788E52}" type="datetime1">
              <a:rPr lang="fr-FR" smtClean="0"/>
              <a:t>13/12/2023</a:t>
            </a:fld>
            <a:endParaRPr lang="fr-FR" dirty="0"/>
          </a:p>
        </p:txBody>
      </p:sp>
      <p:sp>
        <p:nvSpPr>
          <p:cNvPr id="5" name="Espace réservé du pied de page 4"/>
          <p:cNvSpPr>
            <a:spLocks noGrp="1"/>
          </p:cNvSpPr>
          <p:nvPr>
            <p:ph type="ftr" sz="quarter" idx="11"/>
          </p:nvPr>
        </p:nvSpPr>
        <p:spPr bwMode="gray">
          <a:xfrm>
            <a:off x="359712" y="4371950"/>
            <a:ext cx="3240000" cy="447947"/>
          </a:xfrm>
        </p:spPr>
        <p:txBody>
          <a:bodyPr anchor="ctr" anchorCtr="0"/>
          <a:lstStyle>
            <a:lvl1pPr algn="l">
              <a:defRPr sz="1150"/>
            </a:lvl1pPr>
          </a:lstStyle>
          <a:p>
            <a:r>
              <a:rPr lang="fr-FR" dirty="0"/>
              <a:t>Intitulé de la direction/service</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11" name="Image 10">
            <a:extLst>
              <a:ext uri="{FF2B5EF4-FFF2-40B4-BE49-F238E27FC236}">
                <a16:creationId xmlns:a16="http://schemas.microsoft.com/office/drawing/2014/main" id="{AA456506-B875-0447-AE4C-DB900904651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8" t="3477" r="-28" b="3180"/>
          <a:stretch/>
        </p:blipFill>
        <p:spPr bwMode="gray">
          <a:xfrm>
            <a:off x="359712" y="411510"/>
            <a:ext cx="1620000" cy="1512168"/>
          </a:xfrm>
          <a:prstGeom prst="rect">
            <a:avLst/>
          </a:prstGeom>
        </p:spPr>
      </p:pic>
      <p:pic>
        <p:nvPicPr>
          <p:cNvPr id="3" name="Image 2"/>
          <p:cNvPicPr>
            <a:picLocks noChangeAspect="1"/>
          </p:cNvPicPr>
          <p:nvPr userDrawn="1"/>
        </p:nvPicPr>
        <p:blipFill rotWithShape="1">
          <a:blip r:embed="rId3">
            <a:extLst>
              <a:ext uri="{28A0092B-C50C-407E-A947-70E740481C1C}">
                <a14:useLocalDpi xmlns:a14="http://schemas.microsoft.com/office/drawing/2010/main" val="0"/>
              </a:ext>
            </a:extLst>
          </a:blip>
          <a:srcRect l="1" t="3980" r="1954" b="-1"/>
          <a:stretch/>
        </p:blipFill>
        <p:spPr>
          <a:xfrm>
            <a:off x="7164288" y="430884"/>
            <a:ext cx="1577307" cy="1081683"/>
          </a:xfrm>
          <a:prstGeom prst="rect">
            <a:avLst/>
          </a:prstGeom>
        </p:spPr>
      </p:pic>
      <p:sp>
        <p:nvSpPr>
          <p:cNvPr id="15" name="Espace réservé du texte 10"/>
          <p:cNvSpPr>
            <a:spLocks noGrp="1"/>
          </p:cNvSpPr>
          <p:nvPr>
            <p:ph type="body" sz="quarter" idx="13" hasCustomPrompt="1"/>
          </p:nvPr>
        </p:nvSpPr>
        <p:spPr bwMode="gray">
          <a:xfrm>
            <a:off x="359712" y="2427734"/>
            <a:ext cx="8388138" cy="1944216"/>
          </a:xfrm>
        </p:spPr>
        <p:txBody>
          <a:bodyPr/>
          <a:lstStyle>
            <a:lvl1pPr>
              <a:lnSpc>
                <a:spcPct val="90000"/>
              </a:lnSpc>
              <a:spcAft>
                <a:spcPts val="0"/>
              </a:spcAft>
              <a:defRPr sz="2800" b="1" cap="all" baseline="0"/>
            </a:lvl1pPr>
            <a:lvl2pPr marL="92075" indent="0">
              <a:spcBef>
                <a:spcPts val="500"/>
              </a:spcBef>
              <a:spcAft>
                <a:spcPts val="0"/>
              </a:spcAft>
              <a:buNone/>
              <a:tabLst/>
              <a:defRPr sz="1800"/>
            </a:lvl2pPr>
          </a:lstStyle>
          <a:p>
            <a:pPr lvl="0"/>
            <a:r>
              <a:rPr lang="fr-FR" dirty="0"/>
              <a:t>Titre</a:t>
            </a:r>
          </a:p>
          <a:p>
            <a:pPr lvl="1"/>
            <a:r>
              <a:rPr lang="fr-FR" dirty="0"/>
              <a:t>Sous-titre</a:t>
            </a:r>
          </a:p>
        </p:txBody>
      </p:sp>
    </p:spTree>
    <p:extLst>
      <p:ext uri="{BB962C8B-B14F-4D97-AF65-F5344CB8AC3E}">
        <p14:creationId xmlns:p14="http://schemas.microsoft.com/office/powerpoint/2010/main" val="2127407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006312" y="127744"/>
            <a:ext cx="746671" cy="448256"/>
          </a:xfrm>
          <a:prstGeom prst="rect">
            <a:avLst/>
          </a:prstGeom>
        </p:spPr>
      </p:pic>
      <p:sp>
        <p:nvSpPr>
          <p:cNvPr id="3" name="Espace réservé du texte 2"/>
          <p:cNvSpPr>
            <a:spLocks noGrp="1"/>
          </p:cNvSpPr>
          <p:nvPr>
            <p:ph type="body" idx="1"/>
          </p:nvPr>
        </p:nvSpPr>
        <p:spPr bwMode="gray">
          <a:xfrm>
            <a:off x="323850" y="1707654"/>
            <a:ext cx="8424863" cy="2952325"/>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2868782" y="195486"/>
            <a:ext cx="5879931" cy="360000"/>
          </a:xfrm>
          <a:prstGeom prst="rect">
            <a:avLst/>
          </a:prstGeom>
        </p:spPr>
        <p:txBody>
          <a:bodyPr vert="horz" lIns="0" tIns="0" rIns="0" bIns="0" rtlCol="0" anchor="ctr" anchorCtr="0">
            <a:noAutofit/>
          </a:bodyPr>
          <a:lstStyle>
            <a:lvl1pPr algn="r">
              <a:defRPr sz="750" b="1">
                <a:solidFill>
                  <a:schemeClr val="tx1"/>
                </a:solidFill>
              </a:defRPr>
            </a:lvl1pPr>
          </a:lstStyle>
          <a:p>
            <a:r>
              <a:rPr lang="fr-FR" dirty="0"/>
              <a:t>Intitulé de la direction/service</a:t>
            </a:r>
          </a:p>
        </p:txBody>
      </p:sp>
      <p:sp>
        <p:nvSpPr>
          <p:cNvPr id="6" name="Espace réservé du numéro de diapositive 5"/>
          <p:cNvSpPr>
            <a:spLocks noGrp="1"/>
          </p:cNvSpPr>
          <p:nvPr>
            <p:ph type="sldNum" sz="quarter" idx="4"/>
          </p:nvPr>
        </p:nvSpPr>
        <p:spPr bwMode="gray">
          <a:xfrm>
            <a:off x="7398713"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323850" y="4784400"/>
            <a:ext cx="8424614"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323850" y="682801"/>
            <a:ext cx="8424863" cy="539991"/>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315703" y="4783500"/>
            <a:ext cx="2057400" cy="274637"/>
          </a:xfrm>
          <a:prstGeom prst="rect">
            <a:avLst/>
          </a:prstGeom>
        </p:spPr>
        <p:txBody>
          <a:bodyPr vert="horz" lIns="91440" tIns="45720" rIns="91440" bIns="45720" rtlCol="0" anchor="ctr"/>
          <a:lstStyle>
            <a:lvl1pPr algn="l">
              <a:defRPr sz="750" b="1">
                <a:solidFill>
                  <a:schemeClr val="tx1"/>
                </a:solidFill>
              </a:defRPr>
            </a:lvl1pPr>
          </a:lstStyle>
          <a:p>
            <a:fld id="{B858D49A-5A7A-574D-A0ED-52B5C1EFA876}" type="datetime1">
              <a:rPr lang="fr-FR" cap="all" smtClean="0"/>
              <a:pPr/>
              <a:t>13/12/2023</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5" name="Image 14">
            <a:extLst>
              <a:ext uri="{FF2B5EF4-FFF2-40B4-BE49-F238E27FC236}">
                <a16:creationId xmlns:a16="http://schemas.microsoft.com/office/drawing/2014/main" id="{4921EE98-A0EA-AE49-A902-478042AA6CF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bwMode="gray">
          <a:xfrm>
            <a:off x="288000" y="108000"/>
            <a:ext cx="540000" cy="540000"/>
          </a:xfrm>
          <a:prstGeom prst="rect">
            <a:avLst/>
          </a:prstGeom>
        </p:spPr>
      </p:pic>
    </p:spTree>
    <p:extLst>
      <p:ext uri="{BB962C8B-B14F-4D97-AF65-F5344CB8AC3E}">
        <p14:creationId xmlns:p14="http://schemas.microsoft.com/office/powerpoint/2010/main" val="358592806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20" r:id="rId6"/>
    <p:sldLayoutId id="2147483821" r:id="rId7"/>
  </p:sldLayoutIdLst>
  <p:hf hdr="0"/>
  <p:txStyles>
    <p:titleStyle>
      <a:lvl1pPr marL="14288" indent="0" algn="l" defTabSz="914400" rtl="0" eaLnBrk="1" latinLnBrk="0" hangingPunct="1">
        <a:lnSpc>
          <a:spcPct val="90000"/>
        </a:lnSpc>
        <a:spcBef>
          <a:spcPct val="0"/>
        </a:spcBef>
        <a:buNone/>
        <a:tabLst/>
        <a:defRPr sz="2500" b="1" kern="1200">
          <a:solidFill>
            <a:schemeClr val="tx1"/>
          </a:solidFill>
          <a:latin typeface="+mj-lt"/>
          <a:ea typeface="+mj-ea"/>
          <a:cs typeface="+mj-cs"/>
        </a:defRPr>
      </a:lvl1pPr>
    </p:titleStyle>
    <p:bodyStyle>
      <a:lvl1pPr marL="92075" indent="0" algn="l" defTabSz="914400" rtl="0" eaLnBrk="1" latinLnBrk="0" hangingPunct="1">
        <a:lnSpc>
          <a:spcPct val="100000"/>
        </a:lnSpc>
        <a:spcBef>
          <a:spcPts val="0"/>
        </a:spcBef>
        <a:spcAft>
          <a:spcPts val="500"/>
        </a:spcAft>
        <a:buFont typeface="Arial" pitchFamily="34" charset="0"/>
        <a:buNone/>
        <a:tabLst/>
        <a:defRPr sz="1400" b="0" kern="1200">
          <a:solidFill>
            <a:schemeClr val="tx1"/>
          </a:solidFill>
          <a:latin typeface="+mn-lt"/>
          <a:ea typeface="+mn-ea"/>
          <a:cs typeface="+mn-cs"/>
        </a:defRPr>
      </a:lvl1pPr>
      <a:lvl2pPr marL="351450" indent="-171450" algn="l" defTabSz="914400" rtl="0" eaLnBrk="1" latinLnBrk="0" hangingPunct="1">
        <a:lnSpc>
          <a:spcPct val="100000"/>
        </a:lnSpc>
        <a:spcBef>
          <a:spcPts val="600"/>
        </a:spcBef>
        <a:spcAft>
          <a:spcPts val="600"/>
        </a:spcAft>
        <a:buSzPct val="100000"/>
        <a:buFont typeface="Arial" panose="020B0604020202020204" pitchFamily="34" charset="0"/>
        <a:buChar char="•"/>
        <a:defRPr sz="1200" kern="1200">
          <a:solidFill>
            <a:schemeClr val="tx1"/>
          </a:solidFill>
          <a:latin typeface="+mn-lt"/>
          <a:ea typeface="+mn-ea"/>
          <a:cs typeface="+mn-cs"/>
        </a:defRPr>
      </a:lvl2pPr>
      <a:lvl3pPr marL="531450" indent="-171450" algn="l" defTabSz="914400" rtl="0" eaLnBrk="1" latinLnBrk="0" hangingPunct="1">
        <a:lnSpc>
          <a:spcPct val="100000"/>
        </a:lnSpc>
        <a:spcBef>
          <a:spcPts val="100"/>
        </a:spcBef>
        <a:spcAft>
          <a:spcPts val="100"/>
        </a:spcAft>
        <a:buSzPct val="100000"/>
        <a:buFont typeface="Wingdings" pitchFamily="2" charset="2"/>
        <a:buChar char="§"/>
        <a:defRPr sz="1000" kern="1200">
          <a:solidFill>
            <a:schemeClr val="tx1"/>
          </a:solidFill>
          <a:latin typeface="+mn-lt"/>
          <a:ea typeface="+mn-ea"/>
          <a:cs typeface="+mn-cs"/>
        </a:defRPr>
      </a:lvl3pPr>
      <a:lvl4pPr marL="711450" indent="-171450" algn="l" defTabSz="914400" rtl="0" eaLnBrk="1" latinLnBrk="0" hangingPunct="1">
        <a:lnSpc>
          <a:spcPct val="100000"/>
        </a:lnSpc>
        <a:spcBef>
          <a:spcPts val="100"/>
        </a:spcBef>
        <a:spcAft>
          <a:spcPts val="100"/>
        </a:spcAft>
        <a:buSzPct val="100000"/>
        <a:buFont typeface="Arial" panose="020B0604020202020204" pitchFamily="34" charset="0"/>
        <a:buChar char="•"/>
        <a:defRPr sz="800" kern="1200">
          <a:solidFill>
            <a:schemeClr val="tx1"/>
          </a:solidFill>
          <a:latin typeface="+mn-lt"/>
          <a:ea typeface="+mn-ea"/>
          <a:cs typeface="+mn-cs"/>
        </a:defRPr>
      </a:lvl4pPr>
      <a:lvl5pPr marL="927450" indent="-171450" algn="l" defTabSz="914400" rtl="0" eaLnBrk="1" latinLnBrk="0" hangingPunct="1">
        <a:lnSpc>
          <a:spcPct val="100000"/>
        </a:lnSpc>
        <a:spcBef>
          <a:spcPts val="100"/>
        </a:spcBef>
        <a:spcAft>
          <a:spcPts val="100"/>
        </a:spcAft>
        <a:buSzPct val="100000"/>
        <a:buFont typeface="Wingdings" pitchFamily="2" charset="2"/>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
	<Relationship Id="rId2" Type="http://schemas.openxmlformats.org/officeDocument/2006/relationships/hyperlink" Target="http://?" TargetMode="Externa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
	<Relationship Id="rId2" Type="http://schemas.openxmlformats.org/officeDocument/2006/relationships/hyperlink" Target="http://?" TargetMode="Externa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
	<Relationship Id="rId8" Type="http://schemas.openxmlformats.org/officeDocument/2006/relationships/hyperlink" Target="http://?" TargetMode="External"/>
	<Relationship Id="rId3" Type="http://schemas.openxmlformats.org/officeDocument/2006/relationships/hyperlink" Target="http://?" TargetMode="External"/>
	<Relationship Id="rId7" Type="http://schemas.openxmlformats.org/officeDocument/2006/relationships/hyperlink" Target="http://?" TargetMode="External"/>
	<Relationship Id="rId2" Type="http://schemas.openxmlformats.org/officeDocument/2006/relationships/hyperlink" Target="http://?" TargetMode="External"/>
	<Relationship Id="rId1" Type="http://schemas.openxmlformats.org/officeDocument/2006/relationships/slideLayout" Target="../slideLayouts/slideLayout1.xml"/>
	<Relationship Id="rId6" Type="http://schemas.openxmlformats.org/officeDocument/2006/relationships/hyperlink" Target="http://?" TargetMode="External"/>
	<Relationship Id="rId5" Type="http://schemas.openxmlformats.org/officeDocument/2006/relationships/hyperlink" Target="http://?" TargetMode="External"/>
	<Relationship Id="rId4" Type="http://schemas.openxmlformats.org/officeDocument/2006/relationships/hyperlink" Target="http://?" TargetMode="External"/>
	<Relationship Id="rId9" Type="http://schemas.openxmlformats.org/officeDocument/2006/relationships/hyperlink" Target="http://?"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EA19884-7A29-DC4E-9311-A62E54788E52}" type="datetime1">
              <a:rPr lang="fr-FR" smtClean="0"/>
              <a:t>13/12/2023</a:t>
            </a:fld>
            <a:endParaRPr lang="fr-FR" dirty="0"/>
          </a:p>
        </p:txBody>
      </p:sp>
      <p:sp>
        <p:nvSpPr>
          <p:cNvPr id="3" name="Espace réservé du pied de page 2"/>
          <p:cNvSpPr>
            <a:spLocks noGrp="1"/>
          </p:cNvSpPr>
          <p:nvPr>
            <p:ph type="ftr" sz="quarter" idx="11"/>
          </p:nvPr>
        </p:nvSpPr>
        <p:spPr>
          <a:xfrm>
            <a:off x="396150" y="4371950"/>
            <a:ext cx="3211582" cy="447947"/>
          </a:xfrm>
        </p:spPr>
        <p:txBody>
          <a:bodyPr/>
          <a:lstStyle/>
          <a:p>
            <a:r>
              <a:rPr lang="fr-FR" dirty="0"/>
              <a:t>Direction des ressources humaines</a:t>
            </a:r>
          </a:p>
        </p:txBody>
      </p:sp>
      <p:sp>
        <p:nvSpPr>
          <p:cNvPr id="4" name="Espace réservé du numéro de diapositive 3"/>
          <p:cNvSpPr>
            <a:spLocks noGrp="1"/>
          </p:cNvSpPr>
          <p:nvPr>
            <p:ph type="sldNum" sz="quarter" idx="12"/>
          </p:nvPr>
        </p:nvSpPr>
        <p:spPr/>
        <p:txBody>
          <a:bodyPr/>
          <a:lstStyle/>
          <a:p>
            <a:fld id="{10C140CD-8AED-46FF-A9A2-77308F3F39AE}" type="slidenum">
              <a:rPr lang="fr-FR" smtClean="0"/>
              <a:pPr/>
              <a:t>1</a:t>
            </a:fld>
            <a:endParaRPr lang="fr-FR" dirty="0"/>
          </a:p>
        </p:txBody>
      </p:sp>
      <p:sp>
        <p:nvSpPr>
          <p:cNvPr id="5" name="Titre 4"/>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251520" y="2139702"/>
            <a:ext cx="8388138" cy="1800200"/>
          </a:xfrm>
        </p:spPr>
        <p:txBody>
          <a:bodyPr/>
          <a:lstStyle/>
          <a:p>
            <a:pPr algn="ctr"/>
            <a:r>
              <a:rPr lang="fr-FR" dirty="0"/>
              <a:t>FOIRE AUX QUESTIONS</a:t>
            </a:r>
          </a:p>
          <a:p>
            <a:pPr algn="ctr"/>
            <a:endParaRPr lang="fr-FR" dirty="0"/>
          </a:p>
          <a:p>
            <a:pPr algn="ctr"/>
            <a:r>
              <a:rPr lang="fr-FR" sz="1400" b="0" dirty="0">
                <a:solidFill>
                  <a:schemeClr val="accent2">
                    <a:lumMod val="75000"/>
                  </a:schemeClr>
                </a:solidFill>
              </a:rPr>
              <a:t>candidatures des enseignants sur les postes d'enseignants ouverts au CNED Affectation dans le cadre du mouvement poste à profil</a:t>
            </a:r>
          </a:p>
        </p:txBody>
      </p:sp>
    </p:spTree>
    <p:extLst>
      <p:ext uri="{BB962C8B-B14F-4D97-AF65-F5344CB8AC3E}">
        <p14:creationId xmlns:p14="http://schemas.microsoft.com/office/powerpoint/2010/main" val="387664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2</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71027" y="1059582"/>
            <a:ext cx="8280920" cy="3797773"/>
          </a:xfrm>
        </p:spPr>
        <p:txBody>
          <a:bodyPr/>
          <a:lstStyle/>
          <a:p>
            <a:pPr algn="just"/>
            <a:r>
              <a:rPr lang="fr-FR" sz="1000" b="1" i="1" dirty="0">
                <a:effectLst/>
                <a:latin typeface="+mj-lt"/>
                <a:ea typeface="Calibri" panose="020F0502020204030204" pitchFamily="34" charset="0"/>
              </a:rPr>
              <a:t>Je suis professeur des écoles, suis-je concerné par cette possibilité d’affectation hors mouvement ? </a:t>
            </a:r>
          </a:p>
          <a:p>
            <a:pPr algn="just"/>
            <a:r>
              <a:rPr lang="fr-FR" sz="1000" dirty="0">
                <a:effectLst/>
                <a:latin typeface="+mj-lt"/>
                <a:ea typeface="Calibri" panose="020F0502020204030204" pitchFamily="34" charset="0"/>
              </a:rPr>
              <a:t>Oui. Les enseignants du 1</a:t>
            </a:r>
            <a:r>
              <a:rPr lang="fr-FR" sz="1000" baseline="30000" dirty="0">
                <a:effectLst/>
                <a:latin typeface="+mj-lt"/>
                <a:ea typeface="Calibri" panose="020F0502020204030204" pitchFamily="34" charset="0"/>
              </a:rPr>
              <a:t>er</a:t>
            </a:r>
            <a:r>
              <a:rPr lang="fr-FR" sz="1000" dirty="0">
                <a:effectLst/>
                <a:latin typeface="+mj-lt"/>
                <a:ea typeface="Calibri" panose="020F0502020204030204" pitchFamily="34" charset="0"/>
              </a:rPr>
              <a:t> et du 2</a:t>
            </a:r>
            <a:r>
              <a:rPr lang="fr-FR" sz="1000" baseline="30000" dirty="0">
                <a:effectLst/>
                <a:latin typeface="+mj-lt"/>
                <a:ea typeface="Calibri" panose="020F0502020204030204" pitchFamily="34" charset="0"/>
              </a:rPr>
              <a:t>nd</a:t>
            </a:r>
            <a:r>
              <a:rPr lang="fr-FR" sz="1000" dirty="0">
                <a:effectLst/>
                <a:latin typeface="+mj-lt"/>
                <a:ea typeface="Calibri" panose="020F0502020204030204" pitchFamily="34" charset="0"/>
              </a:rPr>
              <a:t> degré peuvent se porter candidats.</a:t>
            </a:r>
          </a:p>
          <a:p>
            <a:pPr algn="just"/>
            <a:endParaRPr lang="fr-FR" sz="1000" dirty="0">
              <a:latin typeface="+mj-lt"/>
            </a:endParaRPr>
          </a:p>
          <a:p>
            <a:pPr algn="just"/>
            <a:r>
              <a:rPr lang="fr-FR" sz="1000" b="1" i="1" dirty="0">
                <a:latin typeface="+mj-lt"/>
              </a:rPr>
              <a:t>Je suis professeur-documentaliste, suis-je concerné par cette possibilité d’affectation hors mouvement ? </a:t>
            </a:r>
          </a:p>
          <a:p>
            <a:pPr algn="just"/>
            <a:r>
              <a:rPr lang="fr-FR" sz="1000" dirty="0">
                <a:latin typeface="+mj-lt"/>
              </a:rPr>
              <a:t>Oui, en qualité de professeur documentaliste vous pouvez candidater.</a:t>
            </a:r>
          </a:p>
          <a:p>
            <a:pPr algn="just"/>
            <a:endParaRPr lang="fr-FR" sz="1000" u="sng" dirty="0">
              <a:solidFill>
                <a:srgbClr val="0000FF"/>
              </a:solidFill>
              <a:latin typeface="+mj-lt"/>
              <a:ea typeface="Calibri" panose="020F0502020204030204" pitchFamily="34" charset="0"/>
            </a:endParaRPr>
          </a:p>
          <a:p>
            <a:pPr algn="just"/>
            <a:r>
              <a:rPr lang="fr-FR" sz="1000" b="1" i="1" dirty="0">
                <a:effectLst/>
                <a:latin typeface="+mj-lt"/>
                <a:ea typeface="Calibri" panose="020F0502020204030204" pitchFamily="34" charset="0"/>
                <a:cs typeface="Arial" panose="020B0604020202020204" pitchFamily="34" charset="0"/>
              </a:rPr>
              <a:t>Je ne suis pas enseignant titulaire, puis-je être candidat ? </a:t>
            </a:r>
          </a:p>
          <a:p>
            <a:pPr algn="just"/>
            <a:r>
              <a:rPr lang="fr-FR" sz="1000" dirty="0">
                <a:effectLst/>
                <a:latin typeface="+mj-lt"/>
                <a:ea typeface="Calibri" panose="020F0502020204030204" pitchFamily="34" charset="0"/>
                <a:cs typeface="Arial" panose="020B0604020202020204" pitchFamily="34" charset="0"/>
              </a:rPr>
              <a:t>Non. Il s’agit bien d’une procédure d’affectation d’enseignants titulaires de l’enseignement secondaire. </a:t>
            </a:r>
          </a:p>
          <a:p>
            <a:pPr algn="just"/>
            <a:endParaRPr lang="fr-FR" sz="1000" dirty="0">
              <a:effectLst/>
              <a:latin typeface="+mj-lt"/>
              <a:ea typeface="Calibri" panose="020F0502020204030204" pitchFamily="34" charset="0"/>
            </a:endParaRPr>
          </a:p>
          <a:p>
            <a:pPr algn="just"/>
            <a:r>
              <a:rPr lang="fr-FR" sz="1000" b="1" i="1" dirty="0">
                <a:effectLst/>
                <a:latin typeface="+mj-lt"/>
                <a:ea typeface="Calibri" panose="020F0502020204030204" pitchFamily="34" charset="0"/>
                <a:cs typeface="Arial" panose="020B0604020202020204" pitchFamily="34" charset="0"/>
              </a:rPr>
              <a:t>Le CNED cible-t-il certaines disciplines en particulier ? </a:t>
            </a:r>
          </a:p>
          <a:p>
            <a:pPr algn="just"/>
            <a:r>
              <a:rPr lang="fr-FR" sz="1000" dirty="0">
                <a:effectLst/>
                <a:latin typeface="+mj-lt"/>
                <a:ea typeface="Calibri" panose="020F0502020204030204" pitchFamily="34" charset="0"/>
                <a:cs typeface="Arial" panose="020B0604020202020204" pitchFamily="34" charset="0"/>
              </a:rPr>
              <a:t>Tout enseignant peut proposer sa candidature, notamment en faisant valoir une appétence et des compétences particulières pour la pédagogie numérique. </a:t>
            </a:r>
          </a:p>
          <a:p>
            <a:pPr algn="just"/>
            <a:endParaRPr lang="fr-FR" sz="1000" dirty="0">
              <a:effectLst/>
              <a:latin typeface="+mj-lt"/>
              <a:ea typeface="Calibri" panose="020F0502020204030204" pitchFamily="34" charset="0"/>
              <a:cs typeface="Arial" panose="020B0604020202020204" pitchFamily="34" charset="0"/>
            </a:endParaRPr>
          </a:p>
          <a:p>
            <a:pPr algn="just"/>
            <a:r>
              <a:rPr lang="fr-FR" sz="1000" dirty="0">
                <a:latin typeface="+mj-lt"/>
                <a:ea typeface="Calibri" panose="020F0502020204030204" pitchFamily="34" charset="0"/>
                <a:cs typeface="Arial" panose="020B0604020202020204" pitchFamily="34" charset="0"/>
              </a:rPr>
              <a:t>NB : Il existe cependant d’autres possibilités d’intégrer le CNED sur des missions d’enseignement, d’ingénierie de formation ou d’encadrement : </a:t>
            </a:r>
            <a:r>
              <a:rPr lang="fr-FR" sz="1000" u="sng" dirty="0">
                <a:solidFill>
                  <a:srgbClr val="0000FF"/>
                </a:solidFill>
                <a:latin typeface="+mj-lt"/>
                <a:ea typeface="Calibri" panose="020F0502020204030204" pitchFamily="34" charset="0"/>
                <a:cs typeface="Arial" panose="020B0604020202020204" pitchFamily="34" charset="0"/>
              </a:rPr>
              <a:t>Espace Recrutement | CNED</a:t>
            </a:r>
            <a:endParaRPr lang="fr-FR" sz="1000" dirty="0">
              <a:latin typeface="+mj-lt"/>
              <a:ea typeface="Calibri" panose="020F0502020204030204" pitchFamily="34" charset="0"/>
              <a:cs typeface="Arial" panose="020B0604020202020204" pitchFamily="34" charset="0"/>
            </a:endParaRPr>
          </a:p>
          <a:p>
            <a:endParaRPr lang="fr-FR" dirty="0"/>
          </a:p>
        </p:txBody>
      </p:sp>
      <p:sp>
        <p:nvSpPr>
          <p:cNvPr id="7" name="ZoneTexte 6">
            <a:extLst>
              <a:ext uri="{FF2B5EF4-FFF2-40B4-BE49-F238E27FC236}">
                <a16:creationId xmlns:a16="http://schemas.microsoft.com/office/drawing/2014/main" id="{3E7FE606-5A06-4EF8-8DCA-F9B6E7661E99}"/>
              </a:ext>
            </a:extLst>
          </p:cNvPr>
          <p:cNvSpPr txBox="1"/>
          <p:nvPr/>
        </p:nvSpPr>
        <p:spPr>
          <a:xfrm>
            <a:off x="271027" y="616394"/>
            <a:ext cx="8496622" cy="369332"/>
          </a:xfrm>
          <a:prstGeom prst="rect">
            <a:avLst/>
          </a:prstGeom>
          <a:noFill/>
        </p:spPr>
        <p:txBody>
          <a:bodyPr wrap="square" rtlCol="0">
            <a:spAutoFit/>
          </a:bodyPr>
          <a:lstStyle/>
          <a:p>
            <a:r>
              <a:rPr lang="fr-FR" dirty="0">
                <a:solidFill>
                  <a:schemeClr val="accent2">
                    <a:lumMod val="75000"/>
                  </a:schemeClr>
                </a:solidFill>
              </a:rPr>
              <a:t>PROFIL DES CANDIDATS</a:t>
            </a:r>
          </a:p>
        </p:txBody>
      </p:sp>
    </p:spTree>
    <p:extLst>
      <p:ext uri="{BB962C8B-B14F-4D97-AF65-F5344CB8AC3E}">
        <p14:creationId xmlns:p14="http://schemas.microsoft.com/office/powerpoint/2010/main" val="252250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10137" y="987574"/>
            <a:ext cx="8610335" cy="3672408"/>
          </a:xfrm>
        </p:spPr>
        <p:txBody>
          <a:bodyPr/>
          <a:lstStyle/>
          <a:p>
            <a:r>
              <a:rPr lang="fr-FR" sz="1000" b="1" i="1" dirty="0">
                <a:latin typeface="Arial" panose="020B0604020202020204" pitchFamily="34" charset="0"/>
                <a:ea typeface="Calibri" panose="020F0502020204030204" pitchFamily="34" charset="0"/>
                <a:cs typeface="Arial" panose="020B0604020202020204" pitchFamily="34" charset="0"/>
              </a:rPr>
              <a:t>S’agit-il d’un enseignement synchrone (classes virtuelles) ? </a:t>
            </a:r>
          </a:p>
          <a:p>
            <a:pPr algn="just"/>
            <a:r>
              <a:rPr lang="fr-FR" sz="1000" dirty="0">
                <a:latin typeface="Arial" panose="020B0604020202020204" pitchFamily="34" charset="0"/>
                <a:ea typeface="Calibri" panose="020F0502020204030204" pitchFamily="34" charset="0"/>
                <a:cs typeface="Arial" panose="020B0604020202020204" pitchFamily="34" charset="0"/>
              </a:rPr>
              <a:t>Les missions confiées peuvent être multiples et ne se limitent pas à des face-à-face synchrones avec les inscrits. En fonction de ses compétences et de son expérience professionnelle, l’enseignant au CNED est amené à exercer son activité sur des implantations géographiques et des missions différentes :</a:t>
            </a:r>
          </a:p>
          <a:p>
            <a:pPr marL="263525" indent="-171450" algn="just">
              <a:buFontTx/>
              <a:buChar char="-"/>
            </a:pPr>
            <a:r>
              <a:rPr lang="fr-FR" sz="1000" i="1" u="sng" dirty="0">
                <a:latin typeface="Arial" panose="020B0604020202020204" pitchFamily="34" charset="0"/>
                <a:ea typeface="Calibri" panose="020F0502020204030204" pitchFamily="34" charset="0"/>
                <a:cs typeface="Arial" panose="020B0604020202020204" pitchFamily="34" charset="0"/>
              </a:rPr>
              <a:t>Sur les unités opérationnelles du CNED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Vanves ou Lille : Supérieur/Concours,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Lyon ou Grenoble : Formations professionnelles,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Rouen : Collège,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Toulouse : Primaire,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Rennes : Lycée général et technologique, </a:t>
            </a:r>
          </a:p>
          <a:p>
            <a:pPr marL="541338" indent="-182563" algn="just">
              <a:buFont typeface="Wingdings" panose="05000000000000000000" pitchFamily="2" charset="2"/>
              <a:buChar char="§"/>
            </a:pPr>
            <a:r>
              <a:rPr lang="fr-FR" sz="1000" dirty="0">
                <a:latin typeface="Arial" panose="020B0604020202020204" pitchFamily="34" charset="0"/>
                <a:ea typeface="Calibri" panose="020F0502020204030204" pitchFamily="34" charset="0"/>
                <a:cs typeface="Arial" panose="020B0604020202020204" pitchFamily="34" charset="0"/>
              </a:rPr>
              <a:t>Poitiers : Langues </a:t>
            </a:r>
          </a:p>
          <a:p>
            <a:pPr marL="358775" indent="-88900" algn="just"/>
            <a:r>
              <a:rPr lang="fr-FR" sz="1000" dirty="0">
                <a:latin typeface="Arial" panose="020B0604020202020204" pitchFamily="34" charset="0"/>
                <a:ea typeface="Calibri" panose="020F0502020204030204" pitchFamily="34" charset="0"/>
                <a:cs typeface="Arial" panose="020B0604020202020204" pitchFamily="34" charset="0"/>
              </a:rPr>
              <a:t>Conception des parcours d’apprentissage, animation disciplinaire ou suivi de la scolarité pédagogiques des apprenants ;</a:t>
            </a:r>
          </a:p>
          <a:p>
            <a:pPr marL="263525" indent="-171450" algn="just">
              <a:buFontTx/>
              <a:buChar char="-"/>
            </a:pPr>
            <a:r>
              <a:rPr lang="fr-FR" sz="1000" i="1" u="sng" dirty="0">
                <a:latin typeface="Arial" panose="020B0604020202020204" pitchFamily="34" charset="0"/>
                <a:ea typeface="Calibri" panose="020F0502020204030204" pitchFamily="34" charset="0"/>
                <a:cs typeface="Arial" panose="020B0604020202020204" pitchFamily="34" charset="0"/>
              </a:rPr>
              <a:t>A la direction générale à Chasseneuil-du-Poitou </a:t>
            </a:r>
            <a:r>
              <a:rPr lang="fr-FR" sz="1000" dirty="0">
                <a:latin typeface="Arial" panose="020B0604020202020204" pitchFamily="34" charset="0"/>
                <a:ea typeface="Calibri" panose="020F0502020204030204" pitchFamily="34" charset="0"/>
                <a:cs typeface="Arial" panose="020B0604020202020204" pitchFamily="34" charset="0"/>
              </a:rPr>
              <a:t>: </a:t>
            </a:r>
          </a:p>
          <a:p>
            <a:pPr marL="269875" algn="just"/>
            <a:r>
              <a:rPr lang="fr-FR" sz="1000" dirty="0">
                <a:latin typeface="Arial" panose="020B0604020202020204" pitchFamily="34" charset="0"/>
                <a:ea typeface="Calibri" panose="020F0502020204030204" pitchFamily="34" charset="0"/>
                <a:cs typeface="Arial" panose="020B0604020202020204" pitchFamily="34" charset="0"/>
              </a:rPr>
              <a:t>Organisation et de pilotage des activités des équipes des unités opérationnelles en charge de la conception des parcours d’apprentissage, de l’accompagnement disciplinaire des apprenants ou de l’encadrement et du suivi des équipes  pédagogiques.</a:t>
            </a:r>
          </a:p>
          <a:p>
            <a:r>
              <a:rPr lang="fr-FR" sz="1000" b="1" i="1" dirty="0">
                <a:effectLst/>
                <a:latin typeface="Arial" panose="020B0604020202020204" pitchFamily="34" charset="0"/>
                <a:ea typeface="Calibri" panose="020F0502020204030204" pitchFamily="34" charset="0"/>
                <a:cs typeface="Arial" panose="020B0604020202020204" pitchFamily="34" charset="0"/>
              </a:rPr>
              <a:t>Pourrai-je être sollicité pour des missions en dehors de mon champ disciplinaire ? </a:t>
            </a:r>
          </a:p>
          <a:p>
            <a:r>
              <a:rPr lang="fr-FR" sz="1000" dirty="0">
                <a:effectLst/>
              </a:rPr>
              <a:t>Oui, parmi les missions proposées la plupart peuvent impliquer une approche transverse et interdisciplinaire, voire extra disciplinaire (p. ex. organisation et de pilotage des activités, encadrement et suivi des équipes pédagogiques, etc.)</a:t>
            </a:r>
            <a:endParaRPr lang="fr-FR" sz="1000" dirty="0"/>
          </a:p>
        </p:txBody>
      </p:sp>
      <p:sp>
        <p:nvSpPr>
          <p:cNvPr id="6" name="ZoneTexte 5">
            <a:extLst>
              <a:ext uri="{FF2B5EF4-FFF2-40B4-BE49-F238E27FC236}">
                <a16:creationId xmlns:a16="http://schemas.microsoft.com/office/drawing/2014/main" id="{99BE9C8C-C0DD-42D6-AC93-44FC21F799CB}"/>
              </a:ext>
            </a:extLst>
          </p:cNvPr>
          <p:cNvSpPr txBox="1"/>
          <p:nvPr/>
        </p:nvSpPr>
        <p:spPr>
          <a:xfrm>
            <a:off x="282145" y="674106"/>
            <a:ext cx="8496622" cy="369332"/>
          </a:xfrm>
          <a:prstGeom prst="rect">
            <a:avLst/>
          </a:prstGeom>
          <a:noFill/>
        </p:spPr>
        <p:txBody>
          <a:bodyPr wrap="square" rtlCol="0">
            <a:spAutoFit/>
          </a:bodyPr>
          <a:lstStyle/>
          <a:p>
            <a:r>
              <a:rPr lang="fr-FR" dirty="0">
                <a:solidFill>
                  <a:schemeClr val="accent2">
                    <a:lumMod val="75000"/>
                  </a:schemeClr>
                </a:solidFill>
              </a:rPr>
              <a:t>MODALITES D’EXERCICE</a:t>
            </a:r>
          </a:p>
        </p:txBody>
      </p:sp>
    </p:spTree>
    <p:extLst>
      <p:ext uri="{BB962C8B-B14F-4D97-AF65-F5344CB8AC3E}">
        <p14:creationId xmlns:p14="http://schemas.microsoft.com/office/powerpoint/2010/main" val="3526933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82145" y="1043880"/>
            <a:ext cx="8640960" cy="3544093"/>
          </a:xfrm>
        </p:spPr>
        <p:txBody>
          <a:bodyPr/>
          <a:lstStyle/>
          <a:p>
            <a:pPr algn="just"/>
            <a:r>
              <a:rPr lang="fr-FR" sz="1000" b="1" i="1" dirty="0">
                <a:latin typeface="+mj-lt"/>
                <a:ea typeface="Calibri" panose="020F0502020204030204" pitchFamily="34" charset="0"/>
              </a:rPr>
              <a:t>Selon quelles modalités se fait cette affectation « hors mouvement » au CNED </a:t>
            </a:r>
          </a:p>
          <a:p>
            <a:pPr algn="just"/>
            <a:r>
              <a:rPr lang="fr-FR" sz="1000" dirty="0">
                <a:latin typeface="+mj-lt"/>
                <a:ea typeface="Calibri" panose="020F0502020204030204" pitchFamily="34" charset="0"/>
              </a:rPr>
              <a:t>Cette affectation se fait par le biais </a:t>
            </a:r>
            <a:r>
              <a:rPr lang="fr-FR" sz="1000" b="1" dirty="0">
                <a:latin typeface="+mj-lt"/>
                <a:ea typeface="Calibri" panose="020F0502020204030204" pitchFamily="34" charset="0"/>
              </a:rPr>
              <a:t>d’une mise à disposition</a:t>
            </a:r>
            <a:r>
              <a:rPr lang="fr-FR" sz="1000" dirty="0">
                <a:latin typeface="+mj-lt"/>
                <a:ea typeface="Calibri" panose="020F0502020204030204" pitchFamily="34" charset="0"/>
              </a:rPr>
              <a:t>. La mise à disposition donnera lieu à une convention de mise à disposition signée entre le ministère de l’éducation nationale et le CNED, et sera complétée par la production d’un arrêté rectoral de mise à disposition (pris par les services départementaux pour les enseignants du 1</a:t>
            </a:r>
            <a:r>
              <a:rPr lang="fr-FR" sz="1000" baseline="30000" dirty="0">
                <a:latin typeface="+mj-lt"/>
                <a:ea typeface="Calibri" panose="020F0502020204030204" pitchFamily="34" charset="0"/>
              </a:rPr>
              <a:t>er</a:t>
            </a:r>
            <a:r>
              <a:rPr lang="fr-FR" sz="1000" dirty="0">
                <a:latin typeface="+mj-lt"/>
                <a:ea typeface="Calibri" panose="020F0502020204030204" pitchFamily="34" charset="0"/>
              </a:rPr>
              <a:t> degré ou les services académiques pour les enseignants du 2</a:t>
            </a:r>
            <a:r>
              <a:rPr lang="fr-FR" sz="1000" baseline="30000" dirty="0">
                <a:latin typeface="+mj-lt"/>
                <a:ea typeface="Calibri" panose="020F0502020204030204" pitchFamily="34" charset="0"/>
              </a:rPr>
              <a:t>nd</a:t>
            </a:r>
            <a:r>
              <a:rPr lang="fr-FR" sz="1000" dirty="0">
                <a:latin typeface="+mj-lt"/>
                <a:ea typeface="Calibri" panose="020F0502020204030204" pitchFamily="34" charset="0"/>
              </a:rPr>
              <a:t> degré).</a:t>
            </a:r>
          </a:p>
          <a:p>
            <a:pPr algn="just"/>
            <a:endParaRPr lang="fr-FR" sz="700" b="1" i="1" dirty="0">
              <a:latin typeface="+mj-lt"/>
              <a:ea typeface="Calibri" panose="020F0502020204030204" pitchFamily="34" charset="0"/>
            </a:endParaRPr>
          </a:p>
          <a:p>
            <a:pPr algn="just"/>
            <a:r>
              <a:rPr lang="fr-FR" sz="1000" b="1" i="1" dirty="0">
                <a:latin typeface="+mj-lt"/>
                <a:ea typeface="Calibri" panose="020F0502020204030204" pitchFamily="34" charset="0"/>
              </a:rPr>
              <a:t>Quelle est la durée de cette affectation « hors mouvement » au CNED ? </a:t>
            </a:r>
            <a:endParaRPr lang="fr-FR" sz="1000" dirty="0">
              <a:latin typeface="+mj-lt"/>
              <a:ea typeface="Calibri" panose="020F0502020204030204" pitchFamily="34" charset="0"/>
            </a:endParaRPr>
          </a:p>
          <a:p>
            <a:pPr algn="just"/>
            <a:r>
              <a:rPr lang="fr-FR" sz="1000" dirty="0">
                <a:latin typeface="+mj-lt"/>
                <a:ea typeface="Calibri" panose="020F0502020204030204" pitchFamily="34" charset="0"/>
              </a:rPr>
              <a:t>La durée de la mise à disposition est de trois ans.</a:t>
            </a:r>
          </a:p>
          <a:p>
            <a:pPr algn="just"/>
            <a:endParaRPr lang="fr-FR" sz="700" b="1" i="1" dirty="0">
              <a:latin typeface="+mj-lt"/>
              <a:ea typeface="Calibri" panose="020F0502020204030204" pitchFamily="34" charset="0"/>
            </a:endParaRPr>
          </a:p>
          <a:p>
            <a:pPr algn="just"/>
            <a:r>
              <a:rPr lang="fr-FR" sz="1000" b="1" i="1" dirty="0">
                <a:latin typeface="+mj-lt"/>
                <a:ea typeface="Calibri" panose="020F0502020204030204" pitchFamily="34" charset="0"/>
              </a:rPr>
              <a:t>A quelle date s’opère la prise de poste ? </a:t>
            </a:r>
          </a:p>
          <a:p>
            <a:pPr algn="just"/>
            <a:r>
              <a:rPr lang="fr-FR" sz="1000" dirty="0">
                <a:latin typeface="+mj-lt"/>
                <a:ea typeface="Calibri" panose="020F0502020204030204" pitchFamily="34" charset="0"/>
              </a:rPr>
              <a:t>La prise de poste des personnels sélectionnés s’opérera au 1</a:t>
            </a:r>
            <a:r>
              <a:rPr lang="fr-FR" sz="1000" baseline="30000" dirty="0">
                <a:latin typeface="+mj-lt"/>
                <a:ea typeface="Calibri" panose="020F0502020204030204" pitchFamily="34" charset="0"/>
              </a:rPr>
              <a:t>er</a:t>
            </a:r>
            <a:r>
              <a:rPr lang="fr-FR" sz="1000" dirty="0">
                <a:latin typeface="+mj-lt"/>
                <a:ea typeface="Calibri" panose="020F0502020204030204" pitchFamily="34" charset="0"/>
              </a:rPr>
              <a:t> septembre 2024 pour la plupart des situations, mais il peut être envisagé une prise de poste plus tôt sous réserve des nécessités de service après accord des DSDEN ou académies concernées.</a:t>
            </a:r>
          </a:p>
          <a:p>
            <a:pPr algn="just"/>
            <a:endParaRPr lang="fr-FR" sz="700" dirty="0">
              <a:latin typeface="+mj-lt"/>
              <a:ea typeface="Calibri" panose="020F0502020204030204" pitchFamily="34" charset="0"/>
            </a:endParaRPr>
          </a:p>
          <a:p>
            <a:pPr algn="just"/>
            <a:r>
              <a:rPr lang="fr-FR" sz="1000" b="1" i="1" dirty="0">
                <a:latin typeface="+mj-lt"/>
                <a:ea typeface="Calibri" panose="020F0502020204030204" pitchFamily="34" charset="0"/>
              </a:rPr>
              <a:t>Quels sont les impacts de la mise à disposition sur mon déroulé de carrière ?</a:t>
            </a:r>
          </a:p>
          <a:p>
            <a:pPr algn="just"/>
            <a:r>
              <a:rPr lang="fr-FR" sz="1000" dirty="0">
                <a:latin typeface="+mj-lt"/>
                <a:ea typeface="Calibri" panose="020F0502020204030204" pitchFamily="34" charset="0"/>
              </a:rPr>
              <a:t>Vous continuez de bénéficier dans votre corps d'appartenance des avancements d'échelon et éventuellement des avancements de grade sous réserve de remplir les conditions de promouvabilité.</a:t>
            </a:r>
          </a:p>
          <a:p>
            <a:pPr algn="just"/>
            <a:endParaRPr lang="fr-FR" sz="700" b="1" i="1" dirty="0">
              <a:latin typeface="+mj-lt"/>
              <a:ea typeface="Calibri" panose="020F0502020204030204" pitchFamily="34" charset="0"/>
            </a:endParaRPr>
          </a:p>
          <a:p>
            <a:pPr algn="just"/>
            <a:r>
              <a:rPr lang="fr-FR" sz="1000" b="1" i="1" dirty="0">
                <a:effectLst/>
                <a:latin typeface="+mj-lt"/>
                <a:ea typeface="Calibri" panose="020F0502020204030204" pitchFamily="34" charset="0"/>
              </a:rPr>
              <a:t>Pourrai-je bénéficier du télétravail ? Pour combien de jours ? </a:t>
            </a:r>
            <a:endParaRPr lang="fr-FR" sz="1000" dirty="0">
              <a:effectLst/>
              <a:latin typeface="+mj-lt"/>
              <a:ea typeface="Calibri" panose="020F0502020204030204" pitchFamily="34" charset="0"/>
            </a:endParaRPr>
          </a:p>
          <a:p>
            <a:pPr algn="just"/>
            <a:r>
              <a:rPr lang="fr-FR" sz="1000" dirty="0">
                <a:effectLst/>
                <a:latin typeface="+mj-lt"/>
                <a:ea typeface="Calibri" panose="020F0502020204030204" pitchFamily="34" charset="0"/>
              </a:rPr>
              <a:t>Il est tout </a:t>
            </a:r>
            <a:r>
              <a:rPr lang="fr-FR" sz="1000" dirty="0">
                <a:latin typeface="+mj-lt"/>
                <a:ea typeface="Calibri" panose="020F0502020204030204" pitchFamily="34" charset="0"/>
              </a:rPr>
              <a:t>à fait possible d’organiser une partie de son activité en télétravail sous réserve de remplir les conditions réglementaires (pas plus de 3 jours de télétravail hebdomadaire, sous réserve des nécessités de service). </a:t>
            </a:r>
          </a:p>
          <a:p>
            <a:pPr algn="just"/>
            <a:endParaRPr lang="fr-FR" sz="1000" dirty="0">
              <a:effectLst/>
              <a:latin typeface="+mj-lt"/>
              <a:ea typeface="Calibri" panose="020F0502020204030204" pitchFamily="34" charset="0"/>
              <a:cs typeface="Arial" panose="020B0604020202020204" pitchFamily="34" charset="0"/>
            </a:endParaRPr>
          </a:p>
          <a:p>
            <a:pPr algn="just"/>
            <a:endParaRPr lang="fr-FR" sz="1000" dirty="0">
              <a:latin typeface="+mj-lt"/>
            </a:endParaRPr>
          </a:p>
          <a:p>
            <a:endParaRPr lang="fr-FR" dirty="0"/>
          </a:p>
        </p:txBody>
      </p:sp>
      <p:sp>
        <p:nvSpPr>
          <p:cNvPr id="6" name="ZoneTexte 5">
            <a:extLst>
              <a:ext uri="{FF2B5EF4-FFF2-40B4-BE49-F238E27FC236}">
                <a16:creationId xmlns:a16="http://schemas.microsoft.com/office/drawing/2014/main" id="{99BE9C8C-C0DD-42D6-AC93-44FC21F799CB}"/>
              </a:ext>
            </a:extLst>
          </p:cNvPr>
          <p:cNvSpPr txBox="1"/>
          <p:nvPr/>
        </p:nvSpPr>
        <p:spPr>
          <a:xfrm>
            <a:off x="282145" y="674106"/>
            <a:ext cx="8496622" cy="369332"/>
          </a:xfrm>
          <a:prstGeom prst="rect">
            <a:avLst/>
          </a:prstGeom>
          <a:noFill/>
        </p:spPr>
        <p:txBody>
          <a:bodyPr wrap="square" rtlCol="0">
            <a:spAutoFit/>
          </a:bodyPr>
          <a:lstStyle/>
          <a:p>
            <a:r>
              <a:rPr lang="fr-FR" dirty="0">
                <a:solidFill>
                  <a:schemeClr val="accent2">
                    <a:lumMod val="75000"/>
                  </a:schemeClr>
                </a:solidFill>
              </a:rPr>
              <a:t>MODALITES ORGANISATIONNELLES</a:t>
            </a:r>
          </a:p>
        </p:txBody>
      </p:sp>
    </p:spTree>
    <p:extLst>
      <p:ext uri="{BB962C8B-B14F-4D97-AF65-F5344CB8AC3E}">
        <p14:creationId xmlns:p14="http://schemas.microsoft.com/office/powerpoint/2010/main" val="534253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300675" y="733163"/>
            <a:ext cx="8424334" cy="4142843"/>
          </a:xfrm>
        </p:spPr>
        <p:txBody>
          <a:bodyPr/>
          <a:lstStyle/>
          <a:p>
            <a:pPr algn="just"/>
            <a:endParaRPr lang="fr-FR" sz="1000" dirty="0">
              <a:latin typeface="+mj-lt"/>
              <a:ea typeface="Calibri" panose="020F0502020204030204" pitchFamily="34" charset="0"/>
              <a:cs typeface="Arial" panose="020B0604020202020204" pitchFamily="34" charset="0"/>
            </a:endParaRPr>
          </a:p>
          <a:p>
            <a:pPr algn="just"/>
            <a:r>
              <a:rPr lang="fr-FR" sz="1000" b="1" i="1" dirty="0">
                <a:effectLst/>
                <a:latin typeface="+mj-lt"/>
                <a:ea typeface="Calibri" panose="020F0502020204030204" pitchFamily="34" charset="0"/>
                <a:cs typeface="Arial" panose="020B0604020202020204" pitchFamily="34" charset="0"/>
              </a:rPr>
              <a:t>Où sont implantés les postes ?</a:t>
            </a:r>
          </a:p>
          <a:p>
            <a:pPr algn="just"/>
            <a:r>
              <a:rPr lang="fr-FR" sz="1000" dirty="0">
                <a:effectLst/>
                <a:latin typeface="+mj-lt"/>
                <a:ea typeface="Calibri" panose="020F0502020204030204" pitchFamily="34" charset="0"/>
                <a:cs typeface="Arial" panose="020B0604020202020204" pitchFamily="34" charset="0"/>
              </a:rPr>
              <a:t>En fonctions des compétences de l’enseignant et des missions confiées, le poste pourra être basé à la direction générale du CNED, à Chasseneuil du Poitou (sit</a:t>
            </a:r>
            <a:r>
              <a:rPr lang="fr-FR" sz="1000" dirty="0">
                <a:latin typeface="+mj-lt"/>
                <a:ea typeface="Calibri" panose="020F0502020204030204" pitchFamily="34" charset="0"/>
                <a:cs typeface="Arial" panose="020B0604020202020204" pitchFamily="34" charset="0"/>
              </a:rPr>
              <a:t>e du Futuroscope dans le département de la Vienne)</a:t>
            </a:r>
            <a:r>
              <a:rPr lang="fr-FR" sz="1000" dirty="0">
                <a:effectLst/>
                <a:latin typeface="+mj-lt"/>
                <a:ea typeface="Calibri" panose="020F0502020204030204" pitchFamily="34" charset="0"/>
                <a:cs typeface="Arial" panose="020B0604020202020204" pitchFamily="34" charset="0"/>
              </a:rPr>
              <a:t>, ou sur une unité opérationnelle implantée géographiquement à :</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Vanves ou Lille (CNED SUP-CONCOURS)</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Lyon ou Grenoble (CNED PRO)</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Toulouse (CNED Ecole)</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Rouen (CNED Collège)</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Rennes (CNED Lycée)</a:t>
            </a:r>
          </a:p>
          <a:p>
            <a:pPr marL="534988" indent="-171450" algn="just">
              <a:buFont typeface="Arial" panose="020B0604020202020204" pitchFamily="34" charset="0"/>
              <a:buChar char="•"/>
            </a:pPr>
            <a:r>
              <a:rPr lang="fr-FR" sz="1000" dirty="0">
                <a:effectLst/>
                <a:latin typeface="+mj-lt"/>
                <a:ea typeface="Calibri" panose="020F0502020204030204" pitchFamily="34" charset="0"/>
                <a:cs typeface="Arial" panose="020B0604020202020204" pitchFamily="34" charset="0"/>
              </a:rPr>
              <a:t>Poitiers (CNED Langues) </a:t>
            </a:r>
          </a:p>
          <a:p>
            <a:pPr algn="just"/>
            <a:endParaRPr lang="fr-FR" sz="900" dirty="0">
              <a:effectLst/>
              <a:latin typeface="+mj-lt"/>
              <a:ea typeface="Calibri" panose="020F0502020204030204" pitchFamily="34" charset="0"/>
              <a:cs typeface="Arial" panose="020B0604020202020204" pitchFamily="34" charset="0"/>
            </a:endParaRPr>
          </a:p>
          <a:p>
            <a:pPr algn="just"/>
            <a:r>
              <a:rPr lang="fr-FR" sz="1000" b="1" i="1" dirty="0">
                <a:effectLst/>
                <a:latin typeface="+mj-lt"/>
                <a:ea typeface="Calibri" panose="020F0502020204030204" pitchFamily="34" charset="0"/>
              </a:rPr>
              <a:t>Quelle sera ma rémunération ? </a:t>
            </a:r>
            <a:endParaRPr lang="fr-FR" sz="1000" dirty="0">
              <a:effectLst/>
              <a:latin typeface="+mj-lt"/>
              <a:ea typeface="Calibri" panose="020F0502020204030204" pitchFamily="34" charset="0"/>
            </a:endParaRPr>
          </a:p>
          <a:p>
            <a:pPr algn="just"/>
            <a:r>
              <a:rPr lang="fr-FR" sz="1000" dirty="0">
                <a:effectLst/>
                <a:latin typeface="+mj-lt"/>
                <a:ea typeface="Calibri" panose="020F0502020204030204" pitchFamily="34" charset="0"/>
              </a:rPr>
              <a:t>Elle correspondra </a:t>
            </a:r>
            <a:r>
              <a:rPr lang="fr-FR" sz="1000" i="1" dirty="0">
                <a:effectLst/>
                <a:latin typeface="+mj-lt"/>
                <a:ea typeface="Calibri" panose="020F0502020204030204" pitchFamily="34" charset="0"/>
              </a:rPr>
              <a:t>a minima</a:t>
            </a:r>
            <a:r>
              <a:rPr lang="fr-FR" sz="1000" dirty="0">
                <a:effectLst/>
                <a:latin typeface="+mj-lt"/>
                <a:ea typeface="Calibri" panose="020F0502020204030204" pitchFamily="34" charset="0"/>
              </a:rPr>
              <a:t> au corps/grade/échelon détenu par l’enseignant augmentée de l’ISAE (1</a:t>
            </a:r>
            <a:r>
              <a:rPr lang="fr-FR" sz="1000" baseline="30000" dirty="0">
                <a:effectLst/>
                <a:latin typeface="+mj-lt"/>
                <a:ea typeface="Calibri" panose="020F0502020204030204" pitchFamily="34" charset="0"/>
              </a:rPr>
              <a:t>er</a:t>
            </a:r>
            <a:r>
              <a:rPr lang="fr-FR" sz="1000" dirty="0">
                <a:effectLst/>
                <a:latin typeface="+mj-lt"/>
                <a:ea typeface="Calibri" panose="020F0502020204030204" pitchFamily="34" charset="0"/>
              </a:rPr>
              <a:t> degré) ou de la part fixe de l’ISOE (2</a:t>
            </a:r>
            <a:r>
              <a:rPr lang="fr-FR" sz="1000" baseline="30000" dirty="0">
                <a:effectLst/>
                <a:latin typeface="+mj-lt"/>
                <a:ea typeface="Calibri" panose="020F0502020204030204" pitchFamily="34" charset="0"/>
              </a:rPr>
              <a:t>nd</a:t>
            </a:r>
            <a:r>
              <a:rPr lang="fr-FR" sz="1000" dirty="0">
                <a:effectLst/>
                <a:latin typeface="+mj-lt"/>
                <a:ea typeface="Calibri" panose="020F0502020204030204" pitchFamily="34" charset="0"/>
              </a:rPr>
              <a:t> degré). Cette rémunération continuera à être versée par votre service gestionnaire habituel dans le cadre de la mise à disposition.</a:t>
            </a:r>
          </a:p>
          <a:p>
            <a:pPr algn="just"/>
            <a:r>
              <a:rPr lang="fr-FR" sz="1000" dirty="0">
                <a:latin typeface="+mj-lt"/>
                <a:ea typeface="Calibri" panose="020F0502020204030204" pitchFamily="34" charset="0"/>
              </a:rPr>
              <a:t>Le CNED complète cette rémunération par le versement d’une indemnité forfaitaire pour travaux supplémentaires (IFTS).</a:t>
            </a:r>
          </a:p>
          <a:p>
            <a:pPr algn="just"/>
            <a:r>
              <a:rPr lang="fr-FR" sz="1000" b="1" u="sng" dirty="0">
                <a:effectLst/>
                <a:latin typeface="+mj-lt"/>
                <a:ea typeface="Calibri" panose="020F0502020204030204" pitchFamily="34" charset="0"/>
              </a:rPr>
              <a:t>Ex</a:t>
            </a:r>
            <a:r>
              <a:rPr lang="fr-FR" sz="1000" b="1" u="sng" dirty="0">
                <a:latin typeface="+mj-lt"/>
                <a:ea typeface="Calibri" panose="020F0502020204030204" pitchFamily="34" charset="0"/>
              </a:rPr>
              <a:t>emples</a:t>
            </a:r>
            <a:r>
              <a:rPr lang="fr-FR" sz="1000" dirty="0">
                <a:latin typeface="+mj-lt"/>
                <a:ea typeface="Calibri" panose="020F0502020204030204" pitchFamily="34" charset="0"/>
              </a:rPr>
              <a:t> :</a:t>
            </a:r>
          </a:p>
          <a:p>
            <a:pPr marL="263525" indent="-171450" algn="just">
              <a:buFont typeface="Arial" panose="020B0604020202020204" pitchFamily="34" charset="0"/>
              <a:buChar char="•"/>
            </a:pPr>
            <a:r>
              <a:rPr lang="fr-FR" sz="1000" dirty="0">
                <a:latin typeface="+mj-lt"/>
                <a:ea typeface="Calibri" panose="020F0502020204030204" pitchFamily="34" charset="0"/>
              </a:rPr>
              <a:t>pour un certifié de classe normale, le montant de l’indemnité versée par le CNED est de 427,59 €</a:t>
            </a:r>
          </a:p>
          <a:p>
            <a:pPr marL="263525" indent="-171450" algn="just">
              <a:buFont typeface="Arial" panose="020B0604020202020204" pitchFamily="34" charset="0"/>
              <a:buChar char="•"/>
            </a:pPr>
            <a:r>
              <a:rPr lang="fr-FR" sz="1000" dirty="0">
                <a:effectLst/>
                <a:latin typeface="+mj-lt"/>
                <a:ea typeface="Calibri" panose="020F0502020204030204" pitchFamily="34" charset="0"/>
              </a:rPr>
              <a:t>pour un certifié hors classe ou classe exceptionnelle et pour les agrégés, le montant de l’indemnité versée par le CNED est de 583,15 €</a:t>
            </a:r>
          </a:p>
          <a:p>
            <a:pPr algn="just"/>
            <a:r>
              <a:rPr lang="fr-FR" sz="1000" i="1" dirty="0">
                <a:latin typeface="+mj-lt"/>
                <a:ea typeface="Calibri" panose="020F0502020204030204" pitchFamily="34" charset="0"/>
              </a:rPr>
              <a:t>NOTA : les montants appliqués aux certifiés sont identiques pour les PLP, les PEPS et les PE</a:t>
            </a:r>
          </a:p>
          <a:p>
            <a:pPr algn="just"/>
            <a:endParaRPr lang="fr-FR" sz="1000" dirty="0">
              <a:effectLst/>
              <a:highlight>
                <a:srgbClr val="FFFF00"/>
              </a:highlight>
              <a:latin typeface="+mj-lt"/>
              <a:ea typeface="Calibri" panose="020F0502020204030204" pitchFamily="34" charset="0"/>
            </a:endParaRPr>
          </a:p>
          <a:p>
            <a:pPr algn="just"/>
            <a:endParaRPr lang="fr-FR" sz="1000" dirty="0">
              <a:latin typeface="+mj-lt"/>
            </a:endParaRPr>
          </a:p>
          <a:p>
            <a:endParaRPr lang="fr-FR" dirty="0"/>
          </a:p>
        </p:txBody>
      </p:sp>
      <p:sp>
        <p:nvSpPr>
          <p:cNvPr id="6" name="ZoneTexte 5">
            <a:extLst>
              <a:ext uri="{FF2B5EF4-FFF2-40B4-BE49-F238E27FC236}">
                <a16:creationId xmlns:a16="http://schemas.microsoft.com/office/drawing/2014/main" id="{99BE9C8C-C0DD-42D6-AC93-44FC21F799CB}"/>
              </a:ext>
            </a:extLst>
          </p:cNvPr>
          <p:cNvSpPr txBox="1"/>
          <p:nvPr/>
        </p:nvSpPr>
        <p:spPr>
          <a:xfrm>
            <a:off x="395816" y="546233"/>
            <a:ext cx="8496622" cy="369332"/>
          </a:xfrm>
          <a:prstGeom prst="rect">
            <a:avLst/>
          </a:prstGeom>
          <a:noFill/>
        </p:spPr>
        <p:txBody>
          <a:bodyPr wrap="square" rtlCol="0">
            <a:spAutoFit/>
          </a:bodyPr>
          <a:lstStyle/>
          <a:p>
            <a:r>
              <a:rPr lang="fr-FR" dirty="0">
                <a:solidFill>
                  <a:schemeClr val="accent2">
                    <a:lumMod val="75000"/>
                  </a:schemeClr>
                </a:solidFill>
              </a:rPr>
              <a:t>MODALITES ORGANISATIONNELLES (suite)</a:t>
            </a:r>
          </a:p>
        </p:txBody>
      </p:sp>
    </p:spTree>
    <p:extLst>
      <p:ext uri="{BB962C8B-B14F-4D97-AF65-F5344CB8AC3E}">
        <p14:creationId xmlns:p14="http://schemas.microsoft.com/office/powerpoint/2010/main" val="217969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6</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51520" y="1131590"/>
            <a:ext cx="8424334" cy="3384376"/>
          </a:xfrm>
        </p:spPr>
        <p:txBody>
          <a:bodyPr/>
          <a:lstStyle/>
          <a:p>
            <a:pPr algn="just"/>
            <a:endParaRPr lang="fr-FR" sz="1000" dirty="0">
              <a:latin typeface="+mj-lt"/>
              <a:ea typeface="Calibri" panose="020F0502020204030204" pitchFamily="34" charset="0"/>
              <a:cs typeface="Arial" panose="020B0604020202020204" pitchFamily="34" charset="0"/>
            </a:endParaRPr>
          </a:p>
          <a:p>
            <a:pPr algn="just"/>
            <a:r>
              <a:rPr lang="fr-FR" sz="1000" b="1" i="1" dirty="0">
                <a:effectLst/>
                <a:latin typeface="+mj-lt"/>
                <a:ea typeface="Calibri" panose="020F0502020204030204" pitchFamily="34" charset="0"/>
              </a:rPr>
              <a:t>Que se passe-t-il à la fin de ma mise à disposition ?</a:t>
            </a:r>
          </a:p>
          <a:p>
            <a:pPr algn="just"/>
            <a:r>
              <a:rPr lang="fr-FR" sz="1000" dirty="0">
                <a:latin typeface="+mj-lt"/>
                <a:ea typeface="Calibri" panose="020F0502020204030204" pitchFamily="34" charset="0"/>
              </a:rPr>
              <a:t>A la fin de la mise à disposition, vous êtes réintégré(e) auprès de votre département ou académie d’origine sur vos fonctions de personnel enseignant. Dans ce cadre, vous devez obligatoirement participer au mouvement intra-départemental ou intra-académique afin de vous voir proposer un poste au sein de votre département / académie d’origine.</a:t>
            </a:r>
          </a:p>
          <a:p>
            <a:pPr algn="just"/>
            <a:endParaRPr lang="fr-FR" sz="1000" dirty="0">
              <a:effectLst/>
              <a:highlight>
                <a:srgbClr val="FFFF00"/>
              </a:highlight>
              <a:latin typeface="+mj-lt"/>
              <a:ea typeface="Calibri" panose="020F0502020204030204" pitchFamily="34" charset="0"/>
            </a:endParaRPr>
          </a:p>
          <a:p>
            <a:pPr algn="just"/>
            <a:r>
              <a:rPr lang="fr-FR" sz="1000" b="1" i="1" dirty="0">
                <a:effectLst/>
                <a:latin typeface="+mj-lt"/>
                <a:ea typeface="Calibri" panose="020F0502020204030204" pitchFamily="34" charset="0"/>
              </a:rPr>
              <a:t>Sur quel poste</a:t>
            </a:r>
            <a:r>
              <a:rPr lang="fr-FR" sz="1000" b="1" i="1" dirty="0">
                <a:latin typeface="+mj-lt"/>
                <a:ea typeface="Calibri" panose="020F0502020204030204" pitchFamily="34" charset="0"/>
              </a:rPr>
              <a:t> vais-je revenir à l’issue de la mise à disposition ?</a:t>
            </a:r>
          </a:p>
          <a:p>
            <a:pPr algn="just"/>
            <a:r>
              <a:rPr lang="fr-FR" sz="1000" dirty="0">
                <a:latin typeface="+mj-lt"/>
                <a:ea typeface="Calibri" panose="020F0502020204030204" pitchFamily="34" charset="0"/>
              </a:rPr>
              <a:t>La mise à disposition vous fait perdre </a:t>
            </a:r>
            <a:r>
              <a:rPr lang="fr-FR" sz="1000" i="1" dirty="0">
                <a:latin typeface="+mj-lt"/>
                <a:ea typeface="Calibri" panose="020F0502020204030204" pitchFamily="34" charset="0"/>
              </a:rPr>
              <a:t>de facto </a:t>
            </a:r>
            <a:r>
              <a:rPr lang="fr-FR" sz="1000" dirty="0">
                <a:latin typeface="+mj-lt"/>
                <a:ea typeface="Calibri" panose="020F0502020204030204" pitchFamily="34" charset="0"/>
              </a:rPr>
              <a:t>votre poste ainsi que tous les points liés à l’ancienneté de poste dans le cadre du barème pour le mouvement. </a:t>
            </a:r>
          </a:p>
          <a:p>
            <a:pPr algn="just"/>
            <a:r>
              <a:rPr lang="fr-FR" sz="1000" dirty="0">
                <a:latin typeface="+mj-lt"/>
                <a:ea typeface="Calibri" panose="020F0502020204030204" pitchFamily="34" charset="0"/>
              </a:rPr>
              <a:t>Cependant, les académies ont mis en place un système de bonification visant à faciliter votre retour. Généralement, cette bonification se déclenche sur des vœux larges (sans distinction de type d’établissement) pour les vœux de type département (enseignants du 2</a:t>
            </a:r>
            <a:r>
              <a:rPr lang="fr-FR" sz="1000" baseline="30000" dirty="0">
                <a:latin typeface="+mj-lt"/>
                <a:ea typeface="Calibri" panose="020F0502020204030204" pitchFamily="34" charset="0"/>
              </a:rPr>
              <a:t>nd</a:t>
            </a:r>
            <a:r>
              <a:rPr lang="fr-FR" sz="1000" dirty="0">
                <a:latin typeface="+mj-lt"/>
                <a:ea typeface="Calibri" panose="020F0502020204030204" pitchFamily="34" charset="0"/>
              </a:rPr>
              <a:t> degré).</a:t>
            </a:r>
          </a:p>
          <a:p>
            <a:pPr algn="just"/>
            <a:r>
              <a:rPr lang="fr-FR" sz="1000" dirty="0">
                <a:latin typeface="+mj-lt"/>
                <a:ea typeface="Calibri" panose="020F0502020204030204" pitchFamily="34" charset="0"/>
              </a:rPr>
              <a:t>Les barèmes pour le mouvement intra-départemental sont arrêtés par les DASEN et par les recteurs pour le mouvement intra-académique. Si vous souhaitez avoir plus d’informations sur les bonifications mises en œuvre au sein de votre département ou académie dans le cadre d’une réintégration après mise à disposition, il vous est conseillé de prendre directement l’attache de la division des personnels enseignants de votre DSDEN ou rectorat. </a:t>
            </a:r>
          </a:p>
          <a:p>
            <a:pPr algn="just"/>
            <a:endParaRPr lang="fr-FR" sz="1000" dirty="0">
              <a:latin typeface="+mj-lt"/>
              <a:ea typeface="Calibri" panose="020F0502020204030204" pitchFamily="34" charset="0"/>
            </a:endParaRPr>
          </a:p>
          <a:p>
            <a:pPr algn="just"/>
            <a:r>
              <a:rPr lang="fr-FR" sz="1000" dirty="0">
                <a:latin typeface="+mj-lt"/>
                <a:ea typeface="Calibri" panose="020F0502020204030204" pitchFamily="34" charset="0"/>
              </a:rPr>
              <a:t>Un comparateur de mobilité recensant l’intégralité des barèmes académiques est également consultable en ligne : </a:t>
            </a:r>
            <a:r>
              <a:rPr lang="fr-FR" sz="1100" dirty="0">
							</a:rPr>
              <a:t>Comparateur de mobilité (education.gouv.fr)</a:t>
            </a:r>
            <a:r>
              <a:rPr lang="fr-FR" sz="1100" dirty="0"/>
              <a:t> </a:t>
            </a:r>
            <a:endParaRPr lang="fr-FR" sz="1000" dirty="0">
              <a:latin typeface="+mj-lt"/>
              <a:ea typeface="Calibri" panose="020F0502020204030204" pitchFamily="34" charset="0"/>
            </a:endParaRPr>
          </a:p>
          <a:p>
            <a:pPr algn="just"/>
            <a:endParaRPr lang="fr-FR" sz="1000" dirty="0">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latin typeface="+mj-lt"/>
            </a:endParaRPr>
          </a:p>
          <a:p>
            <a:endParaRPr lang="fr-FR" dirty="0"/>
          </a:p>
        </p:txBody>
      </p:sp>
      <p:sp>
        <p:nvSpPr>
          <p:cNvPr id="6" name="ZoneTexte 5">
            <a:extLst>
              <a:ext uri="{FF2B5EF4-FFF2-40B4-BE49-F238E27FC236}">
                <a16:creationId xmlns:a16="http://schemas.microsoft.com/office/drawing/2014/main" id="{99BE9C8C-C0DD-42D6-AC93-44FC21F799CB}"/>
              </a:ext>
            </a:extLst>
          </p:cNvPr>
          <p:cNvSpPr txBox="1"/>
          <p:nvPr/>
        </p:nvSpPr>
        <p:spPr>
          <a:xfrm>
            <a:off x="323850" y="674106"/>
            <a:ext cx="8496622" cy="369332"/>
          </a:xfrm>
          <a:prstGeom prst="rect">
            <a:avLst/>
          </a:prstGeom>
          <a:noFill/>
        </p:spPr>
        <p:txBody>
          <a:bodyPr wrap="square" rtlCol="0">
            <a:spAutoFit/>
          </a:bodyPr>
          <a:lstStyle/>
          <a:p>
            <a:r>
              <a:rPr lang="fr-FR" dirty="0">
                <a:solidFill>
                  <a:schemeClr val="accent2">
                    <a:lumMod val="75000"/>
                  </a:schemeClr>
                </a:solidFill>
              </a:rPr>
              <a:t>MODALITES ORGANISATIONNELLES (suite)</a:t>
            </a:r>
          </a:p>
        </p:txBody>
      </p:sp>
    </p:spTree>
    <p:extLst>
      <p:ext uri="{BB962C8B-B14F-4D97-AF65-F5344CB8AC3E}">
        <p14:creationId xmlns:p14="http://schemas.microsoft.com/office/powerpoint/2010/main" val="1142513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7</a:t>
            </a:fld>
            <a:endParaRPr lang="fr-FR" dirty="0"/>
          </a:p>
        </p:txBody>
      </p:sp>
      <p:sp>
        <p:nvSpPr>
          <p:cNvPr id="2" name="Espace réservé de la date 1"/>
          <p:cNvSpPr>
            <a:spLocks noGrp="1"/>
          </p:cNvSpPr>
          <p:nvPr>
            <p:ph type="dt" sz="half" idx="2"/>
          </p:nvPr>
        </p:nvSpPr>
        <p:spPr/>
        <p:txBody>
          <a:bodyPr/>
          <a:lstStyle/>
          <a:p>
            <a:fld id="{9E4F9C7A-68E5-0042-9946-4669E134DC3E}" type="datetime1">
              <a:rPr lang="fr-FR" cap="all" smtClean="0"/>
              <a:t>13/12/2023</a:t>
            </a:fld>
            <a:endParaRPr lang="fr-FR" cap="all" dirty="0"/>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51520" y="1131590"/>
            <a:ext cx="8424334" cy="3384376"/>
          </a:xfrm>
        </p:spPr>
        <p:txBody>
          <a:bodyPr/>
          <a:lstStyle/>
          <a:p>
            <a:pPr algn="just"/>
            <a:endParaRPr lang="fr-FR" sz="1000" dirty="0">
              <a:latin typeface="+mj-lt"/>
              <a:ea typeface="Calibri" panose="020F0502020204030204" pitchFamily="34" charset="0"/>
              <a:cs typeface="Arial" panose="020B0604020202020204" pitchFamily="34" charset="0"/>
            </a:endParaRPr>
          </a:p>
          <a:p>
            <a:pPr algn="just"/>
            <a:r>
              <a:rPr lang="fr-FR" sz="1000" b="1" i="1" dirty="0">
                <a:effectLst/>
                <a:latin typeface="+mj-lt"/>
                <a:ea typeface="Calibri" panose="020F0502020204030204" pitchFamily="34" charset="0"/>
              </a:rPr>
              <a:t>Quelles seront mes obligations horaires ?</a:t>
            </a:r>
          </a:p>
          <a:p>
            <a:pPr algn="just"/>
            <a:r>
              <a:rPr lang="fr-FR" sz="1000" dirty="0">
                <a:effectLst/>
                <a:latin typeface="+mj-lt"/>
                <a:ea typeface="Calibri" panose="020F0502020204030204" pitchFamily="34" charset="0"/>
              </a:rPr>
              <a:t>Les congés annuels sont fixés réglementairement et sont d'une durée égale à cinq fois les obligations hebdomadaires de service. Cette durée est appréciée en nombre de jours effectivement ouvrés. </a:t>
            </a:r>
          </a:p>
          <a:p>
            <a:pPr algn="just"/>
            <a:r>
              <a:rPr lang="fr-FR" sz="1000" dirty="0">
                <a:effectLst/>
                <a:latin typeface="+mj-lt"/>
                <a:ea typeface="Calibri" panose="020F0502020204030204" pitchFamily="34" charset="0"/>
              </a:rPr>
              <a:t>Le décompte du temps de travail est réalisé sur la base d’une durée de travail effectif de 1 607 heures annuelles. </a:t>
            </a:r>
          </a:p>
          <a:p>
            <a:pPr algn="just"/>
            <a:r>
              <a:rPr lang="fr-FR" sz="1000" dirty="0">
                <a:effectLst/>
                <a:latin typeface="+mj-lt"/>
                <a:ea typeface="Calibri" panose="020F0502020204030204" pitchFamily="34" charset="0"/>
              </a:rPr>
              <a:t>Chaque agent a la possibilité de choisir son cycle de travail. Le choix du cycle de travail est lié à la détermination d’un nombre de jours d’ARTT garantissant ainsi les 1 607 heures de travail effectif.</a:t>
            </a:r>
          </a:p>
          <a:p>
            <a:pPr algn="just"/>
            <a:endParaRPr lang="fr-FR" sz="1000" dirty="0">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r>
              <a:rPr lang="fr-FR" sz="1000" dirty="0">
                <a:effectLst/>
                <a:highlight>
                  <a:srgbClr val="FFFF00"/>
                </a:highlight>
                <a:latin typeface="+mj-lt"/>
                <a:ea typeface="Calibri" panose="020F0502020204030204" pitchFamily="34" charset="0"/>
              </a:rPr>
              <a:t>		</a:t>
            </a:r>
          </a:p>
          <a:p>
            <a:pPr algn="just"/>
            <a:r>
              <a:rPr lang="fr-FR" sz="1000" dirty="0">
                <a:effectLst/>
                <a:highlight>
                  <a:srgbClr val="FFFF00"/>
                </a:highlight>
                <a:latin typeface="+mj-lt"/>
                <a:ea typeface="Calibri" panose="020F0502020204030204" pitchFamily="34" charset="0"/>
              </a:rPr>
              <a:t>				</a:t>
            </a:r>
          </a:p>
          <a:p>
            <a:pPr algn="just"/>
            <a:r>
              <a:rPr lang="fr-FR" sz="1000" dirty="0">
                <a:effectLst/>
                <a:highlight>
                  <a:srgbClr val="FFFF00"/>
                </a:highlight>
                <a:latin typeface="+mj-lt"/>
                <a:ea typeface="Calibri" panose="020F0502020204030204" pitchFamily="34" charset="0"/>
              </a:rPr>
              <a:t>		</a:t>
            </a:r>
          </a:p>
          <a:p>
            <a:pPr algn="just"/>
            <a:r>
              <a:rPr lang="fr-FR" sz="1000" dirty="0">
                <a:effectLst/>
                <a:highlight>
                  <a:srgbClr val="FFFF00"/>
                </a:highlight>
                <a:latin typeface="+mj-lt"/>
                <a:ea typeface="Calibri" panose="020F0502020204030204" pitchFamily="34" charset="0"/>
              </a:rPr>
              <a:t>		</a:t>
            </a:r>
          </a:p>
          <a:p>
            <a:pPr algn="just"/>
            <a:endParaRPr lang="fr-FR" sz="1000" dirty="0">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effectLst/>
              <a:highlight>
                <a:srgbClr val="FFFF00"/>
              </a:highlight>
              <a:latin typeface="+mj-lt"/>
              <a:ea typeface="Calibri" panose="020F0502020204030204" pitchFamily="34" charset="0"/>
            </a:endParaRPr>
          </a:p>
          <a:p>
            <a:pPr algn="just"/>
            <a:endParaRPr lang="fr-FR" sz="1000" dirty="0">
              <a:latin typeface="+mj-lt"/>
            </a:endParaRPr>
          </a:p>
          <a:p>
            <a:endParaRPr lang="fr-FR" dirty="0"/>
          </a:p>
        </p:txBody>
      </p:sp>
      <p:sp>
        <p:nvSpPr>
          <p:cNvPr id="6" name="ZoneTexte 5">
            <a:extLst>
              <a:ext uri="{FF2B5EF4-FFF2-40B4-BE49-F238E27FC236}">
                <a16:creationId xmlns:a16="http://schemas.microsoft.com/office/drawing/2014/main" id="{99BE9C8C-C0DD-42D6-AC93-44FC21F799CB}"/>
              </a:ext>
            </a:extLst>
          </p:cNvPr>
          <p:cNvSpPr txBox="1"/>
          <p:nvPr/>
        </p:nvSpPr>
        <p:spPr>
          <a:xfrm>
            <a:off x="323850" y="674106"/>
            <a:ext cx="8496622" cy="369332"/>
          </a:xfrm>
          <a:prstGeom prst="rect">
            <a:avLst/>
          </a:prstGeom>
          <a:noFill/>
        </p:spPr>
        <p:txBody>
          <a:bodyPr wrap="square" rtlCol="0">
            <a:spAutoFit/>
          </a:bodyPr>
          <a:lstStyle/>
          <a:p>
            <a:r>
              <a:rPr lang="fr-FR" dirty="0">
                <a:solidFill>
                  <a:schemeClr val="accent2">
                    <a:lumMod val="75000"/>
                  </a:schemeClr>
                </a:solidFill>
              </a:rPr>
              <a:t>MODALITES ORGANISATIONNELLES (suite)</a:t>
            </a:r>
          </a:p>
        </p:txBody>
      </p:sp>
      <p:graphicFrame>
        <p:nvGraphicFramePr>
          <p:cNvPr id="3" name="Tableau 4">
            <a:extLst>
              <a:ext uri="{FF2B5EF4-FFF2-40B4-BE49-F238E27FC236}">
                <a16:creationId xmlns:a16="http://schemas.microsoft.com/office/drawing/2014/main" id="{3C50DCBB-5D23-FE19-C94F-533433070488}"/>
              </a:ext>
            </a:extLst>
          </p:cNvPr>
          <p:cNvGraphicFramePr>
            <a:graphicFrameLocks noGrp="1"/>
          </p:cNvGraphicFramePr>
          <p:nvPr>
            <p:extLst>
              <p:ext uri="{D42A27DB-BD31-4B8C-83A1-F6EECF244321}">
                <p14:modId xmlns:p14="http://schemas.microsoft.com/office/powerpoint/2010/main" val="909294787"/>
              </p:ext>
            </p:extLst>
          </p:nvPr>
        </p:nvGraphicFramePr>
        <p:xfrm>
          <a:off x="1608270" y="2529686"/>
          <a:ext cx="5927459" cy="1986280"/>
        </p:xfrm>
        <a:graphic>
          <a:graphicData uri="http://schemas.openxmlformats.org/drawingml/2006/table">
            <a:tbl>
              <a:tblPr firstRow="1" bandRow="1">
                <a:tableStyleId>{5C22544A-7EE6-4342-B048-85BDC9FD1C3A}</a:tableStyleId>
              </a:tblPr>
              <a:tblGrid>
                <a:gridCol w="1713230">
                  <a:extLst>
                    <a:ext uri="{9D8B030D-6E8A-4147-A177-3AD203B41FA5}">
                      <a16:colId xmlns:a16="http://schemas.microsoft.com/office/drawing/2014/main" val="1861628409"/>
                    </a:ext>
                  </a:extLst>
                </a:gridCol>
                <a:gridCol w="1910080">
                  <a:extLst>
                    <a:ext uri="{9D8B030D-6E8A-4147-A177-3AD203B41FA5}">
                      <a16:colId xmlns:a16="http://schemas.microsoft.com/office/drawing/2014/main" val="145836987"/>
                    </a:ext>
                  </a:extLst>
                </a:gridCol>
                <a:gridCol w="2304149">
                  <a:extLst>
                    <a:ext uri="{9D8B030D-6E8A-4147-A177-3AD203B41FA5}">
                      <a16:colId xmlns:a16="http://schemas.microsoft.com/office/drawing/2014/main" val="2277127537"/>
                    </a:ext>
                  </a:extLst>
                </a:gridCol>
              </a:tblGrid>
              <a:tr h="370840">
                <a:tc>
                  <a:txBody>
                    <a:bodyPr/>
                    <a:lstStyle/>
                    <a:p>
                      <a:pPr algn="ctr"/>
                      <a:r>
                        <a:rPr lang="fr-FR" sz="900" b="0" dirty="0">
                          <a:effectLst/>
                          <a:latin typeface="+mn-lt"/>
                          <a:ea typeface="Calibri" panose="020F0502020204030204" pitchFamily="34" charset="0"/>
                        </a:rPr>
                        <a:t>Nombre d’heures journalières</a:t>
                      </a:r>
                      <a:endParaRPr lang="fr-FR" sz="900" b="0" dirty="0">
                        <a:latin typeface="+mn-lt"/>
                      </a:endParaRPr>
                    </a:p>
                  </a:txBody>
                  <a:tcPr/>
                </a:tc>
                <a:tc>
                  <a:txBody>
                    <a:bodyPr/>
                    <a:lstStyle/>
                    <a:p>
                      <a:pPr algn="ctr"/>
                      <a:r>
                        <a:rPr lang="fr-FR" sz="900" b="0" dirty="0">
                          <a:effectLst/>
                          <a:latin typeface="+mn-lt"/>
                          <a:ea typeface="Calibri" panose="020F0502020204030204" pitchFamily="34" charset="0"/>
                        </a:rPr>
                        <a:t>Nombre d’heures hebdomadaires</a:t>
                      </a:r>
                      <a:endParaRPr lang="fr-FR" sz="900" b="0" dirty="0">
                        <a:latin typeface="+mn-lt"/>
                      </a:endParaRPr>
                    </a:p>
                  </a:txBody>
                  <a:tcPr/>
                </a:tc>
                <a:tc>
                  <a:txBody>
                    <a:bodyPr/>
                    <a:lstStyle/>
                    <a:p>
                      <a:pPr algn="ctr"/>
                      <a:r>
                        <a:rPr lang="fr-FR" sz="900" b="0" dirty="0">
                          <a:effectLst/>
                          <a:latin typeface="+mn-lt"/>
                          <a:ea typeface="Calibri" panose="020F0502020204030204" pitchFamily="34" charset="0"/>
                        </a:rPr>
                        <a:t>Nombre de jours d’ARTT</a:t>
                      </a:r>
                      <a:endParaRPr lang="fr-FR" sz="900" b="0" dirty="0">
                        <a:latin typeface="+mn-lt"/>
                      </a:endParaRPr>
                    </a:p>
                  </a:txBody>
                  <a:tcPr/>
                </a:tc>
                <a:extLst>
                  <a:ext uri="{0D108BD9-81ED-4DB2-BD59-A6C34878D82A}">
                    <a16:rowId xmlns:a16="http://schemas.microsoft.com/office/drawing/2014/main" val="1613635895"/>
                  </a:ext>
                </a:extLst>
              </a:tr>
              <a:tr h="370840">
                <a:tc>
                  <a:txBody>
                    <a:bodyPr/>
                    <a:lstStyle/>
                    <a:p>
                      <a:pPr algn="ctr"/>
                      <a:r>
                        <a:rPr lang="fr-FR" sz="900" dirty="0">
                          <a:effectLst/>
                          <a:latin typeface="+mn-lt"/>
                          <a:ea typeface="Calibri" panose="020F0502020204030204" pitchFamily="34" charset="0"/>
                        </a:rPr>
                        <a:t>7 h 52</a:t>
                      </a:r>
                      <a:endParaRPr lang="fr-FR" sz="900" dirty="0">
                        <a:latin typeface="+mn-lt"/>
                      </a:endParaRPr>
                    </a:p>
                  </a:txBody>
                  <a:tcPr/>
                </a:tc>
                <a:tc>
                  <a:txBody>
                    <a:bodyPr/>
                    <a:lstStyle/>
                    <a:p>
                      <a:pPr algn="ctr"/>
                      <a:r>
                        <a:rPr lang="fr-FR" sz="900" dirty="0">
                          <a:effectLst/>
                          <a:latin typeface="+mn-lt"/>
                          <a:ea typeface="Calibri" panose="020F0502020204030204" pitchFamily="34" charset="0"/>
                        </a:rPr>
                        <a:t>39 h 20</a:t>
                      </a:r>
                      <a:endParaRPr lang="fr-FR" sz="9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900" dirty="0">
                          <a:effectLst/>
                          <a:latin typeface="+mn-lt"/>
                          <a:ea typeface="Calibri" panose="020F0502020204030204" pitchFamily="34" charset="0"/>
                        </a:rPr>
                        <a:t>24 (dont 4 jours gérés comme des jours de congés annuels)</a:t>
                      </a:r>
                    </a:p>
                    <a:p>
                      <a:pPr algn="ctr"/>
                      <a:endParaRPr lang="fr-FR" sz="900" dirty="0">
                        <a:latin typeface="+mn-lt"/>
                      </a:endParaRPr>
                    </a:p>
                  </a:txBody>
                  <a:tcPr/>
                </a:tc>
                <a:extLst>
                  <a:ext uri="{0D108BD9-81ED-4DB2-BD59-A6C34878D82A}">
                    <a16:rowId xmlns:a16="http://schemas.microsoft.com/office/drawing/2014/main" val="3037667419"/>
                  </a:ext>
                </a:extLst>
              </a:tr>
              <a:tr h="370840">
                <a:tc>
                  <a:txBody>
                    <a:bodyPr/>
                    <a:lstStyle/>
                    <a:p>
                      <a:pPr algn="ctr"/>
                      <a:r>
                        <a:rPr lang="fr-FR" sz="900" dirty="0">
                          <a:effectLst/>
                          <a:latin typeface="+mn-lt"/>
                          <a:ea typeface="Calibri" panose="020F0502020204030204" pitchFamily="34" charset="0"/>
                        </a:rPr>
                        <a:t>7 h 39</a:t>
                      </a:r>
                      <a:endParaRPr lang="fr-FR" sz="900" dirty="0">
                        <a:latin typeface="+mn-lt"/>
                      </a:endParaRPr>
                    </a:p>
                  </a:txBody>
                  <a:tcPr/>
                </a:tc>
                <a:tc>
                  <a:txBody>
                    <a:bodyPr/>
                    <a:lstStyle/>
                    <a:p>
                      <a:pPr algn="ctr"/>
                      <a:r>
                        <a:rPr lang="fr-FR" sz="900" dirty="0">
                          <a:effectLst/>
                          <a:latin typeface="+mn-lt"/>
                          <a:ea typeface="Calibri" panose="020F0502020204030204" pitchFamily="34" charset="0"/>
                        </a:rPr>
                        <a:t>38 h 15</a:t>
                      </a:r>
                      <a:endParaRPr lang="fr-FR" sz="900" dirty="0">
                        <a:latin typeface="+mn-lt"/>
                      </a:endParaRPr>
                    </a:p>
                  </a:txBody>
                  <a:tcPr/>
                </a:tc>
                <a:tc>
                  <a:txBody>
                    <a:bodyPr/>
                    <a:lstStyle/>
                    <a:p>
                      <a:pPr algn="ctr"/>
                      <a:r>
                        <a:rPr lang="fr-FR" sz="900" dirty="0">
                          <a:effectLst/>
                          <a:latin typeface="+mn-lt"/>
                          <a:ea typeface="Calibri" panose="020F0502020204030204" pitchFamily="34" charset="0"/>
                        </a:rPr>
                        <a:t>18 jours</a:t>
                      </a:r>
                      <a:endParaRPr lang="fr-FR" sz="900" dirty="0">
                        <a:latin typeface="+mn-lt"/>
                      </a:endParaRPr>
                    </a:p>
                  </a:txBody>
                  <a:tcPr/>
                </a:tc>
                <a:extLst>
                  <a:ext uri="{0D108BD9-81ED-4DB2-BD59-A6C34878D82A}">
                    <a16:rowId xmlns:a16="http://schemas.microsoft.com/office/drawing/2014/main" val="1311600688"/>
                  </a:ext>
                </a:extLst>
              </a:tr>
              <a:tr h="370840">
                <a:tc>
                  <a:txBody>
                    <a:bodyPr/>
                    <a:lstStyle/>
                    <a:p>
                      <a:pPr algn="ctr"/>
                      <a:r>
                        <a:rPr lang="fr-FR" sz="900" dirty="0">
                          <a:effectLst/>
                          <a:latin typeface="+mn-lt"/>
                          <a:ea typeface="Calibri" panose="020F0502020204030204" pitchFamily="34" charset="0"/>
                        </a:rPr>
                        <a:t>7 h 28</a:t>
                      </a:r>
                      <a:endParaRPr lang="fr-FR" sz="900" dirty="0">
                        <a:latin typeface="+mn-lt"/>
                      </a:endParaRPr>
                    </a:p>
                  </a:txBody>
                  <a:tcPr/>
                </a:tc>
                <a:tc>
                  <a:txBody>
                    <a:bodyPr/>
                    <a:lstStyle/>
                    <a:p>
                      <a:pPr algn="ctr"/>
                      <a:r>
                        <a:rPr lang="fr-FR" sz="900" dirty="0">
                          <a:effectLst/>
                          <a:latin typeface="+mn-lt"/>
                          <a:ea typeface="Calibri" panose="020F0502020204030204" pitchFamily="34" charset="0"/>
                        </a:rPr>
                        <a:t>37 h 20</a:t>
                      </a:r>
                      <a:endParaRPr lang="fr-FR" sz="900" dirty="0">
                        <a:latin typeface="+mn-lt"/>
                      </a:endParaRPr>
                    </a:p>
                  </a:txBody>
                  <a:tcPr/>
                </a:tc>
                <a:tc>
                  <a:txBody>
                    <a:bodyPr/>
                    <a:lstStyle/>
                    <a:p>
                      <a:pPr algn="ctr"/>
                      <a:r>
                        <a:rPr lang="fr-FR" sz="900" dirty="0">
                          <a:effectLst/>
                          <a:latin typeface="+mn-lt"/>
                          <a:ea typeface="Calibri" panose="020F0502020204030204" pitchFamily="34" charset="0"/>
                        </a:rPr>
                        <a:t>13 jours</a:t>
                      </a:r>
                      <a:endParaRPr lang="fr-FR" sz="900" dirty="0">
                        <a:latin typeface="+mn-lt"/>
                      </a:endParaRPr>
                    </a:p>
                  </a:txBody>
                  <a:tcPr/>
                </a:tc>
                <a:extLst>
                  <a:ext uri="{0D108BD9-81ED-4DB2-BD59-A6C34878D82A}">
                    <a16:rowId xmlns:a16="http://schemas.microsoft.com/office/drawing/2014/main" val="3576826928"/>
                  </a:ext>
                </a:extLst>
              </a:tr>
              <a:tr h="370840">
                <a:tc>
                  <a:txBody>
                    <a:bodyPr/>
                    <a:lstStyle/>
                    <a:p>
                      <a:pPr algn="ctr"/>
                      <a:r>
                        <a:rPr lang="fr-FR" sz="900" dirty="0">
                          <a:effectLst/>
                          <a:latin typeface="+mn-lt"/>
                          <a:ea typeface="Calibri" panose="020F0502020204030204" pitchFamily="34" charset="0"/>
                        </a:rPr>
                        <a:t>7 h 18</a:t>
                      </a:r>
                      <a:endParaRPr lang="fr-FR" sz="900" dirty="0">
                        <a:latin typeface="+mn-lt"/>
                      </a:endParaRPr>
                    </a:p>
                  </a:txBody>
                  <a:tcPr/>
                </a:tc>
                <a:tc>
                  <a:txBody>
                    <a:bodyPr/>
                    <a:lstStyle/>
                    <a:p>
                      <a:pPr algn="ctr"/>
                      <a:r>
                        <a:rPr lang="fr-FR" sz="900" dirty="0">
                          <a:effectLst/>
                          <a:latin typeface="+mn-lt"/>
                          <a:ea typeface="Calibri" panose="020F0502020204030204" pitchFamily="34" charset="0"/>
                        </a:rPr>
                        <a:t>36 h 30</a:t>
                      </a:r>
                      <a:endParaRPr lang="fr-FR" sz="900" dirty="0">
                        <a:latin typeface="+mn-lt"/>
                      </a:endParaRPr>
                    </a:p>
                  </a:txBody>
                  <a:tcPr/>
                </a:tc>
                <a:tc>
                  <a:txBody>
                    <a:bodyPr/>
                    <a:lstStyle/>
                    <a:p>
                      <a:pPr algn="ctr"/>
                      <a:r>
                        <a:rPr lang="fr-FR" sz="900" dirty="0">
                          <a:effectLst/>
                          <a:latin typeface="+mn-lt"/>
                          <a:ea typeface="Calibri" panose="020F0502020204030204" pitchFamily="34" charset="0"/>
                        </a:rPr>
                        <a:t>8 jours</a:t>
                      </a:r>
                      <a:endParaRPr lang="fr-FR" sz="900" dirty="0">
                        <a:latin typeface="+mn-lt"/>
                      </a:endParaRPr>
                    </a:p>
                  </a:txBody>
                  <a:tcPr/>
                </a:tc>
                <a:extLst>
                  <a:ext uri="{0D108BD9-81ED-4DB2-BD59-A6C34878D82A}">
                    <a16:rowId xmlns:a16="http://schemas.microsoft.com/office/drawing/2014/main" val="1035368996"/>
                  </a:ext>
                </a:extLst>
              </a:tr>
            </a:tbl>
          </a:graphicData>
        </a:graphic>
      </p:graphicFrame>
    </p:spTree>
    <p:extLst>
      <p:ext uri="{BB962C8B-B14F-4D97-AF65-F5344CB8AC3E}">
        <p14:creationId xmlns:p14="http://schemas.microsoft.com/office/powerpoint/2010/main" val="2593880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33122C9-A0B9-462F-8757-0847AD287B63}" type="slidenum">
              <a:rPr lang="fr-FR" smtClean="0"/>
              <a:pPr/>
              <a:t>8</a:t>
            </a:fld>
            <a:endParaRPr lang="fr-FR" dirty="0"/>
          </a:p>
        </p:txBody>
      </p:sp>
      <p:sp>
        <p:nvSpPr>
          <p:cNvPr id="2" name="Espace réservé de la date 1"/>
          <p:cNvSpPr>
            <a:spLocks noGrp="1"/>
          </p:cNvSpPr>
          <p:nvPr>
            <p:ph type="dt" sz="half" idx="2"/>
          </p:nvPr>
        </p:nvSpPr>
        <p:spPr/>
        <p:txBody>
          <a:bodyPr/>
          <a:lstStyle/>
          <a:p>
            <a:r>
              <a:rPr lang="fr-FR" cap="all" dirty="0"/>
              <a:t>13/12/2023</a:t>
            </a:r>
          </a:p>
        </p:txBody>
      </p:sp>
      <p:sp>
        <p:nvSpPr>
          <p:cNvPr id="9" name="Espace réservé du texte 8">
            <a:extLst>
              <a:ext uri="{FF2B5EF4-FFF2-40B4-BE49-F238E27FC236}">
                <a16:creationId xmlns:a16="http://schemas.microsoft.com/office/drawing/2014/main" id="{27883A4E-11C3-A343-86BD-29780D88B23F}"/>
              </a:ext>
            </a:extLst>
          </p:cNvPr>
          <p:cNvSpPr>
            <a:spLocks noGrp="1"/>
          </p:cNvSpPr>
          <p:nvPr>
            <p:ph type="body" sz="quarter" idx="14"/>
          </p:nvPr>
        </p:nvSpPr>
        <p:spPr>
          <a:xfrm>
            <a:off x="251520" y="1131590"/>
            <a:ext cx="8424334" cy="3600400"/>
          </a:xfrm>
        </p:spPr>
        <p:txBody>
          <a:bodyPr/>
          <a:lstStyle/>
          <a:p>
            <a:pPr algn="just"/>
            <a:r>
              <a:rPr lang="fr-FR" sz="1000" b="1" i="1" dirty="0">
                <a:effectLst/>
                <a:latin typeface="+mj-lt"/>
                <a:ea typeface="Calibri" panose="020F0502020204030204" pitchFamily="34" charset="0"/>
              </a:rPr>
              <a:t>Je suis intéressé(e), comment candidater ?</a:t>
            </a:r>
          </a:p>
          <a:p>
            <a:pPr algn="just"/>
            <a:r>
              <a:rPr lang="fr-FR" sz="1000" dirty="0">
                <a:effectLst/>
                <a:latin typeface="+mj-lt"/>
                <a:ea typeface="Calibri" panose="020F0502020204030204" pitchFamily="34" charset="0"/>
              </a:rPr>
              <a:t>Le recrutement se fait hors mouvement, il n’</a:t>
            </a:r>
            <a:r>
              <a:rPr lang="fr-FR" sz="1000" dirty="0">
                <a:latin typeface="+mj-lt"/>
                <a:ea typeface="Calibri" panose="020F0502020204030204" pitchFamily="34" charset="0"/>
              </a:rPr>
              <a:t>y a donc pas lieu de passer par l’application I-Prof pour proposer votre candidature. </a:t>
            </a:r>
          </a:p>
          <a:p>
            <a:pPr algn="just"/>
            <a:r>
              <a:rPr lang="fr-FR" sz="1000" dirty="0">
                <a:latin typeface="+mj-lt"/>
                <a:ea typeface="Calibri" panose="020F0502020204030204" pitchFamily="34" charset="0"/>
              </a:rPr>
              <a:t>Merci de déposer votre candidature d’enseignant via le portail dédié selon le poste souhaité :</a:t>
            </a: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DAPN/Direction Formation (Poitiers)</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DAPN/Direction de l'Enseignement (Poitiers)</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Lycée (Rennes)</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Pro (Lyon/Grenoble)</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Collège (Rouen)</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École (Toulouse)</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Enseignement supérieur/Concours (Lille/Vanves)</a:t>
            </a:r>
            <a:endParaRPr lang="fr-FR" sz="1000" u="sng" dirty="0">
              <a:solidFill>
                <a:srgbClr val="00B0F0"/>
              </a:solidFill>
              <a:latin typeface="+mj-lt"/>
              <a:ea typeface="Calibri" panose="020F0502020204030204" pitchFamily="34" charset="0"/>
              <a:cs typeface="Arial" panose="020B0604020202020204" pitchFamily="34" charset="0"/>
            </a:endParaRPr>
          </a:p>
          <a:p>
            <a:pPr marL="263525" indent="-171450" algn="just">
              <a:buFont typeface="Arial" panose="020B0604020202020204" pitchFamily="34" charset="0"/>
              <a:buChar char="•"/>
            </a:pPr>
            <a:r>
              <a:rPr lang="fr-FR" sz="1000" u="sng" dirty="0">
                <a:solidFill>
                  <a:srgbClr val="00B0F0"/>
                </a:solidFill>
                <a:latin typeface="+mj-lt"/>
                <a:ea typeface="Calibri" panose="020F0502020204030204" pitchFamily="34" charset="0"/>
                <a:cs typeface="Arial" panose="020B0604020202020204" pitchFamily="34" charset="0"/>
              </a:rPr>
              <a:t>UO Langues (Poitiers)</a:t>
            </a:r>
            <a:endParaRPr lang="fr-FR" sz="1000" u="sng" dirty="0">
              <a:solidFill>
                <a:srgbClr val="00B0F0"/>
              </a:solidFill>
              <a:latin typeface="+mj-lt"/>
              <a:ea typeface="Calibri" panose="020F0502020204030204" pitchFamily="34" charset="0"/>
              <a:cs typeface="Arial" panose="020B0604020202020204" pitchFamily="34" charset="0"/>
            </a:endParaRPr>
          </a:p>
          <a:p>
            <a:pPr algn="just"/>
            <a:r>
              <a:rPr lang="fr-FR" sz="1000" dirty="0">
                <a:latin typeface="+mj-lt"/>
                <a:ea typeface="Calibri" panose="020F0502020204030204" pitchFamily="34" charset="0"/>
              </a:rPr>
              <a:t>La date limite de candidature est fixée au 31/01/2024.</a:t>
            </a:r>
          </a:p>
          <a:p>
            <a:pPr algn="just"/>
            <a:r>
              <a:rPr lang="fr-FR" sz="1000" dirty="0">
                <a:latin typeface="+mj-lt"/>
                <a:ea typeface="Calibri" panose="020F0502020204030204" pitchFamily="34" charset="0"/>
              </a:rPr>
              <a:t>Si votre candidature est retenue, vous serez invité(e) à un entretien avant que l’établissement ne se prononce définitivement sur votre candidature.</a:t>
            </a:r>
          </a:p>
          <a:p>
            <a:endParaRPr lang="fr-FR" sz="1000" b="1" i="1" dirty="0">
              <a:effectLst/>
              <a:latin typeface="Arial" panose="020B0604020202020204" pitchFamily="34" charset="0"/>
              <a:ea typeface="Calibri" panose="020F0502020204030204" pitchFamily="34" charset="0"/>
              <a:cs typeface="Arial" panose="020B0604020202020204" pitchFamily="34" charset="0"/>
            </a:endParaRPr>
          </a:p>
          <a:p>
            <a:r>
              <a:rPr lang="fr-FR" sz="1000" b="1" i="1" dirty="0">
                <a:effectLst/>
                <a:latin typeface="Arial" panose="020B0604020202020204" pitchFamily="34" charset="0"/>
                <a:ea typeface="Calibri" panose="020F0502020204030204" pitchFamily="34" charset="0"/>
                <a:cs typeface="Arial" panose="020B0604020202020204" pitchFamily="34" charset="0"/>
              </a:rPr>
              <a:t>Ma situation médicale m’empêche d’enseigner devant la classe. Suis-je prioritaire pour une telle affectation ? </a:t>
            </a:r>
            <a:endParaRPr lang="fr-FR" sz="1000" dirty="0">
              <a:effectLst/>
              <a:latin typeface="Arial" panose="020B0604020202020204" pitchFamily="34" charset="0"/>
              <a:ea typeface="Calibri" panose="020F0502020204030204" pitchFamily="34" charset="0"/>
              <a:cs typeface="Arial" panose="020B0604020202020204" pitchFamily="34" charset="0"/>
            </a:endParaRPr>
          </a:p>
          <a:p>
            <a:r>
              <a:rPr lang="fr-FR" sz="1000" dirty="0">
                <a:effectLst/>
                <a:latin typeface="Arial" panose="020B0604020202020204" pitchFamily="34" charset="0"/>
                <a:ea typeface="Calibri" panose="020F0502020204030204" pitchFamily="34" charset="0"/>
                <a:cs typeface="Arial" panose="020B0604020202020204" pitchFamily="34" charset="0"/>
              </a:rPr>
              <a:t>Non. Cette affectation hors mouvement ne doit pas être confondue avec un poste adapté de longue durée (PALD) ou un poste adapté de courte durée (PACD) au CNED. </a:t>
            </a:r>
          </a:p>
          <a:p>
            <a:endParaRPr lang="fr-FR"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99BE9C8C-C0DD-42D6-AC93-44FC21F799CB}"/>
              </a:ext>
            </a:extLst>
          </p:cNvPr>
          <p:cNvSpPr txBox="1"/>
          <p:nvPr/>
        </p:nvSpPr>
        <p:spPr>
          <a:xfrm>
            <a:off x="282145" y="674106"/>
            <a:ext cx="8496622" cy="369332"/>
          </a:xfrm>
          <a:prstGeom prst="rect">
            <a:avLst/>
          </a:prstGeom>
          <a:noFill/>
        </p:spPr>
        <p:txBody>
          <a:bodyPr wrap="square" rtlCol="0">
            <a:spAutoFit/>
          </a:bodyPr>
          <a:lstStyle/>
          <a:p>
            <a:r>
              <a:rPr lang="fr-FR" dirty="0">
                <a:solidFill>
                  <a:schemeClr val="accent2">
                    <a:lumMod val="75000"/>
                  </a:schemeClr>
                </a:solidFill>
              </a:rPr>
              <a:t>MODALITES DE SELECTION DES CANDIDATURES</a:t>
            </a:r>
          </a:p>
        </p:txBody>
      </p:sp>
    </p:spTree>
    <p:extLst>
      <p:ext uri="{BB962C8B-B14F-4D97-AF65-F5344CB8AC3E}">
        <p14:creationId xmlns:p14="http://schemas.microsoft.com/office/powerpoint/2010/main" val="1627178954"/>
      </p:ext>
    </p:extLst>
  </p:cSld>
  <p:clrMapOvr>
    <a:masterClrMapping/>
  </p:clrMapOvr>
</p:sld>
</file>

<file path=ppt/theme/theme1.xml><?xml version="1.0" encoding="utf-8"?>
<a:theme xmlns:a="http://schemas.openxmlformats.org/drawingml/2006/main" name="TEMPLATE_OPERATEURS">
  <a:themeElements>
    <a:clrScheme name="Personnalisé 1">
      <a:dk1>
        <a:sysClr val="windowText" lastClr="000000"/>
      </a:dk1>
      <a:lt1>
        <a:sysClr val="window" lastClr="FFFFFF"/>
      </a:lt1>
      <a:dk2>
        <a:srgbClr val="64757E"/>
      </a:dk2>
      <a:lt2>
        <a:srgbClr val="DADCDE"/>
      </a:lt2>
      <a:accent1>
        <a:srgbClr val="E5457D"/>
      </a:accent1>
      <a:accent2>
        <a:srgbClr val="3DB6B3"/>
      </a:accent2>
      <a:accent3>
        <a:srgbClr val="C50078"/>
      </a:accent3>
      <a:accent4>
        <a:srgbClr val="008A9B"/>
      </a:accent4>
      <a:accent5>
        <a:srgbClr val="AEDAD6"/>
      </a:accent5>
      <a:accent6>
        <a:srgbClr val="9F4690"/>
      </a:accent6>
      <a:hlink>
        <a:srgbClr val="00B0F0"/>
      </a:hlink>
      <a:folHlink>
        <a:srgbClr val="9F469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èle de présentation PowerPoint - Format 16-9" id="{8F386B87-1008-4000-97E1-7F8E1525C1B3}" vid="{1519CE9B-571E-4878-9AB9-ADCC9BEB0E5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2c7ddd52-0a06-43b1-a35c-dcb15ea2e3f4">Template PPT </Description0>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D57C802836FCB44B44B7372FB2B7972" ma:contentTypeVersion="2" ma:contentTypeDescription="Crée un document." ma:contentTypeScope="" ma:versionID="5a60f89c127121cb1fddd53ae7c254b1">
  <xsd:schema xmlns:xsd="http://www.w3.org/2001/XMLSchema" xmlns:xs="http://www.w3.org/2001/XMLSchema" xmlns:p="http://schemas.microsoft.com/office/2006/metadata/properties" xmlns:ns2="2c7ddd52-0a06-43b1-a35c-dcb15ea2e3f4" targetNamespace="http://schemas.microsoft.com/office/2006/metadata/properties" ma:root="true" ma:fieldsID="d5f738a9b3eb3c0a5db9868b5f12e787" ns2:_="">
    <xsd:import namespace="2c7ddd52-0a06-43b1-a35c-dcb15ea2e3f4"/>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ddd52-0a06-43b1-a35c-dcb15ea2e3f4"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AB5570-F208-45C4-81E5-39A0C943B14F}">
  <ds:schemaRefs>
    <ds:schemaRef ds:uri="http://purl.org/dc/elements/1.1/"/>
    <ds:schemaRef ds:uri="http://schemas.microsoft.com/office/2006/metadata/properties"/>
    <ds:schemaRef ds:uri="2c7ddd52-0a06-43b1-a35c-dcb15ea2e3f4"/>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F2574763-B8CD-4F5A-A374-55571B818A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ddd52-0a06-43b1-a35c-dcb15ea2e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6191C1-D60C-410A-BD0E-8A07E30BB9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Modèle de présentation PowerPoint - Format 16-9</Template>
  <TotalTime>3109</TotalTime>
  <Words>1485</Words>
  <Application>Microsoft Office PowerPoint</Application>
  <PresentationFormat>Affichage à l'écran (16:9)</PresentationFormat>
  <Paragraphs>149</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Wingdings</vt:lpstr>
      <vt:lpstr>TEMPLATE_OPERATEURS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Client</Manager>
  <Company>CNED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Rougerie Karine</dc:creator>
  <cp:keywords>PPT</cp:keywords>
  <cp:lastModifiedBy>Anquetin Nicolas</cp:lastModifiedBy>
  <cp:revision>21</cp:revision>
  <cp:lastPrinted>2022-12-14T15:46:54Z</cp:lastPrinted>
  <dcterms:created xsi:type="dcterms:W3CDTF">2020-08-25T14:10:02Z</dcterms:created>
  <dcterms:modified xsi:type="dcterms:W3CDTF">2023-12-13T15:54:37Z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