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630" r:id="rId2"/>
    <p:sldId id="771" r:id="rId3"/>
    <p:sldId id="772" r:id="rId4"/>
    <p:sldId id="263" r:id="rId5"/>
    <p:sldId id="798" r:id="rId6"/>
    <p:sldId id="799" r:id="rId7"/>
    <p:sldId id="260" r:id="rId8"/>
    <p:sldId id="801" r:id="rId9"/>
    <p:sldId id="803" r:id="rId10"/>
    <p:sldId id="804" r:id="rId11"/>
    <p:sldId id="437" r:id="rId12"/>
    <p:sldId id="805" r:id="rId13"/>
    <p:sldId id="821" r:id="rId14"/>
    <p:sldId id="422" r:id="rId15"/>
    <p:sldId id="822" r:id="rId16"/>
    <p:sldId id="823" r:id="rId17"/>
    <p:sldId id="810" r:id="rId18"/>
    <p:sldId id="811" r:id="rId19"/>
    <p:sldId id="814" r:id="rId20"/>
    <p:sldId id="815" r:id="rId21"/>
    <p:sldId id="816" r:id="rId22"/>
    <p:sldId id="813" r:id="rId23"/>
    <p:sldId id="817" r:id="rId24"/>
    <p:sldId id="818" r:id="rId25"/>
    <p:sldId id="819" r:id="rId26"/>
    <p:sldId id="812" r:id="rId2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ENT NOE" initials="LN" lastIdx="15" clrIdx="0">
    <p:extLst>
      <p:ext uri="{19B8F6BF-5375-455C-9EA6-DF929625EA0E}">
        <p15:presenceInfo xmlns:p15="http://schemas.microsoft.com/office/powerpoint/2012/main" userId="S-1-5-21-1616320312-2655828719-4280963109-70652" providerId="AD"/>
      </p:ext>
    </p:extLst>
  </p:cmAuthor>
  <p:cmAuthor id="2" name="Christophe Réhel" initials="ChR" lastIdx="9" clrIdx="1">
    <p:extLst>
      <p:ext uri="{19B8F6BF-5375-455C-9EA6-DF929625EA0E}">
        <p15:presenceInfo xmlns:p15="http://schemas.microsoft.com/office/powerpoint/2012/main" userId="Christophe Réhel" providerId="None"/>
      </p:ext>
    </p:extLst>
  </p:cmAuthor>
  <p:cmAuthor id="3" name="Bertrand RICHET" initials="BR" lastIdx="19" clrIdx="2">
    <p:extLst>
      <p:ext uri="{19B8F6BF-5375-455C-9EA6-DF929625EA0E}">
        <p15:presenceInfo xmlns:p15="http://schemas.microsoft.com/office/powerpoint/2012/main" userId="Bertrand RICHE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70BE"/>
    <a:srgbClr val="FFCA00"/>
    <a:srgbClr val="E1000F"/>
    <a:srgbClr val="009081"/>
    <a:srgbClr val="A558A0"/>
    <a:srgbClr val="009099"/>
    <a:srgbClr val="5772B5"/>
    <a:srgbClr val="000091"/>
    <a:srgbClr val="8A9BD2"/>
    <a:srgbClr val="00AC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D643C-FB9F-4702-B2BC-A92F9D19A343}" type="datetimeFigureOut">
              <a:rPr lang="fr-FR" smtClean="0"/>
              <a:t>25/04/2024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CA6EB-F5FC-4B57-B3D1-F250836FBB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560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2911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21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6806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fr-FR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5270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fr-FR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9893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C9351E-F49F-4498-BC11-FA00383896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22B8443-7CC0-42F0-B0CE-B3B75D33D9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AEB915-5F30-458F-8F9C-0BCFD8014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9F9114-D6A6-44CB-B2AA-B8ECD6F15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d'évaluation de l'école - L'évaluation des établissements en 12 schémas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E4633E-0431-419D-BD14-95B690830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B09-19B7-4709-AEC6-DE2D6055C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3779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212C9B-DF42-4742-A76E-6D3F206E9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6387449-DD1F-4187-ACFA-C39617DBA6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3820D4-4428-4123-A4A2-2B4A95909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BDC987-3569-4379-AEA0-CB768A3E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d'évaluation de l'école - L'évaluation des établissements en 12 schémas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29D7CB-1ABB-401C-AF88-10EB81767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B09-19B7-4709-AEC6-DE2D6055C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877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25A7003-F053-4E1C-A81A-2129E3DE35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3D3C02E-808F-4F55-B5FB-3E83A845A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606EFC-0CC7-4F57-B184-DA0926EA5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1F9F76-176A-4DF6-993E-AD152DA56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d'évaluation de l'école - L'évaluation des établissements en 12 schémas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8B3C1A-2C7D-4E1C-9E69-47B769775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B09-19B7-4709-AEC6-DE2D6055C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1301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r>
              <a:rPr lang="fr-FR" cap="all" dirty="0"/>
              <a:t>01/02/2021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Conseil d’évaluation de l’École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60103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184E0F-ECBE-4AF7-A10C-AE818C047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1A1E1D-6E58-443F-BE94-B45608D82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8AA706-D7B5-41CE-BB8C-2B86C2446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A3B2BC-47BE-4C06-9025-5D15A243E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d'évaluation de l'école - L'évaluation des établissements en 12 schémas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86EBBD-40F3-4E08-9156-1A5A2E148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B09-19B7-4709-AEC6-DE2D6055C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564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55E71D-5408-45DE-8630-7A4F553FC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0E07C4-CF76-4C6B-BA76-741933C99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A0810A-944C-4794-A450-DDB95AB0C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70D4CE-5880-44D7-B38E-ED2877A9B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d'évaluation de l'école - L'évaluation des établissements en 12 schémas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693531-D058-4EB4-9AC7-6DFB3C82D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B09-19B7-4709-AEC6-DE2D6055C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14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975994-639A-449A-979A-E8188ACBD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0688EF-F366-4664-B9BE-C55B34C8BF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51D289-D7CC-4619-8246-52EA039D3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5B310A-0507-4391-A6CC-9C5028F3C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2021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599059F-FC53-4BB7-B20A-FF15D8088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d'évaluation de l'école - L'évaluation des établissements en 12 schémas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61F13DA-C44A-4228-8741-408BAFFC6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B09-19B7-4709-AEC6-DE2D6055C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01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3257F2-919C-4D7C-ACB7-6F03254D3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419949-1DB8-42A6-A574-F17038F35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974703-71CC-4F76-BBAB-13208C427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C834885-3041-4BEA-B526-EBA9DD59A9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8734545-5308-4383-981A-72470D2CDB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CC0E6BE-922F-4D4E-A884-AF25471B3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2021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58DB31E-EDFC-47FE-B9EB-0AD5630A6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d'évaluation de l'école - L'évaluation des établissements en 12 schémas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37BDFE7-3A4F-4EE9-B270-8AB1F2826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B09-19B7-4709-AEC6-DE2D6055C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411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C35638-4197-4CF7-8906-7C771C79B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D2147D1-9F15-4D24-8CC0-23DC586B6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2021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8D775F9-DCF5-4968-96C2-35F84C9F1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d'évaluation de l'école - L'évaluation des établissements en 12 schémas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D09407B-D70D-4F84-86FC-B676EC627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B09-19B7-4709-AEC6-DE2D6055C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1738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641EF35-9F94-4694-A6ED-E9E12EBE0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2021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354C0A1-EF8E-4153-A25C-04492E072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d'évaluation de l'école - L'évaluation des établissements en 12 schémas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86FC4BF-238D-4A27-BD11-9A632D3A7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B09-19B7-4709-AEC6-DE2D6055C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319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6965C8-E07F-40BB-A6A5-7720AD1D1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32BEC0-7C94-420A-BD7F-C128D482D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DFB1F0E-524F-4643-8803-297D5E1F09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832728-3A3B-4954-8098-1DB84BDEA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2021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CB318E-F779-4762-ADC8-F70F189FA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d'évaluation de l'école - L'évaluation des établissements en 12 schémas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3618C26-B4C8-44BA-9E9C-B752D1868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B09-19B7-4709-AEC6-DE2D6055C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4936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C160B8-F769-4A38-986A-EE6300B5E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10941A4-CB52-4A7E-8B72-4DBE2D0752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E70708C-50F1-42BF-AE51-F55C0DE05C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BEB8D1-5300-4D84-94A8-56B203927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2021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06C1A0-AB25-4194-A6BB-DF43958F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d'évaluation de l'école - L'évaluation des établissements en 12 schémas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BF2A70-B495-4A77-A026-F647D5025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B09-19B7-4709-AEC6-DE2D6055C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973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38B5DA1-A7F8-4B63-B9D1-BF5451601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852C620-885C-41CE-BE62-249AD593F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CAB539-37C5-49FF-820F-00DDFA3DF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Janvier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C70144-3DCF-4CE9-9E5A-86346371D3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Conseil d'évaluation de l'école - L'évaluation des établissements en 12 schémas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315E5B-64FD-4F23-98FF-5D81BF4116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95B09-19B7-4709-AEC6-DE2D6055C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584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ontact@cee.gouv.fr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g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840978-7552-4036-9250-83AB09658E11}"/>
              </a:ext>
            </a:extLst>
          </p:cNvPr>
          <p:cNvSpPr/>
          <p:nvPr/>
        </p:nvSpPr>
        <p:spPr>
          <a:xfrm>
            <a:off x="345233" y="559837"/>
            <a:ext cx="11523306" cy="5738326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400" b="1" dirty="0">
              <a:solidFill>
                <a:srgbClr val="000091"/>
              </a:solidFill>
              <a:latin typeface="+mj-lt"/>
            </a:endParaRPr>
          </a:p>
          <a:p>
            <a:pPr algn="ctr"/>
            <a:r>
              <a:rPr lang="fr-FR" sz="5400" b="1" dirty="0">
                <a:solidFill>
                  <a:srgbClr val="000091"/>
                </a:solidFill>
                <a:latin typeface="+mj-lt"/>
              </a:rPr>
              <a:t>Évaluation des établissements</a:t>
            </a:r>
          </a:p>
          <a:p>
            <a:pPr algn="ctr"/>
            <a:r>
              <a:rPr lang="fr-FR" sz="5400" b="1" dirty="0">
                <a:solidFill>
                  <a:srgbClr val="000091"/>
                </a:solidFill>
                <a:latin typeface="+mj-lt"/>
              </a:rPr>
              <a:t>Schémas de présentation</a:t>
            </a:r>
          </a:p>
          <a:p>
            <a:pPr algn="ctr"/>
            <a:r>
              <a:rPr lang="fr-FR" sz="4400" dirty="0">
                <a:solidFill>
                  <a:srgbClr val="000091"/>
                </a:solidFill>
                <a:latin typeface="+mj-lt"/>
              </a:rPr>
              <a:t>Version animée</a:t>
            </a:r>
          </a:p>
          <a:p>
            <a:pPr algn="ctr"/>
            <a:r>
              <a:rPr lang="fr-FR" sz="4400" dirty="0">
                <a:solidFill>
                  <a:srgbClr val="000091"/>
                </a:solidFill>
                <a:latin typeface="+mj-lt"/>
              </a:rPr>
              <a:t>Mise à jour Janvier 2024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D688798-F85B-B7D8-BE17-7CEB54245B9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450" y="675164"/>
            <a:ext cx="3600000" cy="110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972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 de texte 2">
            <a:extLst>
              <a:ext uri="{FF2B5EF4-FFF2-40B4-BE49-F238E27FC236}">
                <a16:creationId xmlns:a16="http://schemas.microsoft.com/office/drawing/2014/main" id="{D4FD9E1E-835C-4035-A7B7-E0E1FA149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516" y="1072866"/>
            <a:ext cx="5526858" cy="406656"/>
          </a:xfrm>
          <a:prstGeom prst="round2SameRect">
            <a:avLst/>
          </a:prstGeom>
          <a:solidFill>
            <a:srgbClr val="5770BE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Auto-évaluation</a:t>
            </a:r>
            <a:endParaRPr lang="fr-FR" sz="28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 de texte 2">
            <a:extLst>
              <a:ext uri="{FF2B5EF4-FFF2-40B4-BE49-F238E27FC236}">
                <a16:creationId xmlns:a16="http://schemas.microsoft.com/office/drawing/2014/main" id="{03860459-DF7C-429B-B4C2-6C3089DB5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5069" y="1071176"/>
            <a:ext cx="4969628" cy="406656"/>
          </a:xfrm>
          <a:prstGeom prst="round2SameRect">
            <a:avLst/>
          </a:prstGeom>
          <a:solidFill>
            <a:srgbClr val="00AC8C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Évaluation externe</a:t>
            </a:r>
            <a:endParaRPr lang="fr-FR" sz="28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2">
            <a:extLst>
              <a:ext uri="{FF2B5EF4-FFF2-40B4-BE49-F238E27FC236}">
                <a16:creationId xmlns:a16="http://schemas.microsoft.com/office/drawing/2014/main" id="{C74A53CB-F558-4FD7-90ED-547E4AFC39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148" y="1536642"/>
            <a:ext cx="5526000" cy="252000"/>
          </a:xfrm>
          <a:prstGeom prst="rect">
            <a:avLst/>
          </a:prstGeom>
          <a:solidFill>
            <a:srgbClr val="5770BE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628650">
              <a:spcAft>
                <a:spcPts val="600"/>
              </a:spcAft>
            </a:pP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Mobilise 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l’ensemble des acteurs</a:t>
            </a:r>
          </a:p>
        </p:txBody>
      </p:sp>
      <p:sp>
        <p:nvSpPr>
          <p:cNvPr id="11" name="Zone de texte 2">
            <a:extLst>
              <a:ext uri="{FF2B5EF4-FFF2-40B4-BE49-F238E27FC236}">
                <a16:creationId xmlns:a16="http://schemas.microsoft.com/office/drawing/2014/main" id="{39DBAA70-0095-4B14-9B4B-924E1AE7C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0053" y="2815474"/>
            <a:ext cx="4971600" cy="1108564"/>
          </a:xfrm>
          <a:prstGeom prst="rect">
            <a:avLst/>
          </a:prstGeom>
          <a:solidFill>
            <a:srgbClr val="00AC8C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Approfondit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la réflexion commune</a:t>
            </a:r>
          </a:p>
          <a:p>
            <a:r>
              <a:rPr lang="fr-FR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Conforte</a:t>
            </a: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certaines orientations proposées par l’établissement</a:t>
            </a:r>
          </a:p>
          <a:p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Formule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des recommandations</a:t>
            </a:r>
          </a:p>
        </p:txBody>
      </p:sp>
      <p:sp>
        <p:nvSpPr>
          <p:cNvPr id="13" name="Zone de texte 2">
            <a:extLst>
              <a:ext uri="{FF2B5EF4-FFF2-40B4-BE49-F238E27FC236}">
                <a16:creationId xmlns:a16="http://schemas.microsoft.com/office/drawing/2014/main" id="{D0D9B23C-BCF2-4C6F-B9FD-D3D65C416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30" y="2474644"/>
            <a:ext cx="5526000" cy="282962"/>
          </a:xfrm>
          <a:prstGeom prst="rect">
            <a:avLst/>
          </a:prstGeom>
          <a:solidFill>
            <a:srgbClr val="5770BE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628650">
              <a:spcAft>
                <a:spcPts val="600"/>
              </a:spcAft>
            </a:pP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Interroge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les décisions prises</a:t>
            </a:r>
            <a:endParaRPr lang="fr-FR" sz="15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Zone de texte 2">
            <a:extLst>
              <a:ext uri="{FF2B5EF4-FFF2-40B4-BE49-F238E27FC236}">
                <a16:creationId xmlns:a16="http://schemas.microsoft.com/office/drawing/2014/main" id="{CEFC57DF-E229-41CF-A3BF-05778750A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442" y="3198528"/>
            <a:ext cx="5525933" cy="715803"/>
          </a:xfrm>
          <a:prstGeom prst="rect">
            <a:avLst/>
          </a:prstGeom>
          <a:solidFill>
            <a:srgbClr val="5770BE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628650"/>
            <a:r>
              <a:rPr lang="fr-FR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Définit 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des axes de développement</a:t>
            </a:r>
          </a:p>
          <a:p>
            <a:pPr marL="628650"/>
            <a:r>
              <a:rPr lang="fr-FR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Précise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des objectifs et des effets attendus</a:t>
            </a:r>
          </a:p>
          <a:p>
            <a:pPr marL="628650"/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Identifie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des pistes d’action et des besoins </a:t>
            </a: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formation</a:t>
            </a:r>
          </a:p>
        </p:txBody>
      </p:sp>
      <p:sp>
        <p:nvSpPr>
          <p:cNvPr id="15" name="Forme libre : forme 12">
            <a:extLst>
              <a:ext uri="{FF2B5EF4-FFF2-40B4-BE49-F238E27FC236}">
                <a16:creationId xmlns:a16="http://schemas.microsoft.com/office/drawing/2014/main" id="{0B014D13-3318-4C4B-9ED2-3A59069F66D4}"/>
              </a:ext>
            </a:extLst>
          </p:cNvPr>
          <p:cNvSpPr/>
          <p:nvPr/>
        </p:nvSpPr>
        <p:spPr>
          <a:xfrm>
            <a:off x="6761871" y="1534102"/>
            <a:ext cx="4971600" cy="252000"/>
          </a:xfrm>
          <a:custGeom>
            <a:avLst/>
            <a:gdLst>
              <a:gd name="connsiteX0" fmla="*/ 0 w 2031600"/>
              <a:gd name="connsiteY0" fmla="*/ 0 h 1218960"/>
              <a:gd name="connsiteX1" fmla="*/ 2031600 w 2031600"/>
              <a:gd name="connsiteY1" fmla="*/ 0 h 1218960"/>
              <a:gd name="connsiteX2" fmla="*/ 2031600 w 2031600"/>
              <a:gd name="connsiteY2" fmla="*/ 1218960 h 1218960"/>
              <a:gd name="connsiteX3" fmla="*/ 0 w 2031600"/>
              <a:gd name="connsiteY3" fmla="*/ 1218960 h 1218960"/>
              <a:gd name="connsiteX4" fmla="*/ 0 w 2031600"/>
              <a:gd name="connsiteY4" fmla="*/ 0 h 121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1600" h="1218960">
                <a:moveTo>
                  <a:pt x="0" y="0"/>
                </a:moveTo>
                <a:lnTo>
                  <a:pt x="2031600" y="0"/>
                </a:lnTo>
                <a:lnTo>
                  <a:pt x="2031600" y="1218960"/>
                </a:lnTo>
                <a:lnTo>
                  <a:pt x="0" y="1218960"/>
                </a:lnTo>
                <a:lnTo>
                  <a:pt x="0" y="0"/>
                </a:lnTo>
                <a:close/>
              </a:path>
            </a:pathLst>
          </a:custGeom>
          <a:solidFill>
            <a:srgbClr val="00AC8C">
              <a:alpha val="50196"/>
            </a:srgbClr>
          </a:solidFill>
          <a:ln w="9525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41910" rIns="72000" bIns="41910" numCol="1" spcCol="1270" anchor="ctr" anchorCtr="0">
            <a:noAutofit/>
          </a:bodyPr>
          <a:lstStyle/>
          <a:p>
            <a:pPr marL="0" lvl="0" indent="0" defTabSz="488950">
              <a:spcBef>
                <a:spcPct val="0"/>
              </a:spcBef>
              <a:buNone/>
            </a:pPr>
            <a:r>
              <a:rPr lang="fr-FR" sz="1600" b="1" kern="1200" dirty="0">
                <a:ln w="3175">
                  <a:noFill/>
                </a:ln>
                <a:latin typeface="+mj-lt"/>
              </a:rPr>
              <a:t>Expertise </a:t>
            </a:r>
            <a:r>
              <a:rPr lang="fr-FR" sz="1600" dirty="0">
                <a:ln w="3175">
                  <a:noFill/>
                </a:ln>
                <a:latin typeface="+mj-lt"/>
              </a:rPr>
              <a:t>les données et pièces du dossier</a:t>
            </a:r>
            <a:endParaRPr lang="fr-FR" sz="1600" kern="1200" dirty="0">
              <a:ln w="3175">
                <a:noFill/>
              </a:ln>
              <a:latin typeface="+mj-lt"/>
            </a:endParaRPr>
          </a:p>
        </p:txBody>
      </p:sp>
      <p:sp>
        <p:nvSpPr>
          <p:cNvPr id="16" name="Forme libre : forme 13">
            <a:extLst>
              <a:ext uri="{FF2B5EF4-FFF2-40B4-BE49-F238E27FC236}">
                <a16:creationId xmlns:a16="http://schemas.microsoft.com/office/drawing/2014/main" id="{C80606FA-9954-4B74-97A1-94FD1CAC3093}"/>
              </a:ext>
            </a:extLst>
          </p:cNvPr>
          <p:cNvSpPr/>
          <p:nvPr/>
        </p:nvSpPr>
        <p:spPr>
          <a:xfrm>
            <a:off x="6761870" y="2165533"/>
            <a:ext cx="4971600" cy="252000"/>
          </a:xfrm>
          <a:custGeom>
            <a:avLst/>
            <a:gdLst>
              <a:gd name="connsiteX0" fmla="*/ 0 w 2031600"/>
              <a:gd name="connsiteY0" fmla="*/ 0 h 1218960"/>
              <a:gd name="connsiteX1" fmla="*/ 2031600 w 2031600"/>
              <a:gd name="connsiteY1" fmla="*/ 0 h 1218960"/>
              <a:gd name="connsiteX2" fmla="*/ 2031600 w 2031600"/>
              <a:gd name="connsiteY2" fmla="*/ 1218960 h 1218960"/>
              <a:gd name="connsiteX3" fmla="*/ 0 w 2031600"/>
              <a:gd name="connsiteY3" fmla="*/ 1218960 h 1218960"/>
              <a:gd name="connsiteX4" fmla="*/ 0 w 2031600"/>
              <a:gd name="connsiteY4" fmla="*/ 0 h 121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1600" h="1218960">
                <a:moveTo>
                  <a:pt x="0" y="0"/>
                </a:moveTo>
                <a:lnTo>
                  <a:pt x="2031600" y="0"/>
                </a:lnTo>
                <a:lnTo>
                  <a:pt x="2031600" y="1218960"/>
                </a:lnTo>
                <a:lnTo>
                  <a:pt x="0" y="1218960"/>
                </a:lnTo>
                <a:lnTo>
                  <a:pt x="0" y="0"/>
                </a:lnTo>
                <a:close/>
              </a:path>
            </a:pathLst>
          </a:custGeom>
          <a:solidFill>
            <a:srgbClr val="00AC8C">
              <a:alpha val="50196"/>
            </a:srgbClr>
          </a:solidFill>
          <a:ln w="9525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41910" rIns="72000" bIns="41910" numCol="1" spcCol="1270" anchor="ctr" anchorCtr="0">
            <a:noAutofit/>
          </a:bodyPr>
          <a:lstStyle/>
          <a:p>
            <a:pPr marL="0" lvl="0" indent="0" defTabSz="488950">
              <a:spcBef>
                <a:spcPct val="0"/>
              </a:spcBef>
              <a:buNone/>
            </a:pPr>
            <a:r>
              <a:rPr lang="fr-FR" sz="1600" b="1" kern="1200" dirty="0">
                <a:ln w="3175">
                  <a:noFill/>
                </a:ln>
                <a:latin typeface="+mj-lt"/>
              </a:rPr>
              <a:t>Échange </a:t>
            </a:r>
            <a:r>
              <a:rPr lang="fr-FR" sz="1600" dirty="0">
                <a:ln w="3175">
                  <a:noFill/>
                </a:ln>
                <a:latin typeface="+mj-lt"/>
              </a:rPr>
              <a:t>avec l’ensemble des acteurs</a:t>
            </a:r>
            <a:endParaRPr lang="fr-FR" sz="1600" kern="1200" dirty="0">
              <a:ln w="3175">
                <a:noFill/>
              </a:ln>
              <a:latin typeface="+mj-lt"/>
            </a:endParaRPr>
          </a:p>
        </p:txBody>
      </p:sp>
      <p:sp>
        <p:nvSpPr>
          <p:cNvPr id="17" name="Zone de texte 2">
            <a:extLst>
              <a:ext uri="{FF2B5EF4-FFF2-40B4-BE49-F238E27FC236}">
                <a16:creationId xmlns:a16="http://schemas.microsoft.com/office/drawing/2014/main" id="{907757BC-761D-4126-917F-FAC1589ED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592" y="1846877"/>
            <a:ext cx="5526000" cy="252000"/>
          </a:xfrm>
          <a:prstGeom prst="rect">
            <a:avLst/>
          </a:prstGeom>
          <a:solidFill>
            <a:srgbClr val="5770BE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62865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Analyse le contexte </a:t>
            </a:r>
            <a:r>
              <a:rPr kumimoji="0" lang="fr-FR" altLang="fr-FR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externe et interne de l’établissement</a:t>
            </a:r>
            <a:endParaRPr kumimoji="0" lang="fr-FR" altLang="fr-FR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Flèche : bas 21">
            <a:extLst>
              <a:ext uri="{FF2B5EF4-FFF2-40B4-BE49-F238E27FC236}">
                <a16:creationId xmlns:a16="http://schemas.microsoft.com/office/drawing/2014/main" id="{A2ABF129-7AE0-4424-A293-0A1259D5E8F1}"/>
              </a:ext>
            </a:extLst>
          </p:cNvPr>
          <p:cNvSpPr/>
          <p:nvPr/>
        </p:nvSpPr>
        <p:spPr>
          <a:xfrm>
            <a:off x="495123" y="1653128"/>
            <a:ext cx="508000" cy="2139183"/>
          </a:xfrm>
          <a:prstGeom prst="downArrow">
            <a:avLst>
              <a:gd name="adj1" fmla="val 50000"/>
              <a:gd name="adj2" fmla="val 68182"/>
            </a:avLst>
          </a:prstGeom>
          <a:solidFill>
            <a:srgbClr val="5770BE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Triangle isocèle 22">
            <a:extLst>
              <a:ext uri="{FF2B5EF4-FFF2-40B4-BE49-F238E27FC236}">
                <a16:creationId xmlns:a16="http://schemas.microsoft.com/office/drawing/2014/main" id="{47DD93FD-76BB-48CA-AC05-8457EAF007EE}"/>
              </a:ext>
            </a:extLst>
          </p:cNvPr>
          <p:cNvSpPr/>
          <p:nvPr/>
        </p:nvSpPr>
        <p:spPr>
          <a:xfrm rot="5400000">
            <a:off x="5196155" y="2433947"/>
            <a:ext cx="2380231" cy="580542"/>
          </a:xfrm>
          <a:prstGeom prst="triangle">
            <a:avLst>
              <a:gd name="adj" fmla="val 50271"/>
            </a:avLst>
          </a:prstGeom>
          <a:solidFill>
            <a:srgbClr val="5770B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 de texte 2">
            <a:extLst>
              <a:ext uri="{FF2B5EF4-FFF2-40B4-BE49-F238E27FC236}">
                <a16:creationId xmlns:a16="http://schemas.microsoft.com/office/drawing/2014/main" id="{9A1FD60D-A7CB-46E0-B2DF-445137001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1870" y="2474073"/>
            <a:ext cx="4971600" cy="283046"/>
          </a:xfrm>
          <a:prstGeom prst="rect">
            <a:avLst/>
          </a:prstGeom>
          <a:solidFill>
            <a:srgbClr val="00AC8C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Identifie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 points d’appui et les marges de progrès</a:t>
            </a:r>
          </a:p>
        </p:txBody>
      </p:sp>
      <p:sp>
        <p:nvSpPr>
          <p:cNvPr id="25" name="Flèche : bas 36">
            <a:extLst>
              <a:ext uri="{FF2B5EF4-FFF2-40B4-BE49-F238E27FC236}">
                <a16:creationId xmlns:a16="http://schemas.microsoft.com/office/drawing/2014/main" id="{F0D21D50-1BA1-4DC9-B36E-0FB2C3CD3944}"/>
              </a:ext>
            </a:extLst>
          </p:cNvPr>
          <p:cNvSpPr/>
          <p:nvPr/>
        </p:nvSpPr>
        <p:spPr>
          <a:xfrm>
            <a:off x="11196217" y="1653127"/>
            <a:ext cx="508000" cy="2139183"/>
          </a:xfrm>
          <a:prstGeom prst="downArrow">
            <a:avLst>
              <a:gd name="adj1" fmla="val 50000"/>
              <a:gd name="adj2" fmla="val 68182"/>
            </a:avLst>
          </a:prstGeom>
          <a:solidFill>
            <a:srgbClr val="00AC8C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Triangle isocèle 30">
            <a:extLst>
              <a:ext uri="{FF2B5EF4-FFF2-40B4-BE49-F238E27FC236}">
                <a16:creationId xmlns:a16="http://schemas.microsoft.com/office/drawing/2014/main" id="{8DCFA535-4976-4F66-8F2E-BD0EBFC6D16D}"/>
              </a:ext>
            </a:extLst>
          </p:cNvPr>
          <p:cNvSpPr/>
          <p:nvPr/>
        </p:nvSpPr>
        <p:spPr>
          <a:xfrm rot="10800000">
            <a:off x="8324010" y="4439183"/>
            <a:ext cx="1868542" cy="336086"/>
          </a:xfrm>
          <a:prstGeom prst="triangle">
            <a:avLst>
              <a:gd name="adj" fmla="val 52534"/>
            </a:avLst>
          </a:prstGeom>
          <a:solidFill>
            <a:srgbClr val="00AC8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 de texte 2">
            <a:extLst>
              <a:ext uri="{FF2B5EF4-FFF2-40B4-BE49-F238E27FC236}">
                <a16:creationId xmlns:a16="http://schemas.microsoft.com/office/drawing/2014/main" id="{B8943548-04D4-42F6-89F9-2BA0600D5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0054" y="4882143"/>
            <a:ext cx="4971600" cy="991120"/>
          </a:xfrm>
          <a:prstGeom prst="round2SameRect">
            <a:avLst>
              <a:gd name="adj1" fmla="val 11725"/>
              <a:gd name="adj2" fmla="val 0"/>
            </a:avLst>
          </a:prstGeom>
          <a:solidFill>
            <a:srgbClr val="FFE916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36000" rIns="91440" bIns="45720" anchor="t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Rapport d’évaluation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Zone de texte 2">
            <a:extLst>
              <a:ext uri="{FF2B5EF4-FFF2-40B4-BE49-F238E27FC236}">
                <a16:creationId xmlns:a16="http://schemas.microsoft.com/office/drawing/2014/main" id="{22AA5675-E8C4-439F-ABB7-2BF8741FF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7058" y="5284777"/>
            <a:ext cx="2340000" cy="450072"/>
          </a:xfrm>
          <a:prstGeom prst="rect">
            <a:avLst/>
          </a:prstGeom>
          <a:solidFill>
            <a:srgbClr val="FFCA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36000" rIns="91440" bIns="3600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Axes de développement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Rectangle : avec coins arrondis en haut 34">
            <a:extLst>
              <a:ext uri="{FF2B5EF4-FFF2-40B4-BE49-F238E27FC236}">
                <a16:creationId xmlns:a16="http://schemas.microsoft.com/office/drawing/2014/main" id="{D46B9DB8-3ECB-4868-A830-5259197EEF3E}"/>
              </a:ext>
            </a:extLst>
          </p:cNvPr>
          <p:cNvSpPr/>
          <p:nvPr/>
        </p:nvSpPr>
        <p:spPr>
          <a:xfrm>
            <a:off x="1222310" y="5018472"/>
            <a:ext cx="4764572" cy="324000"/>
          </a:xfrm>
          <a:prstGeom prst="round2SameRect">
            <a:avLst/>
          </a:prstGeom>
          <a:solidFill>
            <a:srgbClr val="FF7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  <a:latin typeface="+mj-lt"/>
              </a:rPr>
              <a:t>Suivi et accompagnement</a:t>
            </a:r>
            <a:r>
              <a:rPr lang="fr-FR" sz="1600" dirty="0">
                <a:solidFill>
                  <a:schemeClr val="tx1"/>
                </a:solidFill>
                <a:latin typeface="+mj-lt"/>
              </a:rPr>
              <a:t> de l’établissement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1293910-77B3-4DE2-B67C-370665E683E2}"/>
              </a:ext>
            </a:extLst>
          </p:cNvPr>
          <p:cNvSpPr/>
          <p:nvPr/>
        </p:nvSpPr>
        <p:spPr>
          <a:xfrm>
            <a:off x="1222310" y="5399067"/>
            <a:ext cx="4764572" cy="324000"/>
          </a:xfrm>
          <a:prstGeom prst="rect">
            <a:avLst/>
          </a:prstGeom>
          <a:solidFill>
            <a:srgbClr val="FF7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  <a:latin typeface="+mj-lt"/>
              </a:rPr>
              <a:t>Évolution</a:t>
            </a:r>
            <a:r>
              <a:rPr lang="fr-FR" sz="1600" dirty="0">
                <a:solidFill>
                  <a:schemeClr val="tx1"/>
                </a:solidFill>
                <a:latin typeface="+mj-lt"/>
              </a:rPr>
              <a:t> du plan académique de formation</a:t>
            </a:r>
          </a:p>
        </p:txBody>
      </p:sp>
      <p:sp>
        <p:nvSpPr>
          <p:cNvPr id="37" name="Rectangle : avec coins arrondis en haut 36">
            <a:extLst>
              <a:ext uri="{FF2B5EF4-FFF2-40B4-BE49-F238E27FC236}">
                <a16:creationId xmlns:a16="http://schemas.microsoft.com/office/drawing/2014/main" id="{886180D2-0938-4810-9BF7-972E7ABEC874}"/>
              </a:ext>
            </a:extLst>
          </p:cNvPr>
          <p:cNvSpPr/>
          <p:nvPr/>
        </p:nvSpPr>
        <p:spPr>
          <a:xfrm>
            <a:off x="1222309" y="5780699"/>
            <a:ext cx="4764572" cy="324000"/>
          </a:xfrm>
          <a:prstGeom prst="round2SameRect">
            <a:avLst>
              <a:gd name="adj1" fmla="val 0"/>
              <a:gd name="adj2" fmla="val 19805"/>
            </a:avLst>
          </a:prstGeom>
          <a:solidFill>
            <a:srgbClr val="FF7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  <a:latin typeface="+mj-lt"/>
              </a:rPr>
              <a:t>Développement</a:t>
            </a:r>
            <a:r>
              <a:rPr lang="fr-FR" sz="1600" dirty="0">
                <a:solidFill>
                  <a:schemeClr val="tx1"/>
                </a:solidFill>
                <a:latin typeface="+mj-lt"/>
              </a:rPr>
              <a:t> de la démarche évaluative</a:t>
            </a:r>
          </a:p>
        </p:txBody>
      </p:sp>
      <p:sp>
        <p:nvSpPr>
          <p:cNvPr id="38" name="Zone de texte 2">
            <a:extLst>
              <a:ext uri="{FF2B5EF4-FFF2-40B4-BE49-F238E27FC236}">
                <a16:creationId xmlns:a16="http://schemas.microsoft.com/office/drawing/2014/main" id="{3E859287-07E5-40E2-9C91-673F8A04A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515" y="569601"/>
            <a:ext cx="11272181" cy="406656"/>
          </a:xfrm>
          <a:prstGeom prst="rect">
            <a:avLst/>
          </a:prstGeom>
          <a:solidFill>
            <a:srgbClr val="FFE8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Finalité</a:t>
            </a:r>
            <a:r>
              <a:rPr lang="fr-FR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: amélioration de la qualité du service public d’éducation et de la vie dans l’établissement</a:t>
            </a:r>
          </a:p>
        </p:txBody>
      </p:sp>
      <p:sp>
        <p:nvSpPr>
          <p:cNvPr id="39" name="Zone de texte 2">
            <a:extLst>
              <a:ext uri="{FF2B5EF4-FFF2-40B4-BE49-F238E27FC236}">
                <a16:creationId xmlns:a16="http://schemas.microsoft.com/office/drawing/2014/main" id="{8101DD4A-ED5E-47D7-AB44-0DA5E3A0B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32" y="3965245"/>
            <a:ext cx="5526000" cy="312575"/>
          </a:xfrm>
          <a:prstGeom prst="rect">
            <a:avLst/>
          </a:prstGeom>
          <a:solidFill>
            <a:srgbClr val="5770BE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628650"/>
            <a:r>
              <a:rPr lang="fr-FR" sz="16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Rapport d’auto-évaluation</a:t>
            </a:r>
            <a:endParaRPr lang="fr-FR" sz="16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Zone de texte 2">
            <a:extLst>
              <a:ext uri="{FF2B5EF4-FFF2-40B4-BE49-F238E27FC236}">
                <a16:creationId xmlns:a16="http://schemas.microsoft.com/office/drawing/2014/main" id="{8101DD4A-ED5E-47D7-AB44-0DA5E3A0B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31" y="4332484"/>
            <a:ext cx="5526000" cy="312575"/>
          </a:xfrm>
          <a:prstGeom prst="round2SameRect">
            <a:avLst>
              <a:gd name="adj1" fmla="val 0"/>
              <a:gd name="adj2" fmla="val 17413"/>
            </a:avLst>
          </a:prstGeom>
          <a:solidFill>
            <a:srgbClr val="2F4077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628650"/>
            <a:r>
              <a:rPr lang="fr-FR" sz="16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Préfiguration du projet d’établissement</a:t>
            </a:r>
            <a:endParaRPr lang="fr-FR" sz="16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Zone de texte 2">
            <a:extLst>
              <a:ext uri="{FF2B5EF4-FFF2-40B4-BE49-F238E27FC236}">
                <a16:creationId xmlns:a16="http://schemas.microsoft.com/office/drawing/2014/main" id="{8101DD4A-ED5E-47D7-AB44-0DA5E3A0B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66" y="5944128"/>
            <a:ext cx="4958672" cy="321141"/>
          </a:xfrm>
          <a:prstGeom prst="round2SameRect">
            <a:avLst>
              <a:gd name="adj1" fmla="val 0"/>
              <a:gd name="adj2" fmla="val 20338"/>
            </a:avLst>
          </a:prstGeom>
          <a:solidFill>
            <a:srgbClr val="FFCA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/>
            <a:r>
              <a:rPr lang="fr-FR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Recommandations pour le projet d’établissement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Zone de texte 2">
            <a:extLst>
              <a:ext uri="{FF2B5EF4-FFF2-40B4-BE49-F238E27FC236}">
                <a16:creationId xmlns:a16="http://schemas.microsoft.com/office/drawing/2014/main" id="{D0D9B23C-BCF2-4C6F-B9FD-D3D65C416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442" y="2813721"/>
            <a:ext cx="5524851" cy="328481"/>
          </a:xfrm>
          <a:prstGeom prst="rect">
            <a:avLst/>
          </a:prstGeom>
          <a:solidFill>
            <a:srgbClr val="5770BE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628650">
              <a:spcAft>
                <a:spcPts val="600"/>
              </a:spcAft>
            </a:pP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Mesure les effets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des décisions et actions</a:t>
            </a:r>
            <a:endParaRPr lang="fr-FR" sz="15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Zone de texte 2">
            <a:extLst>
              <a:ext uri="{FF2B5EF4-FFF2-40B4-BE49-F238E27FC236}">
                <a16:creationId xmlns:a16="http://schemas.microsoft.com/office/drawing/2014/main" id="{907757BC-761D-4126-917F-FAC1589ED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31" y="2165533"/>
            <a:ext cx="5524851" cy="252000"/>
          </a:xfrm>
          <a:prstGeom prst="rect">
            <a:avLst/>
          </a:prstGeom>
          <a:solidFill>
            <a:srgbClr val="5770BE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62865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Explicite les</a:t>
            </a:r>
            <a:r>
              <a:rPr kumimoji="0" lang="fr-FR" altLang="fr-FR" sz="1600" b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besoins </a:t>
            </a:r>
            <a:r>
              <a:rPr kumimoji="0" lang="fr-FR" altLang="fr-FR" sz="160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des élèves</a:t>
            </a:r>
            <a:endParaRPr kumimoji="0" lang="fr-FR" altLang="fr-FR" sz="16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6" name="Forme libre : forme 12">
            <a:extLst>
              <a:ext uri="{FF2B5EF4-FFF2-40B4-BE49-F238E27FC236}">
                <a16:creationId xmlns:a16="http://schemas.microsoft.com/office/drawing/2014/main" id="{0B014D13-3318-4C4B-9ED2-3A59069F66D4}"/>
              </a:ext>
            </a:extLst>
          </p:cNvPr>
          <p:cNvSpPr/>
          <p:nvPr/>
        </p:nvSpPr>
        <p:spPr>
          <a:xfrm>
            <a:off x="6761871" y="1849789"/>
            <a:ext cx="4971600" cy="252000"/>
          </a:xfrm>
          <a:custGeom>
            <a:avLst/>
            <a:gdLst>
              <a:gd name="connsiteX0" fmla="*/ 0 w 2031600"/>
              <a:gd name="connsiteY0" fmla="*/ 0 h 1218960"/>
              <a:gd name="connsiteX1" fmla="*/ 2031600 w 2031600"/>
              <a:gd name="connsiteY1" fmla="*/ 0 h 1218960"/>
              <a:gd name="connsiteX2" fmla="*/ 2031600 w 2031600"/>
              <a:gd name="connsiteY2" fmla="*/ 1218960 h 1218960"/>
              <a:gd name="connsiteX3" fmla="*/ 0 w 2031600"/>
              <a:gd name="connsiteY3" fmla="*/ 1218960 h 1218960"/>
              <a:gd name="connsiteX4" fmla="*/ 0 w 2031600"/>
              <a:gd name="connsiteY4" fmla="*/ 0 h 121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1600" h="1218960">
                <a:moveTo>
                  <a:pt x="0" y="0"/>
                </a:moveTo>
                <a:lnTo>
                  <a:pt x="2031600" y="0"/>
                </a:lnTo>
                <a:lnTo>
                  <a:pt x="2031600" y="1218960"/>
                </a:lnTo>
                <a:lnTo>
                  <a:pt x="0" y="1218960"/>
                </a:lnTo>
                <a:lnTo>
                  <a:pt x="0" y="0"/>
                </a:lnTo>
                <a:close/>
              </a:path>
            </a:pathLst>
          </a:custGeom>
          <a:solidFill>
            <a:srgbClr val="00AC8C">
              <a:alpha val="50196"/>
            </a:srgbClr>
          </a:solidFill>
          <a:ln w="9525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41910" rIns="72000" bIns="41910" numCol="1" spcCol="1270" anchor="ctr" anchorCtr="0">
            <a:noAutofit/>
          </a:bodyPr>
          <a:lstStyle/>
          <a:p>
            <a:pPr marL="0" lvl="0" indent="0" defTabSz="488950">
              <a:spcBef>
                <a:spcPct val="0"/>
              </a:spcBef>
              <a:buNone/>
            </a:pPr>
            <a:r>
              <a:rPr lang="fr-FR" sz="1600" b="1" dirty="0">
                <a:ln w="3175">
                  <a:noFill/>
                </a:ln>
                <a:latin typeface="+mj-lt"/>
              </a:rPr>
              <a:t>Formule</a:t>
            </a:r>
            <a:r>
              <a:rPr lang="fr-FR" sz="1600" b="1" kern="1200" dirty="0">
                <a:ln w="3175">
                  <a:noFill/>
                </a:ln>
                <a:latin typeface="+mj-lt"/>
              </a:rPr>
              <a:t> </a:t>
            </a:r>
            <a:r>
              <a:rPr lang="fr-FR" sz="1600" dirty="0">
                <a:ln w="3175">
                  <a:noFill/>
                </a:ln>
                <a:latin typeface="+mj-lt"/>
              </a:rPr>
              <a:t>des hypothèses évaluatives</a:t>
            </a:r>
            <a:endParaRPr lang="fr-FR" sz="1600" kern="1200" dirty="0">
              <a:ln w="3175">
                <a:noFill/>
              </a:ln>
              <a:latin typeface="+mj-lt"/>
            </a:endParaRPr>
          </a:p>
        </p:txBody>
      </p:sp>
      <p:sp>
        <p:nvSpPr>
          <p:cNvPr id="47" name="Zone de texte 2">
            <a:extLst>
              <a:ext uri="{FF2B5EF4-FFF2-40B4-BE49-F238E27FC236}">
                <a16:creationId xmlns:a16="http://schemas.microsoft.com/office/drawing/2014/main" id="{B03A62F1-6182-49C6-BD64-F5B02EC59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2379" y="5284777"/>
            <a:ext cx="2340000" cy="450072"/>
          </a:xfrm>
          <a:prstGeom prst="rect">
            <a:avLst/>
          </a:prstGeom>
          <a:solidFill>
            <a:srgbClr val="FFCA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36000" rIns="91440" bIns="36000" anchor="ctr" anchorCtr="0">
            <a:noAutofit/>
          </a:bodyPr>
          <a:lstStyle/>
          <a:p>
            <a:pPr algn="ctr">
              <a:lnSpc>
                <a:spcPts val="1800"/>
              </a:lnSpc>
            </a:pP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Plan d’actions</a:t>
            </a:r>
          </a:p>
          <a:p>
            <a:pPr algn="ctr">
              <a:lnSpc>
                <a:spcPts val="1800"/>
              </a:lnSpc>
            </a:pPr>
            <a:r>
              <a:rPr lang="fr-FR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esoins en formation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Zone de texte 2">
            <a:extLst>
              <a:ext uri="{FF2B5EF4-FFF2-40B4-BE49-F238E27FC236}">
                <a16:creationId xmlns:a16="http://schemas.microsoft.com/office/drawing/2014/main" id="{C47BA8A1-94CA-458B-8EAE-77BD47E2C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0053" y="4011170"/>
            <a:ext cx="4971600" cy="321141"/>
          </a:xfrm>
          <a:prstGeom prst="round2SameRect">
            <a:avLst>
              <a:gd name="adj1" fmla="val 0"/>
              <a:gd name="adj2" fmla="val 27915"/>
            </a:avLst>
          </a:prstGeom>
          <a:solidFill>
            <a:srgbClr val="00AC8C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Restitution du pré-rapport dans l’établissement</a:t>
            </a:r>
            <a:endParaRPr lang="fr-FR" sz="16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riangle isocèle 39">
            <a:extLst>
              <a:ext uri="{FF2B5EF4-FFF2-40B4-BE49-F238E27FC236}">
                <a16:creationId xmlns:a16="http://schemas.microsoft.com/office/drawing/2014/main" id="{BAC06570-BDD5-46C0-9612-81A4130FB5F5}"/>
              </a:ext>
            </a:extLst>
          </p:cNvPr>
          <p:cNvSpPr/>
          <p:nvPr/>
        </p:nvSpPr>
        <p:spPr>
          <a:xfrm rot="16200000">
            <a:off x="5748756" y="5306418"/>
            <a:ext cx="1226118" cy="572305"/>
          </a:xfrm>
          <a:prstGeom prst="triangle">
            <a:avLst>
              <a:gd name="adj" fmla="val 52534"/>
            </a:avLst>
          </a:prstGeom>
          <a:solidFill>
            <a:srgbClr val="FFE91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BC1FD36-6FD2-B84D-1F26-4F831A3038DD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08A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Processus d’évaluation 1. Détails	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Version animée</a:t>
            </a:r>
            <a:endParaRPr lang="fr-FR" sz="2400" dirty="0">
              <a:solidFill>
                <a:srgbClr val="E1000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8649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5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5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75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"/>
                            </p:stCondLst>
                            <p:childTnLst>
                              <p:par>
                                <p:cTn id="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75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250"/>
                            </p:stCondLst>
                            <p:childTnLst>
                              <p:par>
                                <p:cTn id="1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75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3" grpId="0" animBg="1"/>
      <p:bldP spid="24" grpId="0" animBg="1"/>
      <p:bldP spid="25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1" grpId="0" animBg="1"/>
      <p:bldP spid="42" grpId="0" animBg="1"/>
      <p:bldP spid="30" grpId="0" animBg="1"/>
      <p:bldP spid="43" grpId="0" animBg="1"/>
      <p:bldP spid="46" grpId="0" animBg="1"/>
      <p:bldP spid="47" grpId="0" animBg="1"/>
      <p:bldP spid="34" grpId="0" animBg="1"/>
      <p:bldP spid="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 de texte 2">
            <a:extLst>
              <a:ext uri="{FF2B5EF4-FFF2-40B4-BE49-F238E27FC236}">
                <a16:creationId xmlns:a16="http://schemas.microsoft.com/office/drawing/2014/main" id="{95990D3F-A86A-ED22-A52E-25023CB19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516" y="1284549"/>
            <a:ext cx="5526858" cy="406656"/>
          </a:xfrm>
          <a:prstGeom prst="round2SameRect">
            <a:avLst/>
          </a:prstGeom>
          <a:solidFill>
            <a:srgbClr val="5770BE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Auto-évaluation</a:t>
            </a:r>
            <a:endParaRPr lang="fr-FR" sz="28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Zone de texte 2">
            <a:extLst>
              <a:ext uri="{FF2B5EF4-FFF2-40B4-BE49-F238E27FC236}">
                <a16:creationId xmlns:a16="http://schemas.microsoft.com/office/drawing/2014/main" id="{9F7255BA-09F7-C7D6-906B-08081056D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5069" y="1282859"/>
            <a:ext cx="4969628" cy="406656"/>
          </a:xfrm>
          <a:prstGeom prst="round2SameRect">
            <a:avLst/>
          </a:prstGeom>
          <a:solidFill>
            <a:srgbClr val="00AC8C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Évaluation externe</a:t>
            </a:r>
            <a:endParaRPr lang="fr-FR" sz="28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Zone de texte 2">
            <a:extLst>
              <a:ext uri="{FF2B5EF4-FFF2-40B4-BE49-F238E27FC236}">
                <a16:creationId xmlns:a16="http://schemas.microsoft.com/office/drawing/2014/main" id="{E3FFE291-FDA1-8702-AF8B-2630A6208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514" y="1748325"/>
            <a:ext cx="5526000" cy="252000"/>
          </a:xfrm>
          <a:prstGeom prst="rect">
            <a:avLst/>
          </a:prstGeom>
          <a:solidFill>
            <a:srgbClr val="5770BE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628650">
              <a:spcAft>
                <a:spcPts val="600"/>
              </a:spcAft>
            </a:pP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Mobilise 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l’ensemble des acteurs</a:t>
            </a:r>
          </a:p>
        </p:txBody>
      </p:sp>
      <p:sp>
        <p:nvSpPr>
          <p:cNvPr id="25" name="Zone de texte 2">
            <a:extLst>
              <a:ext uri="{FF2B5EF4-FFF2-40B4-BE49-F238E27FC236}">
                <a16:creationId xmlns:a16="http://schemas.microsoft.com/office/drawing/2014/main" id="{3AADA4E7-1189-CC3C-BF7B-81CA641BE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147" y="2368600"/>
            <a:ext cx="4971600" cy="505441"/>
          </a:xfrm>
          <a:prstGeom prst="rect">
            <a:avLst/>
          </a:prstGeom>
          <a:solidFill>
            <a:srgbClr val="00AC8C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Approfondit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la réflexion de et avec l’établissement</a:t>
            </a:r>
          </a:p>
          <a:p>
            <a:pPr>
              <a:spcAft>
                <a:spcPts val="600"/>
              </a:spcAft>
            </a:pP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Zone de texte 2">
            <a:extLst>
              <a:ext uri="{FF2B5EF4-FFF2-40B4-BE49-F238E27FC236}">
                <a16:creationId xmlns:a16="http://schemas.microsoft.com/office/drawing/2014/main" id="{B19B11E4-D6D1-9EC2-6930-A6943AE8F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994" y="2367680"/>
            <a:ext cx="5526000" cy="2336834"/>
          </a:xfrm>
          <a:prstGeom prst="rect">
            <a:avLst/>
          </a:prstGeom>
          <a:solidFill>
            <a:srgbClr val="5770BE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628650"/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Identifie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les besoins des élèves</a:t>
            </a:r>
            <a:endParaRPr lang="fr-FR" sz="16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8650"/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Interroge 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les décisions prises dans </a:t>
            </a: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quatre domaines</a:t>
            </a:r>
          </a:p>
          <a:p>
            <a:pPr marL="628650"/>
            <a:r>
              <a:rPr lang="fr-FR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S’appuie</a:t>
            </a: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pour l’analyse sur le </a:t>
            </a:r>
            <a:r>
              <a:rPr lang="fr-FR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triangle de la preuve</a:t>
            </a:r>
            <a:endParaRPr lang="fr-FR" sz="15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Zone de texte 2">
            <a:extLst>
              <a:ext uri="{FF2B5EF4-FFF2-40B4-BE49-F238E27FC236}">
                <a16:creationId xmlns:a16="http://schemas.microsoft.com/office/drawing/2014/main" id="{DA20BFEC-49E1-CB8A-33C1-DC8FD13E9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009" y="4777352"/>
            <a:ext cx="5526000" cy="540000"/>
          </a:xfrm>
          <a:prstGeom prst="rect">
            <a:avLst/>
          </a:prstGeom>
          <a:solidFill>
            <a:srgbClr val="5770BE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628650"/>
            <a:r>
              <a:rPr lang="fr-FR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Définit 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des priorités stratégiques et des objectifs</a:t>
            </a:r>
          </a:p>
          <a:p>
            <a:pPr marL="628650"/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Identifie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des pistes d’action et des besoins en formation</a:t>
            </a:r>
          </a:p>
        </p:txBody>
      </p:sp>
      <p:sp>
        <p:nvSpPr>
          <p:cNvPr id="28" name="Forme libre : forme 27">
            <a:extLst>
              <a:ext uri="{FF2B5EF4-FFF2-40B4-BE49-F238E27FC236}">
                <a16:creationId xmlns:a16="http://schemas.microsoft.com/office/drawing/2014/main" id="{AC4A159F-1332-8069-E59C-EFF2F8D7969C}"/>
              </a:ext>
            </a:extLst>
          </p:cNvPr>
          <p:cNvSpPr/>
          <p:nvPr/>
        </p:nvSpPr>
        <p:spPr>
          <a:xfrm>
            <a:off x="6762146" y="1751120"/>
            <a:ext cx="4971600" cy="252000"/>
          </a:xfrm>
          <a:custGeom>
            <a:avLst/>
            <a:gdLst>
              <a:gd name="connsiteX0" fmla="*/ 0 w 2031600"/>
              <a:gd name="connsiteY0" fmla="*/ 0 h 1218960"/>
              <a:gd name="connsiteX1" fmla="*/ 2031600 w 2031600"/>
              <a:gd name="connsiteY1" fmla="*/ 0 h 1218960"/>
              <a:gd name="connsiteX2" fmla="*/ 2031600 w 2031600"/>
              <a:gd name="connsiteY2" fmla="*/ 1218960 h 1218960"/>
              <a:gd name="connsiteX3" fmla="*/ 0 w 2031600"/>
              <a:gd name="connsiteY3" fmla="*/ 1218960 h 1218960"/>
              <a:gd name="connsiteX4" fmla="*/ 0 w 2031600"/>
              <a:gd name="connsiteY4" fmla="*/ 0 h 121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1600" h="1218960">
                <a:moveTo>
                  <a:pt x="0" y="0"/>
                </a:moveTo>
                <a:lnTo>
                  <a:pt x="2031600" y="0"/>
                </a:lnTo>
                <a:lnTo>
                  <a:pt x="2031600" y="1218960"/>
                </a:lnTo>
                <a:lnTo>
                  <a:pt x="0" y="1218960"/>
                </a:lnTo>
                <a:lnTo>
                  <a:pt x="0" y="0"/>
                </a:lnTo>
                <a:close/>
              </a:path>
            </a:pathLst>
          </a:custGeom>
          <a:solidFill>
            <a:srgbClr val="00AC8C">
              <a:alpha val="50196"/>
            </a:srgbClr>
          </a:solidFill>
          <a:ln w="9525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41910" rIns="72000" bIns="41910" numCol="1" spcCol="1270" anchor="ctr" anchorCtr="0">
            <a:noAutofit/>
          </a:bodyPr>
          <a:lstStyle/>
          <a:p>
            <a:pPr marL="0" lvl="0" indent="0" defTabSz="488950">
              <a:spcBef>
                <a:spcPct val="0"/>
              </a:spcBef>
              <a:buNone/>
            </a:pPr>
            <a:r>
              <a:rPr lang="fr-FR" sz="1600" b="1" kern="1200" dirty="0">
                <a:ln w="3175">
                  <a:noFill/>
                </a:ln>
                <a:latin typeface="+mj-lt"/>
              </a:rPr>
              <a:t>Expertise </a:t>
            </a:r>
            <a:r>
              <a:rPr lang="fr-FR" sz="1600" dirty="0">
                <a:ln w="3175">
                  <a:noFill/>
                </a:ln>
                <a:latin typeface="+mj-lt"/>
              </a:rPr>
              <a:t>les pièces du dossier</a:t>
            </a:r>
            <a:endParaRPr lang="fr-FR" sz="1600" kern="1200" dirty="0">
              <a:ln w="3175">
                <a:noFill/>
              </a:ln>
              <a:latin typeface="+mj-lt"/>
            </a:endParaRPr>
          </a:p>
        </p:txBody>
      </p:sp>
      <p:sp>
        <p:nvSpPr>
          <p:cNvPr id="29" name="Forme libre : forme 28">
            <a:extLst>
              <a:ext uri="{FF2B5EF4-FFF2-40B4-BE49-F238E27FC236}">
                <a16:creationId xmlns:a16="http://schemas.microsoft.com/office/drawing/2014/main" id="{BF127367-104A-C797-5D16-AFA5C9A50E31}"/>
              </a:ext>
            </a:extLst>
          </p:cNvPr>
          <p:cNvSpPr/>
          <p:nvPr/>
        </p:nvSpPr>
        <p:spPr>
          <a:xfrm>
            <a:off x="6762148" y="2060422"/>
            <a:ext cx="4971600" cy="252000"/>
          </a:xfrm>
          <a:custGeom>
            <a:avLst/>
            <a:gdLst>
              <a:gd name="connsiteX0" fmla="*/ 0 w 2031600"/>
              <a:gd name="connsiteY0" fmla="*/ 0 h 1218960"/>
              <a:gd name="connsiteX1" fmla="*/ 2031600 w 2031600"/>
              <a:gd name="connsiteY1" fmla="*/ 0 h 1218960"/>
              <a:gd name="connsiteX2" fmla="*/ 2031600 w 2031600"/>
              <a:gd name="connsiteY2" fmla="*/ 1218960 h 1218960"/>
              <a:gd name="connsiteX3" fmla="*/ 0 w 2031600"/>
              <a:gd name="connsiteY3" fmla="*/ 1218960 h 1218960"/>
              <a:gd name="connsiteX4" fmla="*/ 0 w 2031600"/>
              <a:gd name="connsiteY4" fmla="*/ 0 h 121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1600" h="1218960">
                <a:moveTo>
                  <a:pt x="0" y="0"/>
                </a:moveTo>
                <a:lnTo>
                  <a:pt x="2031600" y="0"/>
                </a:lnTo>
                <a:lnTo>
                  <a:pt x="2031600" y="1218960"/>
                </a:lnTo>
                <a:lnTo>
                  <a:pt x="0" y="1218960"/>
                </a:lnTo>
                <a:lnTo>
                  <a:pt x="0" y="0"/>
                </a:lnTo>
                <a:close/>
              </a:path>
            </a:pathLst>
          </a:custGeom>
          <a:solidFill>
            <a:srgbClr val="00AC8C">
              <a:alpha val="50196"/>
            </a:srgbClr>
          </a:solidFill>
          <a:ln w="9525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41910" rIns="72000" bIns="41910" numCol="1" spcCol="1270" anchor="ctr" anchorCtr="0">
            <a:noAutofit/>
          </a:bodyPr>
          <a:lstStyle/>
          <a:p>
            <a:pPr marL="0" lvl="0" indent="0" defTabSz="488950">
              <a:spcBef>
                <a:spcPct val="0"/>
              </a:spcBef>
              <a:buNone/>
            </a:pPr>
            <a:r>
              <a:rPr lang="fr-FR" sz="1600" b="1" kern="1200" dirty="0">
                <a:ln w="3175">
                  <a:noFill/>
                </a:ln>
                <a:latin typeface="+mj-lt"/>
              </a:rPr>
              <a:t>Échange </a:t>
            </a:r>
            <a:r>
              <a:rPr lang="fr-FR" sz="1600" dirty="0">
                <a:ln w="3175">
                  <a:noFill/>
                </a:ln>
                <a:latin typeface="+mj-lt"/>
              </a:rPr>
              <a:t>avec l’ensemble des acteurs</a:t>
            </a:r>
            <a:endParaRPr lang="fr-FR" sz="1600" kern="1200" dirty="0">
              <a:ln w="3175">
                <a:noFill/>
              </a:ln>
              <a:latin typeface="+mj-lt"/>
            </a:endParaRPr>
          </a:p>
        </p:txBody>
      </p:sp>
      <p:sp>
        <p:nvSpPr>
          <p:cNvPr id="30" name="Zone de texte 2">
            <a:extLst>
              <a:ext uri="{FF2B5EF4-FFF2-40B4-BE49-F238E27FC236}">
                <a16:creationId xmlns:a16="http://schemas.microsoft.com/office/drawing/2014/main" id="{963FF5AB-0B81-BF57-3C64-AE28EAE3C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58" y="2058560"/>
            <a:ext cx="5526000" cy="252000"/>
          </a:xfrm>
          <a:prstGeom prst="rect">
            <a:avLst/>
          </a:prstGeom>
          <a:solidFill>
            <a:srgbClr val="5770BE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62865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Analyse le contexte </a:t>
            </a:r>
            <a:r>
              <a:rPr kumimoji="0" lang="fr-FR" altLang="fr-FR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externe et interne de l’établissement</a:t>
            </a:r>
            <a:endParaRPr kumimoji="0" lang="fr-FR" altLang="fr-FR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1" name="Flèche : bas 30">
            <a:extLst>
              <a:ext uri="{FF2B5EF4-FFF2-40B4-BE49-F238E27FC236}">
                <a16:creationId xmlns:a16="http://schemas.microsoft.com/office/drawing/2014/main" id="{7777A0A8-FAC3-05BD-7184-52D3557A1CDF}"/>
              </a:ext>
            </a:extLst>
          </p:cNvPr>
          <p:cNvSpPr/>
          <p:nvPr/>
        </p:nvSpPr>
        <p:spPr>
          <a:xfrm>
            <a:off x="511426" y="1864811"/>
            <a:ext cx="508000" cy="3369667"/>
          </a:xfrm>
          <a:prstGeom prst="downArrow">
            <a:avLst>
              <a:gd name="adj1" fmla="val 50000"/>
              <a:gd name="adj2" fmla="val 68182"/>
            </a:avLst>
          </a:prstGeom>
          <a:solidFill>
            <a:srgbClr val="5770BE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5E6E33C-1E54-C8FD-7BE3-B727F7849A3B}"/>
              </a:ext>
            </a:extLst>
          </p:cNvPr>
          <p:cNvSpPr/>
          <p:nvPr/>
        </p:nvSpPr>
        <p:spPr>
          <a:xfrm>
            <a:off x="1428214" y="3229789"/>
            <a:ext cx="1116000" cy="650015"/>
          </a:xfrm>
          <a:prstGeom prst="rect">
            <a:avLst/>
          </a:prstGeom>
          <a:solidFill>
            <a:srgbClr val="577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bIns="36000" rtlCol="0" anchor="ctr"/>
          <a:lstStyle/>
          <a:p>
            <a:r>
              <a:rPr lang="fr-FR" sz="1200" dirty="0">
                <a:solidFill>
                  <a:schemeClr val="bg1"/>
                </a:solidFill>
                <a:latin typeface="+mj-lt"/>
              </a:rPr>
              <a:t>Apprentissages, Parcours,</a:t>
            </a:r>
          </a:p>
          <a:p>
            <a:r>
              <a:rPr lang="fr-FR" sz="1200" dirty="0">
                <a:solidFill>
                  <a:schemeClr val="bg1"/>
                </a:solidFill>
                <a:latin typeface="+mj-lt"/>
              </a:rPr>
              <a:t>Enseignement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48053CD-B929-3275-DCD2-AD11E0ABB61B}"/>
              </a:ext>
            </a:extLst>
          </p:cNvPr>
          <p:cNvSpPr/>
          <p:nvPr/>
        </p:nvSpPr>
        <p:spPr>
          <a:xfrm>
            <a:off x="1428214" y="3947350"/>
            <a:ext cx="1116000" cy="640794"/>
          </a:xfrm>
          <a:prstGeom prst="rect">
            <a:avLst/>
          </a:prstGeom>
          <a:solidFill>
            <a:srgbClr val="E100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bIns="36000" rtlCol="0" anchor="ctr"/>
          <a:lstStyle/>
          <a:p>
            <a:r>
              <a:rPr lang="fr-FR" sz="1200" dirty="0">
                <a:solidFill>
                  <a:schemeClr val="bg1"/>
                </a:solidFill>
                <a:latin typeface="+mj-lt"/>
              </a:rPr>
              <a:t>Environnement institutionnel et partenarial</a:t>
            </a:r>
          </a:p>
        </p:txBody>
      </p:sp>
      <p:sp>
        <p:nvSpPr>
          <p:cNvPr id="34" name="Zone de texte 2">
            <a:extLst>
              <a:ext uri="{FF2B5EF4-FFF2-40B4-BE49-F238E27FC236}">
                <a16:creationId xmlns:a16="http://schemas.microsoft.com/office/drawing/2014/main" id="{D1D04CF5-A143-6051-8745-032BB51E6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0436" y="2923901"/>
            <a:ext cx="4969628" cy="540000"/>
          </a:xfrm>
          <a:prstGeom prst="rect">
            <a:avLst/>
          </a:prstGeom>
          <a:solidFill>
            <a:srgbClr val="00AC8C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Identifie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 points d’appui et les marges de progrès</a:t>
            </a:r>
          </a:p>
          <a:p>
            <a:r>
              <a:rPr lang="fr-FR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Propose 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 plan d’action et de formation</a:t>
            </a:r>
          </a:p>
        </p:txBody>
      </p:sp>
      <p:sp>
        <p:nvSpPr>
          <p:cNvPr id="35" name="Flèche : bas 34">
            <a:extLst>
              <a:ext uri="{FF2B5EF4-FFF2-40B4-BE49-F238E27FC236}">
                <a16:creationId xmlns:a16="http://schemas.microsoft.com/office/drawing/2014/main" id="{C0B2BE71-6522-3C95-0AEA-C50307FE90D4}"/>
              </a:ext>
            </a:extLst>
          </p:cNvPr>
          <p:cNvSpPr/>
          <p:nvPr/>
        </p:nvSpPr>
        <p:spPr>
          <a:xfrm>
            <a:off x="11180042" y="1864811"/>
            <a:ext cx="508000" cy="1532019"/>
          </a:xfrm>
          <a:prstGeom prst="downArrow">
            <a:avLst>
              <a:gd name="adj1" fmla="val 50000"/>
              <a:gd name="adj2" fmla="val 68182"/>
            </a:avLst>
          </a:prstGeom>
          <a:solidFill>
            <a:srgbClr val="00AC8C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 de texte 2">
            <a:extLst>
              <a:ext uri="{FF2B5EF4-FFF2-40B4-BE49-F238E27FC236}">
                <a16:creationId xmlns:a16="http://schemas.microsoft.com/office/drawing/2014/main" id="{CC4D60F3-7649-4C54-5101-9E9F4D293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8742" y="4353784"/>
            <a:ext cx="4971600" cy="604479"/>
          </a:xfrm>
          <a:prstGeom prst="rect">
            <a:avLst/>
          </a:prstGeom>
          <a:solidFill>
            <a:srgbClr val="FFE8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36000" rIns="91440" bIns="45720" anchor="t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Rapport d’évaluation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Zone de texte 2">
            <a:extLst>
              <a:ext uri="{FF2B5EF4-FFF2-40B4-BE49-F238E27FC236}">
                <a16:creationId xmlns:a16="http://schemas.microsoft.com/office/drawing/2014/main" id="{B5999F48-FB36-2402-0CCE-746969664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7539" y="4641318"/>
            <a:ext cx="2080191" cy="256694"/>
          </a:xfrm>
          <a:prstGeom prst="rect">
            <a:avLst/>
          </a:prstGeom>
          <a:solidFill>
            <a:srgbClr val="FFCA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36000" rIns="91440" bIns="3600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Axes stratégiques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Zone de texte 2">
            <a:extLst>
              <a:ext uri="{FF2B5EF4-FFF2-40B4-BE49-F238E27FC236}">
                <a16:creationId xmlns:a16="http://schemas.microsoft.com/office/drawing/2014/main" id="{2A6E4146-20BF-BC57-1669-3CEFE3171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7523" y="4636019"/>
            <a:ext cx="2592000" cy="252000"/>
          </a:xfrm>
          <a:prstGeom prst="rect">
            <a:avLst/>
          </a:prstGeom>
          <a:solidFill>
            <a:srgbClr val="FFCA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36000" rIns="91440" bIns="3600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Plan d’actions et de formation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71D71AB-7A86-9C30-6E48-C1DCF6C481C2}"/>
              </a:ext>
            </a:extLst>
          </p:cNvPr>
          <p:cNvSpPr/>
          <p:nvPr/>
        </p:nvSpPr>
        <p:spPr>
          <a:xfrm>
            <a:off x="6758742" y="5027816"/>
            <a:ext cx="4969627" cy="324000"/>
          </a:xfrm>
          <a:prstGeom prst="rect">
            <a:avLst/>
          </a:prstGeom>
          <a:solidFill>
            <a:srgbClr val="FF6F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fr-FR" sz="1600" b="1" dirty="0">
                <a:solidFill>
                  <a:schemeClr val="tx1"/>
                </a:solidFill>
                <a:latin typeface="+mj-lt"/>
              </a:rPr>
              <a:t>Suivi et accompagnement</a:t>
            </a:r>
            <a:r>
              <a:rPr lang="fr-FR" sz="1600" dirty="0">
                <a:solidFill>
                  <a:schemeClr val="tx1"/>
                </a:solidFill>
                <a:latin typeface="+mj-lt"/>
              </a:rPr>
              <a:t> de l’établissement</a:t>
            </a:r>
            <a:endParaRPr lang="fr-FR" sz="1600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6F2368D-A1C0-BD35-2150-5927F30C9A86}"/>
              </a:ext>
            </a:extLst>
          </p:cNvPr>
          <p:cNvSpPr/>
          <p:nvPr/>
        </p:nvSpPr>
        <p:spPr>
          <a:xfrm>
            <a:off x="6758742" y="5411863"/>
            <a:ext cx="4969627" cy="324000"/>
          </a:xfrm>
          <a:prstGeom prst="rect">
            <a:avLst/>
          </a:prstGeom>
          <a:solidFill>
            <a:srgbClr val="FF6F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fr-FR" sz="1600" b="1" dirty="0">
                <a:solidFill>
                  <a:schemeClr val="tx1"/>
                </a:solidFill>
                <a:latin typeface="+mj-lt"/>
              </a:rPr>
              <a:t>Évolution</a:t>
            </a:r>
            <a:r>
              <a:rPr lang="fr-FR" sz="1600" dirty="0">
                <a:solidFill>
                  <a:schemeClr val="tx1"/>
                </a:solidFill>
                <a:latin typeface="+mj-lt"/>
              </a:rPr>
              <a:t> du plan académique de formation</a:t>
            </a:r>
            <a:endParaRPr lang="fr-FR" sz="1600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D1EEB54-9077-6D91-C610-E95238D422F5}"/>
              </a:ext>
            </a:extLst>
          </p:cNvPr>
          <p:cNvSpPr/>
          <p:nvPr/>
        </p:nvSpPr>
        <p:spPr>
          <a:xfrm>
            <a:off x="6758741" y="5794168"/>
            <a:ext cx="4969627" cy="324000"/>
          </a:xfrm>
          <a:prstGeom prst="rect">
            <a:avLst/>
          </a:prstGeom>
          <a:solidFill>
            <a:srgbClr val="FF6F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fr-FR" sz="1600" b="1" dirty="0">
                <a:solidFill>
                  <a:schemeClr val="tx1"/>
                </a:solidFill>
                <a:latin typeface="+mj-lt"/>
              </a:rPr>
              <a:t>Développement</a:t>
            </a:r>
            <a:r>
              <a:rPr lang="fr-FR" sz="1600" dirty="0">
                <a:solidFill>
                  <a:schemeClr val="tx1"/>
                </a:solidFill>
                <a:latin typeface="+mj-lt"/>
              </a:rPr>
              <a:t> de la démarche évaluative</a:t>
            </a:r>
            <a:endParaRPr lang="fr-FR" sz="1600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2" name="Zone de texte 2">
            <a:extLst>
              <a:ext uri="{FF2B5EF4-FFF2-40B4-BE49-F238E27FC236}">
                <a16:creationId xmlns:a16="http://schemas.microsoft.com/office/drawing/2014/main" id="{B05A5846-8222-13D6-7A36-C83B1F523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515" y="781284"/>
            <a:ext cx="11272181" cy="406656"/>
          </a:xfrm>
          <a:prstGeom prst="rect">
            <a:avLst/>
          </a:prstGeom>
          <a:solidFill>
            <a:srgbClr val="FFE8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Finalité</a:t>
            </a:r>
            <a:r>
              <a:rPr lang="fr-FR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: amélioration de la qualité du service public d’éducation et de la vie dans l’établissement</a:t>
            </a:r>
          </a:p>
        </p:txBody>
      </p:sp>
      <p:sp>
        <p:nvSpPr>
          <p:cNvPr id="43" name="Zone de texte 2">
            <a:extLst>
              <a:ext uri="{FF2B5EF4-FFF2-40B4-BE49-F238E27FC236}">
                <a16:creationId xmlns:a16="http://schemas.microsoft.com/office/drawing/2014/main" id="{7FC27644-51AB-426A-9831-3045AB20B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009" y="5390190"/>
            <a:ext cx="5526000" cy="312575"/>
          </a:xfrm>
          <a:prstGeom prst="rect">
            <a:avLst/>
          </a:prstGeom>
          <a:solidFill>
            <a:srgbClr val="5770BE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628650"/>
            <a:r>
              <a:rPr lang="fr-FR" sz="16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Rapport d’auto-évaluation</a:t>
            </a:r>
            <a:endParaRPr lang="fr-FR" sz="1600" i="1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Triangle isocèle 43">
            <a:extLst>
              <a:ext uri="{FF2B5EF4-FFF2-40B4-BE49-F238E27FC236}">
                <a16:creationId xmlns:a16="http://schemas.microsoft.com/office/drawing/2014/main" id="{F5E1BE17-7644-02F9-4D66-AC8A325FFBD7}"/>
              </a:ext>
            </a:extLst>
          </p:cNvPr>
          <p:cNvSpPr/>
          <p:nvPr/>
        </p:nvSpPr>
        <p:spPr>
          <a:xfrm rot="5400000">
            <a:off x="5207589" y="2345616"/>
            <a:ext cx="2380231" cy="580542"/>
          </a:xfrm>
          <a:prstGeom prst="triangle">
            <a:avLst>
              <a:gd name="adj" fmla="val 50271"/>
            </a:avLst>
          </a:prstGeom>
          <a:solidFill>
            <a:srgbClr val="5770B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Triangle isocèle 44">
            <a:extLst>
              <a:ext uri="{FF2B5EF4-FFF2-40B4-BE49-F238E27FC236}">
                <a16:creationId xmlns:a16="http://schemas.microsoft.com/office/drawing/2014/main" id="{5E84949E-D2C6-E485-3377-E555366DD59E}"/>
              </a:ext>
            </a:extLst>
          </p:cNvPr>
          <p:cNvSpPr/>
          <p:nvPr/>
        </p:nvSpPr>
        <p:spPr>
          <a:xfrm rot="10800000">
            <a:off x="8310663" y="3935044"/>
            <a:ext cx="1868542" cy="336086"/>
          </a:xfrm>
          <a:prstGeom prst="triangle">
            <a:avLst>
              <a:gd name="adj" fmla="val 52534"/>
            </a:avLst>
          </a:prstGeom>
          <a:solidFill>
            <a:srgbClr val="00AC8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56D074D-F844-F7B2-872E-8A617EC967E0}"/>
              </a:ext>
            </a:extLst>
          </p:cNvPr>
          <p:cNvSpPr/>
          <p:nvPr/>
        </p:nvSpPr>
        <p:spPr>
          <a:xfrm>
            <a:off x="2639121" y="3229789"/>
            <a:ext cx="1116000" cy="650016"/>
          </a:xfrm>
          <a:prstGeom prst="rect">
            <a:avLst/>
          </a:prstGeom>
          <a:solidFill>
            <a:srgbClr val="00AC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bIns="36000" rtlCol="0" anchor="ctr"/>
          <a:lstStyle/>
          <a:p>
            <a:r>
              <a:rPr lang="fr-FR" sz="1200" dirty="0">
                <a:solidFill>
                  <a:schemeClr val="bg1"/>
                </a:solidFill>
                <a:latin typeface="+mj-lt"/>
              </a:rPr>
              <a:t>Vie et bien-être de l’élève</a:t>
            </a:r>
          </a:p>
          <a:p>
            <a:r>
              <a:rPr lang="fr-FR" sz="1200" dirty="0">
                <a:solidFill>
                  <a:schemeClr val="bg1"/>
                </a:solidFill>
                <a:latin typeface="+mj-lt"/>
              </a:rPr>
              <a:t>Climat scolaire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AC0A131-D9F4-9791-9AF8-71EDD362F8A5}"/>
              </a:ext>
            </a:extLst>
          </p:cNvPr>
          <p:cNvSpPr/>
          <p:nvPr/>
        </p:nvSpPr>
        <p:spPr>
          <a:xfrm>
            <a:off x="2632435" y="3947350"/>
            <a:ext cx="1116000" cy="640793"/>
          </a:xfrm>
          <a:prstGeom prst="rect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bIns="36000" rtlCol="0" anchor="ctr"/>
          <a:lstStyle/>
          <a:p>
            <a:r>
              <a:rPr lang="fr-FR" sz="12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Acteurs, fonctionnement et stratégie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71B50EB3-AD04-332B-5531-7899CA7CB2EB}"/>
              </a:ext>
            </a:extLst>
          </p:cNvPr>
          <p:cNvGrpSpPr/>
          <p:nvPr/>
        </p:nvGrpSpPr>
        <p:grpSpPr>
          <a:xfrm>
            <a:off x="4140164" y="3276553"/>
            <a:ext cx="1357693" cy="1292567"/>
            <a:chOff x="4140164" y="3276553"/>
            <a:chExt cx="1357693" cy="1292567"/>
          </a:xfrm>
        </p:grpSpPr>
        <p:sp>
          <p:nvSpPr>
            <p:cNvPr id="49" name="Triangle isocèle 48">
              <a:extLst>
                <a:ext uri="{FF2B5EF4-FFF2-40B4-BE49-F238E27FC236}">
                  <a16:creationId xmlns:a16="http://schemas.microsoft.com/office/drawing/2014/main" id="{EC780F78-E9B9-C850-0E7A-0BEF2C784813}"/>
                </a:ext>
              </a:extLst>
            </p:cNvPr>
            <p:cNvSpPr/>
            <p:nvPr/>
          </p:nvSpPr>
          <p:spPr>
            <a:xfrm>
              <a:off x="4140164" y="3276826"/>
              <a:ext cx="1357693" cy="1174405"/>
            </a:xfrm>
            <a:prstGeom prst="triangle">
              <a:avLst/>
            </a:prstGeom>
            <a:solidFill>
              <a:srgbClr val="5770BE">
                <a:alpha val="50196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A1140DEE-0FAD-DFD8-443C-72BF35BAE6F7}"/>
                </a:ext>
              </a:extLst>
            </p:cNvPr>
            <p:cNvSpPr/>
            <p:nvPr/>
          </p:nvSpPr>
          <p:spPr>
            <a:xfrm>
              <a:off x="4309875" y="4297581"/>
              <a:ext cx="1018270" cy="271539"/>
            </a:xfrm>
            <a:prstGeom prst="rect">
              <a:avLst/>
            </a:prstGeom>
            <a:solidFill>
              <a:srgbClr val="00AC8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Données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F8EE14A2-B567-55E3-DD9B-8862895F8882}"/>
                </a:ext>
              </a:extLst>
            </p:cNvPr>
            <p:cNvSpPr/>
            <p:nvPr/>
          </p:nvSpPr>
          <p:spPr>
            <a:xfrm rot="3581306">
              <a:off x="4688090" y="3650778"/>
              <a:ext cx="1018270" cy="271539"/>
            </a:xfrm>
            <a:prstGeom prst="rect">
              <a:avLst/>
            </a:prstGeom>
            <a:solidFill>
              <a:srgbClr val="E1000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Observations</a:t>
              </a:r>
              <a:endParaRPr lang="fr-FR" sz="1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9B9D7F35-393C-8701-D6F1-BC0ABC2C99D5}"/>
                </a:ext>
              </a:extLst>
            </p:cNvPr>
            <p:cNvSpPr/>
            <p:nvPr/>
          </p:nvSpPr>
          <p:spPr>
            <a:xfrm rot="18015977">
              <a:off x="3933223" y="3649918"/>
              <a:ext cx="1018270" cy="271539"/>
            </a:xfrm>
            <a:prstGeom prst="rect">
              <a:avLst/>
            </a:prstGeom>
            <a:solidFill>
              <a:srgbClr val="FFE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400" b="1" dirty="0">
                  <a:solidFill>
                    <a:schemeClr val="accent5">
                      <a:lumMod val="50000"/>
                    </a:schemeClr>
                  </a:solidFill>
                  <a:latin typeface="+mj-lt"/>
                </a:rPr>
                <a:t>Points de vue</a:t>
              </a:r>
            </a:p>
          </p:txBody>
        </p:sp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1FA24861-557D-6C1C-D385-CC9707D1819B}"/>
                </a:ext>
              </a:extLst>
            </p:cNvPr>
            <p:cNvSpPr/>
            <p:nvPr/>
          </p:nvSpPr>
          <p:spPr>
            <a:xfrm>
              <a:off x="4598385" y="3782179"/>
              <a:ext cx="441250" cy="441250"/>
            </a:xfrm>
            <a:prstGeom prst="ellipse">
              <a:avLst/>
            </a:prstGeom>
            <a:solidFill>
              <a:srgbClr val="5770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</p:grpSp>
      <p:sp>
        <p:nvSpPr>
          <p:cNvPr id="54" name="Zone de texte 2">
            <a:extLst>
              <a:ext uri="{FF2B5EF4-FFF2-40B4-BE49-F238E27FC236}">
                <a16:creationId xmlns:a16="http://schemas.microsoft.com/office/drawing/2014/main" id="{AB5E703A-7060-A1CB-FA41-F430F9200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8743" y="3518207"/>
            <a:ext cx="4969628" cy="321141"/>
          </a:xfrm>
          <a:prstGeom prst="round2SameRect">
            <a:avLst>
              <a:gd name="adj1" fmla="val 0"/>
              <a:gd name="adj2" fmla="val 27915"/>
            </a:avLst>
          </a:prstGeom>
          <a:solidFill>
            <a:srgbClr val="00AC8C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Restitution du pré-rapport dans l’établissement</a:t>
            </a:r>
            <a:endParaRPr lang="fr-FR" sz="1600" i="1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E75D3B-70DB-1CEA-E68C-F9A9A31C968F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08B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Processus d’évaluation 2. Domaines et données 	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Version animée</a:t>
            </a:r>
            <a:endParaRPr lang="fr-FR" sz="2400" dirty="0">
              <a:solidFill>
                <a:srgbClr val="E1000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8916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75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250"/>
                            </p:stCondLst>
                            <p:childTnLst>
                              <p:par>
                                <p:cTn id="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0"/>
                            </p:stCondLst>
                            <p:childTnLst>
                              <p:par>
                                <p:cTn id="9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1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750"/>
                            </p:stCondLst>
                            <p:childTnLst>
                              <p:par>
                                <p:cTn id="129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3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5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 de texte 2">
            <a:extLst>
              <a:ext uri="{FF2B5EF4-FFF2-40B4-BE49-F238E27FC236}">
                <a16:creationId xmlns:a16="http://schemas.microsoft.com/office/drawing/2014/main" id="{050F3858-6082-4889-8B8A-C60E01A18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508" y="937556"/>
            <a:ext cx="11517746" cy="729959"/>
          </a:xfrm>
          <a:prstGeom prst="rect">
            <a:avLst/>
          </a:prstGeom>
          <a:solidFill>
            <a:srgbClr val="FFE8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Évaluation systématique tous les cinq ans</a:t>
            </a:r>
          </a:p>
          <a:p>
            <a:pPr algn="ctr">
              <a:spcAft>
                <a:spcPts val="0"/>
              </a:spcAft>
            </a:pPr>
            <a:r>
              <a:rPr lang="fr-FR" sz="24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Écoles et établissements publics et privés sous contrat</a:t>
            </a:r>
            <a:endParaRPr lang="fr-FR" sz="2400" i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Zone de texte 2">
            <a:extLst>
              <a:ext uri="{FF2B5EF4-FFF2-40B4-BE49-F238E27FC236}">
                <a16:creationId xmlns:a16="http://schemas.microsoft.com/office/drawing/2014/main" id="{A30C891D-8F40-6DBB-61BE-B6DAB557C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508" y="1991973"/>
            <a:ext cx="5445721" cy="468000"/>
          </a:xfrm>
          <a:prstGeom prst="round2SameRect">
            <a:avLst/>
          </a:prstGeom>
          <a:solidFill>
            <a:srgbClr val="5770BE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Auto-évaluation</a:t>
            </a:r>
            <a:endParaRPr lang="fr-FR" sz="28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Zone de texte 2">
            <a:extLst>
              <a:ext uri="{FF2B5EF4-FFF2-40B4-BE49-F238E27FC236}">
                <a16:creationId xmlns:a16="http://schemas.microsoft.com/office/drawing/2014/main" id="{BBC31AA5-B07D-E14E-C32A-567B43699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8994" y="1987339"/>
            <a:ext cx="5400000" cy="468000"/>
          </a:xfrm>
          <a:prstGeom prst="round2SameRect">
            <a:avLst/>
          </a:prstGeom>
          <a:solidFill>
            <a:srgbClr val="00AC8C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Évaluation externe</a:t>
            </a:r>
            <a:endParaRPr lang="fr-FR" sz="28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riangle isocèle 15">
            <a:extLst>
              <a:ext uri="{FF2B5EF4-FFF2-40B4-BE49-F238E27FC236}">
                <a16:creationId xmlns:a16="http://schemas.microsoft.com/office/drawing/2014/main" id="{43F32B20-DE6F-0345-E121-B427A9E87084}"/>
              </a:ext>
            </a:extLst>
          </p:cNvPr>
          <p:cNvSpPr/>
          <p:nvPr/>
        </p:nvSpPr>
        <p:spPr>
          <a:xfrm rot="10800000">
            <a:off x="8203723" y="3801761"/>
            <a:ext cx="1868542" cy="285038"/>
          </a:xfrm>
          <a:prstGeom prst="triangle">
            <a:avLst>
              <a:gd name="adj" fmla="val 52534"/>
            </a:avLst>
          </a:prstGeom>
          <a:solidFill>
            <a:srgbClr val="00AC8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 de texte 2">
            <a:extLst>
              <a:ext uri="{FF2B5EF4-FFF2-40B4-BE49-F238E27FC236}">
                <a16:creationId xmlns:a16="http://schemas.microsoft.com/office/drawing/2014/main" id="{D1F2A70A-E37E-9A03-368B-C2689546E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8992" y="4232023"/>
            <a:ext cx="5399999" cy="1126549"/>
          </a:xfrm>
          <a:prstGeom prst="round2SameRect">
            <a:avLst>
              <a:gd name="adj1" fmla="val 11725"/>
              <a:gd name="adj2" fmla="val 0"/>
            </a:avLst>
          </a:prstGeom>
          <a:solidFill>
            <a:srgbClr val="FFE916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36000" rIns="91440" bIns="45720" anchor="t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Rapport d’évaluation</a:t>
            </a:r>
            <a:endParaRPr lang="fr-FR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Zone de texte 2">
            <a:extLst>
              <a:ext uri="{FF2B5EF4-FFF2-40B4-BE49-F238E27FC236}">
                <a16:creationId xmlns:a16="http://schemas.microsoft.com/office/drawing/2014/main" id="{4391ECC2-9A30-E1B8-0571-9D93CB9555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3927" y="4660959"/>
            <a:ext cx="2600741" cy="576000"/>
          </a:xfrm>
          <a:prstGeom prst="rect">
            <a:avLst/>
          </a:prstGeom>
          <a:solidFill>
            <a:srgbClr val="FFCA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36000" rIns="91440" bIns="3600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Axes de développement</a:t>
            </a:r>
            <a:endParaRPr lang="fr-FR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 : avec coins arrondis en haut 34">
            <a:extLst>
              <a:ext uri="{FF2B5EF4-FFF2-40B4-BE49-F238E27FC236}">
                <a16:creationId xmlns:a16="http://schemas.microsoft.com/office/drawing/2014/main" id="{0C95D53E-4578-D18D-E32B-6959095444F4}"/>
              </a:ext>
            </a:extLst>
          </p:cNvPr>
          <p:cNvSpPr/>
          <p:nvPr/>
        </p:nvSpPr>
        <p:spPr>
          <a:xfrm>
            <a:off x="332023" y="4233342"/>
            <a:ext cx="5436000" cy="504000"/>
          </a:xfrm>
          <a:prstGeom prst="round2SameRect">
            <a:avLst/>
          </a:prstGeom>
          <a:solidFill>
            <a:srgbClr val="FF7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+mj-lt"/>
              </a:rPr>
              <a:t>Suivi et accompagnement</a:t>
            </a:r>
            <a:r>
              <a:rPr lang="fr-FR" sz="2000" dirty="0">
                <a:solidFill>
                  <a:schemeClr val="tx1"/>
                </a:solidFill>
                <a:latin typeface="+mj-lt"/>
              </a:rPr>
              <a:t> de l’établissement</a:t>
            </a:r>
            <a:endParaRPr lang="fr-FR" sz="2000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FAEE664-55AB-1A06-5B56-444062029257}"/>
              </a:ext>
            </a:extLst>
          </p:cNvPr>
          <p:cNvSpPr/>
          <p:nvPr/>
        </p:nvSpPr>
        <p:spPr>
          <a:xfrm>
            <a:off x="332023" y="4846498"/>
            <a:ext cx="5436000" cy="504000"/>
          </a:xfrm>
          <a:prstGeom prst="rect">
            <a:avLst/>
          </a:prstGeom>
          <a:solidFill>
            <a:srgbClr val="FF7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+mj-lt"/>
              </a:rPr>
              <a:t>Évolution</a:t>
            </a:r>
            <a:r>
              <a:rPr lang="fr-FR" sz="2000" dirty="0">
                <a:solidFill>
                  <a:schemeClr val="tx1"/>
                </a:solidFill>
                <a:latin typeface="+mj-lt"/>
              </a:rPr>
              <a:t> du plan académique de formation</a:t>
            </a:r>
            <a:endParaRPr lang="fr-FR" sz="2000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" name="Rectangle : avec coins arrondis en haut 36">
            <a:extLst>
              <a:ext uri="{FF2B5EF4-FFF2-40B4-BE49-F238E27FC236}">
                <a16:creationId xmlns:a16="http://schemas.microsoft.com/office/drawing/2014/main" id="{1D6FB048-D7E3-781B-10C5-F6B0C73399F7}"/>
              </a:ext>
            </a:extLst>
          </p:cNvPr>
          <p:cNvSpPr/>
          <p:nvPr/>
        </p:nvSpPr>
        <p:spPr>
          <a:xfrm>
            <a:off x="341744" y="5460975"/>
            <a:ext cx="5436000" cy="504000"/>
          </a:xfrm>
          <a:prstGeom prst="round2SameRect">
            <a:avLst>
              <a:gd name="adj1" fmla="val 0"/>
              <a:gd name="adj2" fmla="val 19805"/>
            </a:avLst>
          </a:prstGeom>
          <a:solidFill>
            <a:srgbClr val="FF7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+mj-lt"/>
              </a:rPr>
              <a:t>Développement</a:t>
            </a:r>
            <a:r>
              <a:rPr lang="fr-FR" sz="2000" dirty="0">
                <a:solidFill>
                  <a:schemeClr val="tx1"/>
                </a:solidFill>
                <a:latin typeface="+mj-lt"/>
              </a:rPr>
              <a:t> de la démarche évaluative</a:t>
            </a:r>
            <a:endParaRPr lang="fr-FR" sz="2000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2" name="Zone de texte 2">
            <a:extLst>
              <a:ext uri="{FF2B5EF4-FFF2-40B4-BE49-F238E27FC236}">
                <a16:creationId xmlns:a16="http://schemas.microsoft.com/office/drawing/2014/main" id="{EFFA3DCB-54F8-578E-F19A-8082C1563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023" y="2589009"/>
            <a:ext cx="5445721" cy="468000"/>
          </a:xfrm>
          <a:prstGeom prst="rect">
            <a:avLst/>
          </a:prstGeom>
          <a:solidFill>
            <a:srgbClr val="5770BE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/>
            <a:r>
              <a:rPr lang="fr-FR" sz="22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Rapport d’auto-évaluation</a:t>
            </a:r>
            <a:endParaRPr lang="fr-FR" sz="2200" i="1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Zone de texte 2">
            <a:extLst>
              <a:ext uri="{FF2B5EF4-FFF2-40B4-BE49-F238E27FC236}">
                <a16:creationId xmlns:a16="http://schemas.microsoft.com/office/drawing/2014/main" id="{686E9375-9B2D-0F05-CC77-B32E3B2F1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023" y="3186045"/>
            <a:ext cx="5445721" cy="468000"/>
          </a:xfrm>
          <a:prstGeom prst="round2SameRect">
            <a:avLst>
              <a:gd name="adj1" fmla="val 0"/>
              <a:gd name="adj2" fmla="val 17413"/>
            </a:avLst>
          </a:prstGeom>
          <a:solidFill>
            <a:srgbClr val="2F4077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/>
            <a:r>
              <a:rPr lang="fr-FR" sz="22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Préfiguration du projet d’établissement</a:t>
            </a:r>
            <a:endParaRPr lang="fr-FR" sz="2200" i="1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Zone de texte 2">
            <a:extLst>
              <a:ext uri="{FF2B5EF4-FFF2-40B4-BE49-F238E27FC236}">
                <a16:creationId xmlns:a16="http://schemas.microsoft.com/office/drawing/2014/main" id="{1CA960DC-5FA6-83CC-E750-C4CDB91C9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8992" y="5467597"/>
            <a:ext cx="5399999" cy="497378"/>
          </a:xfrm>
          <a:prstGeom prst="round2SameRect">
            <a:avLst>
              <a:gd name="adj1" fmla="val 0"/>
              <a:gd name="adj2" fmla="val 20338"/>
            </a:avLst>
          </a:prstGeom>
          <a:solidFill>
            <a:srgbClr val="FFCA00"/>
          </a:solidFill>
          <a:ln w="9525">
            <a:noFill/>
            <a:miter lim="800000"/>
            <a:headEnd/>
            <a:tailEnd/>
          </a:ln>
        </p:spPr>
        <p:txBody>
          <a:bodyPr rot="0" vert="horz" wrap="none" lIns="91440" tIns="45720" rIns="91440" bIns="45720" anchor="ctr" anchorCtr="0">
            <a:noAutofit/>
          </a:bodyPr>
          <a:lstStyle/>
          <a:p>
            <a:pPr algn="ctr"/>
            <a:r>
              <a:rPr lang="fr-F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Recommandations pour le projet d’établissement</a:t>
            </a:r>
            <a:endParaRPr lang="fr-FR" sz="2000" i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Zone de texte 2">
            <a:extLst>
              <a:ext uri="{FF2B5EF4-FFF2-40B4-BE49-F238E27FC236}">
                <a16:creationId xmlns:a16="http://schemas.microsoft.com/office/drawing/2014/main" id="{F6424241-0127-209C-02D5-D7246A44F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19602" y="4660959"/>
            <a:ext cx="2517871" cy="576000"/>
          </a:xfrm>
          <a:prstGeom prst="rect">
            <a:avLst/>
          </a:prstGeom>
          <a:solidFill>
            <a:srgbClr val="FFCA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36000" rIns="91440" bIns="36000" anchor="ctr" anchorCtr="0">
            <a:noAutofit/>
          </a:bodyPr>
          <a:lstStyle/>
          <a:p>
            <a:pPr algn="ctr">
              <a:lnSpc>
                <a:spcPts val="2000"/>
              </a:lnSpc>
            </a:pPr>
            <a:r>
              <a:rPr lang="fr-FR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Plan d’actions</a:t>
            </a:r>
          </a:p>
          <a:p>
            <a:pPr algn="ctr">
              <a:lnSpc>
                <a:spcPts val="2000"/>
              </a:lnSpc>
            </a:pPr>
            <a:r>
              <a:rPr lang="fr-F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fr-FR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esoins en formation</a:t>
            </a:r>
            <a:endParaRPr lang="fr-FR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Zone de texte 2">
            <a:extLst>
              <a:ext uri="{FF2B5EF4-FFF2-40B4-BE49-F238E27FC236}">
                <a16:creationId xmlns:a16="http://schemas.microsoft.com/office/drawing/2014/main" id="{27A32162-88CD-1F14-F1B2-AF640B36A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8994" y="3193803"/>
            <a:ext cx="5400000" cy="468000"/>
          </a:xfrm>
          <a:prstGeom prst="round2SameRect">
            <a:avLst>
              <a:gd name="adj1" fmla="val 0"/>
              <a:gd name="adj2" fmla="val 27915"/>
            </a:avLst>
          </a:prstGeom>
          <a:solidFill>
            <a:srgbClr val="00AC8C"/>
          </a:solidFill>
          <a:ln w="9525">
            <a:noFill/>
            <a:miter lim="800000"/>
            <a:headEnd/>
            <a:tailEnd/>
          </a:ln>
        </p:spPr>
        <p:txBody>
          <a:bodyPr rot="0" vert="horz" wrap="none" lIns="91440" tIns="45720" rIns="91440" bIns="45720" anchor="ctr" anchorCtr="0">
            <a:noAutofit/>
          </a:bodyPr>
          <a:lstStyle/>
          <a:p>
            <a:pPr algn="ctr"/>
            <a:r>
              <a:rPr lang="fr-FR" sz="22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Restitution du pré-rapport dans l’établissement</a:t>
            </a:r>
          </a:p>
        </p:txBody>
      </p:sp>
      <p:sp>
        <p:nvSpPr>
          <p:cNvPr id="27" name="Triangle isocèle 26">
            <a:extLst>
              <a:ext uri="{FF2B5EF4-FFF2-40B4-BE49-F238E27FC236}">
                <a16:creationId xmlns:a16="http://schemas.microsoft.com/office/drawing/2014/main" id="{617BB1BC-EC66-2292-0B6E-3E45457FCBA1}"/>
              </a:ext>
            </a:extLst>
          </p:cNvPr>
          <p:cNvSpPr/>
          <p:nvPr/>
        </p:nvSpPr>
        <p:spPr>
          <a:xfrm rot="16200000">
            <a:off x="5247139" y="4960599"/>
            <a:ext cx="1732952" cy="275799"/>
          </a:xfrm>
          <a:prstGeom prst="triangle">
            <a:avLst>
              <a:gd name="adj" fmla="val 52534"/>
            </a:avLst>
          </a:prstGeom>
          <a:solidFill>
            <a:srgbClr val="FFE91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riangle isocèle 27">
            <a:extLst>
              <a:ext uri="{FF2B5EF4-FFF2-40B4-BE49-F238E27FC236}">
                <a16:creationId xmlns:a16="http://schemas.microsoft.com/office/drawing/2014/main" id="{D362F78D-99C9-0DD7-01E7-C93033FF48E6}"/>
              </a:ext>
            </a:extLst>
          </p:cNvPr>
          <p:cNvSpPr/>
          <p:nvPr/>
        </p:nvSpPr>
        <p:spPr>
          <a:xfrm rot="5400000">
            <a:off x="5283989" y="2682784"/>
            <a:ext cx="1659245" cy="275797"/>
          </a:xfrm>
          <a:prstGeom prst="triangle">
            <a:avLst>
              <a:gd name="adj" fmla="val 50271"/>
            </a:avLst>
          </a:prstGeom>
          <a:solidFill>
            <a:srgbClr val="5770B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 de texte 2">
            <a:extLst>
              <a:ext uri="{FF2B5EF4-FFF2-40B4-BE49-F238E27FC236}">
                <a16:creationId xmlns:a16="http://schemas.microsoft.com/office/drawing/2014/main" id="{8973684D-F854-AFEE-5A4F-6ECE07615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8994" y="2590571"/>
            <a:ext cx="5400000" cy="468000"/>
          </a:xfrm>
          <a:prstGeom prst="rect">
            <a:avLst/>
          </a:prstGeom>
          <a:solidFill>
            <a:srgbClr val="00AC8C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/>
            <a:r>
              <a:rPr lang="fr-FR" sz="22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Visite dans l’établissement</a:t>
            </a:r>
            <a:endParaRPr lang="fr-FR" sz="2200" i="1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625E00E-F767-2B3B-D5E0-A5398DE7591D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08C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Processus d’évaluation 3. Schéma simplifié	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Version animée</a:t>
            </a:r>
            <a:endParaRPr lang="fr-FR" sz="2400" dirty="0">
              <a:solidFill>
                <a:srgbClr val="E1000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8705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25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75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lèche : chevron 24">
            <a:extLst>
              <a:ext uri="{FF2B5EF4-FFF2-40B4-BE49-F238E27FC236}">
                <a16:creationId xmlns:a16="http://schemas.microsoft.com/office/drawing/2014/main" id="{DF98370A-A16C-7430-77DF-C8F1E935AC0A}"/>
              </a:ext>
            </a:extLst>
          </p:cNvPr>
          <p:cNvSpPr/>
          <p:nvPr/>
        </p:nvSpPr>
        <p:spPr>
          <a:xfrm>
            <a:off x="2322865" y="4661350"/>
            <a:ext cx="1944000" cy="360000"/>
          </a:xfrm>
          <a:prstGeom prst="chevron">
            <a:avLst/>
          </a:prstGeom>
          <a:solidFill>
            <a:srgbClr val="006A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Analyser</a:t>
            </a:r>
          </a:p>
        </p:txBody>
      </p:sp>
      <p:sp>
        <p:nvSpPr>
          <p:cNvPr id="24" name="Flèche : chevron 23">
            <a:extLst>
              <a:ext uri="{FF2B5EF4-FFF2-40B4-BE49-F238E27FC236}">
                <a16:creationId xmlns:a16="http://schemas.microsoft.com/office/drawing/2014/main" id="{296006CC-E94E-01CF-E1B9-4EE5FFDFB065}"/>
              </a:ext>
            </a:extLst>
          </p:cNvPr>
          <p:cNvSpPr/>
          <p:nvPr/>
        </p:nvSpPr>
        <p:spPr>
          <a:xfrm>
            <a:off x="2322865" y="4253483"/>
            <a:ext cx="1944000" cy="360000"/>
          </a:xfrm>
          <a:prstGeom prst="chevron">
            <a:avLst/>
          </a:prstGeom>
          <a:solidFill>
            <a:srgbClr val="0000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Contextualiser</a:t>
            </a:r>
          </a:p>
        </p:txBody>
      </p:sp>
      <p:sp>
        <p:nvSpPr>
          <p:cNvPr id="26" name="Flèche : chevron 25">
            <a:extLst>
              <a:ext uri="{FF2B5EF4-FFF2-40B4-BE49-F238E27FC236}">
                <a16:creationId xmlns:a16="http://schemas.microsoft.com/office/drawing/2014/main" id="{2FB8C800-2EEA-CB92-7586-1C4853926508}"/>
              </a:ext>
            </a:extLst>
          </p:cNvPr>
          <p:cNvSpPr/>
          <p:nvPr/>
        </p:nvSpPr>
        <p:spPr>
          <a:xfrm>
            <a:off x="2315983" y="5066277"/>
            <a:ext cx="1944000" cy="360000"/>
          </a:xfrm>
          <a:prstGeom prst="chevron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+mj-lt"/>
              </a:rPr>
              <a:t>Problématiser</a:t>
            </a:r>
          </a:p>
        </p:txBody>
      </p:sp>
      <p:sp>
        <p:nvSpPr>
          <p:cNvPr id="27" name="Flèche : chevron 26">
            <a:extLst>
              <a:ext uri="{FF2B5EF4-FFF2-40B4-BE49-F238E27FC236}">
                <a16:creationId xmlns:a16="http://schemas.microsoft.com/office/drawing/2014/main" id="{4D77AAC4-A830-F8B4-323A-F0E39FDD05D3}"/>
              </a:ext>
            </a:extLst>
          </p:cNvPr>
          <p:cNvSpPr/>
          <p:nvPr/>
        </p:nvSpPr>
        <p:spPr>
          <a:xfrm>
            <a:off x="2318991" y="5478804"/>
            <a:ext cx="1944000" cy="360000"/>
          </a:xfrm>
          <a:prstGeom prst="chevron">
            <a:avLst>
              <a:gd name="adj" fmla="val 54793"/>
            </a:avLst>
          </a:prstGeom>
          <a:solidFill>
            <a:srgbClr val="FF7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ts val="2600"/>
              </a:lnSpc>
            </a:pPr>
            <a:r>
              <a:rPr lang="fr-FR" b="1" dirty="0">
                <a:solidFill>
                  <a:schemeClr val="tx1"/>
                </a:solidFill>
                <a:latin typeface="+mj-lt"/>
              </a:rPr>
              <a:t>Construire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FC84F83-AD8E-DAA1-EAEB-F29B893A9479}"/>
              </a:ext>
            </a:extLst>
          </p:cNvPr>
          <p:cNvSpPr/>
          <p:nvPr/>
        </p:nvSpPr>
        <p:spPr>
          <a:xfrm>
            <a:off x="4415277" y="4340167"/>
            <a:ext cx="5615128" cy="360000"/>
          </a:xfrm>
          <a:prstGeom prst="rect">
            <a:avLst/>
          </a:prstGeom>
          <a:solidFill>
            <a:srgbClr val="009081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i="1" dirty="0">
                <a:solidFill>
                  <a:schemeClr val="tx1"/>
                </a:solidFill>
                <a:latin typeface="+mj-lt"/>
              </a:rPr>
              <a:t>Approfondissement de la réflexion</a:t>
            </a:r>
          </a:p>
        </p:txBody>
      </p:sp>
      <p:sp>
        <p:nvSpPr>
          <p:cNvPr id="38" name="Flèche : pentagone 37">
            <a:extLst>
              <a:ext uri="{FF2B5EF4-FFF2-40B4-BE49-F238E27FC236}">
                <a16:creationId xmlns:a16="http://schemas.microsoft.com/office/drawing/2014/main" id="{2C6C5027-A0B5-5A5D-9520-F459D742BCA5}"/>
              </a:ext>
            </a:extLst>
          </p:cNvPr>
          <p:cNvSpPr/>
          <p:nvPr/>
        </p:nvSpPr>
        <p:spPr>
          <a:xfrm rot="10800000">
            <a:off x="5530405" y="2338863"/>
            <a:ext cx="4500000" cy="1784731"/>
          </a:xfrm>
          <a:prstGeom prst="homePlate">
            <a:avLst>
              <a:gd name="adj" fmla="val 12458"/>
            </a:avLst>
          </a:prstGeom>
          <a:solidFill>
            <a:srgbClr val="A55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E2C41ED-DFE6-AB73-1AF2-67F72CE2B0B9}"/>
              </a:ext>
            </a:extLst>
          </p:cNvPr>
          <p:cNvSpPr/>
          <p:nvPr/>
        </p:nvSpPr>
        <p:spPr>
          <a:xfrm>
            <a:off x="8047744" y="2877536"/>
            <a:ext cx="1620000" cy="540000"/>
          </a:xfrm>
          <a:prstGeom prst="rect">
            <a:avLst/>
          </a:prstGeom>
          <a:solidFill>
            <a:srgbClr val="CE7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Identification</a:t>
            </a:r>
          </a:p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des besoins</a:t>
            </a:r>
            <a:endParaRPr lang="fr-FR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6E83611-5B45-730E-29D4-3DF468581FBD}"/>
              </a:ext>
            </a:extLst>
          </p:cNvPr>
          <p:cNvSpPr/>
          <p:nvPr/>
        </p:nvSpPr>
        <p:spPr>
          <a:xfrm>
            <a:off x="6347105" y="2881349"/>
            <a:ext cx="1620000" cy="540000"/>
          </a:xfrm>
          <a:prstGeom prst="rect">
            <a:avLst/>
          </a:prstGeom>
          <a:solidFill>
            <a:srgbClr val="CE7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Contextualisation</a:t>
            </a:r>
            <a:endParaRPr lang="fr-FR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5AF9834-2483-7950-00D9-F85644E3BFDC}"/>
              </a:ext>
            </a:extLst>
          </p:cNvPr>
          <p:cNvSpPr/>
          <p:nvPr/>
        </p:nvSpPr>
        <p:spPr>
          <a:xfrm>
            <a:off x="6347105" y="3477827"/>
            <a:ext cx="1620000" cy="540000"/>
          </a:xfrm>
          <a:prstGeom prst="rect">
            <a:avLst/>
          </a:prstGeom>
          <a:solidFill>
            <a:srgbClr val="CE7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Analyse des actions</a:t>
            </a:r>
            <a:endParaRPr lang="fr-F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FEF52D7-231E-58A6-8E8D-651A8C4F0E35}"/>
              </a:ext>
            </a:extLst>
          </p:cNvPr>
          <p:cNvSpPr/>
          <p:nvPr/>
        </p:nvSpPr>
        <p:spPr>
          <a:xfrm>
            <a:off x="8047744" y="3477827"/>
            <a:ext cx="1620000" cy="540000"/>
          </a:xfrm>
          <a:prstGeom prst="rect">
            <a:avLst/>
          </a:prstGeom>
          <a:solidFill>
            <a:srgbClr val="CE7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Synthèses</a:t>
            </a:r>
            <a:endParaRPr lang="fr-FR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54DA727-585D-BEDB-84A7-E19A3A3FA246}"/>
              </a:ext>
            </a:extLst>
          </p:cNvPr>
          <p:cNvSpPr/>
          <p:nvPr/>
        </p:nvSpPr>
        <p:spPr>
          <a:xfrm>
            <a:off x="1355041" y="2332995"/>
            <a:ext cx="3960000" cy="1790599"/>
          </a:xfrm>
          <a:prstGeom prst="rect">
            <a:avLst/>
          </a:prstGeom>
          <a:solidFill>
            <a:srgbClr val="577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t"/>
          <a:lstStyle/>
          <a:p>
            <a:pPr algn="ctr"/>
            <a:endParaRPr lang="fr-F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3B8CFCA-C70F-C12B-87FB-540B8CB76D7A}"/>
              </a:ext>
            </a:extLst>
          </p:cNvPr>
          <p:cNvSpPr/>
          <p:nvPr/>
        </p:nvSpPr>
        <p:spPr>
          <a:xfrm>
            <a:off x="1710263" y="2881349"/>
            <a:ext cx="1620000" cy="540000"/>
          </a:xfrm>
          <a:prstGeom prst="rect">
            <a:avLst/>
          </a:prstGeom>
          <a:solidFill>
            <a:srgbClr val="8A9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+mj-lt"/>
              </a:rPr>
              <a:t>Problématiques transversales</a:t>
            </a:r>
            <a:endParaRPr lang="fr-FR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056998E-6249-2406-B37F-A0507D0DC807}"/>
              </a:ext>
            </a:extLst>
          </p:cNvPr>
          <p:cNvSpPr/>
          <p:nvPr/>
        </p:nvSpPr>
        <p:spPr>
          <a:xfrm>
            <a:off x="3399059" y="2879259"/>
            <a:ext cx="1620000" cy="541517"/>
          </a:xfrm>
          <a:prstGeom prst="rect">
            <a:avLst/>
          </a:prstGeom>
          <a:solidFill>
            <a:srgbClr val="8A9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+mj-lt"/>
              </a:rPr>
              <a:t>Orientations stratégiques</a:t>
            </a:r>
            <a:endParaRPr lang="fr-FR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5" name="Flèche : pentagone 34">
            <a:extLst>
              <a:ext uri="{FF2B5EF4-FFF2-40B4-BE49-F238E27FC236}">
                <a16:creationId xmlns:a16="http://schemas.microsoft.com/office/drawing/2014/main" id="{A2331C90-B94D-3A93-CCE2-9A7E9AB5A0CE}"/>
              </a:ext>
            </a:extLst>
          </p:cNvPr>
          <p:cNvSpPr/>
          <p:nvPr/>
        </p:nvSpPr>
        <p:spPr>
          <a:xfrm>
            <a:off x="1355041" y="569507"/>
            <a:ext cx="4500000" cy="1656000"/>
          </a:xfrm>
          <a:prstGeom prst="homePlate">
            <a:avLst>
              <a:gd name="adj" fmla="val 12502"/>
            </a:avLst>
          </a:prstGeom>
          <a:solidFill>
            <a:srgbClr val="0000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t"/>
          <a:lstStyle/>
          <a:p>
            <a:pPr>
              <a:tabLst>
                <a:tab pos="1968500" algn="ctr"/>
              </a:tabLst>
            </a:pPr>
            <a:r>
              <a:rPr lang="fr-FR" sz="2400" b="1" dirty="0">
                <a:solidFill>
                  <a:schemeClr val="bg1"/>
                </a:solidFill>
                <a:latin typeface="+mj-lt"/>
              </a:rPr>
              <a:t>	Acteurs</a:t>
            </a:r>
            <a:endParaRPr lang="fr-F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32CD215-1BD5-2AD5-3610-2E3B411B5305}"/>
              </a:ext>
            </a:extLst>
          </p:cNvPr>
          <p:cNvSpPr/>
          <p:nvPr/>
        </p:nvSpPr>
        <p:spPr>
          <a:xfrm>
            <a:off x="1710263" y="973626"/>
            <a:ext cx="1620000" cy="540000"/>
          </a:xfrm>
          <a:prstGeom prst="rect">
            <a:avLst/>
          </a:prstGeom>
          <a:solidFill>
            <a:srgbClr val="577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Équipe de direction</a:t>
            </a:r>
            <a:endParaRPr lang="fr-FR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837AF29-36F8-05A5-2EE3-B4FE840AE96B}"/>
              </a:ext>
            </a:extLst>
          </p:cNvPr>
          <p:cNvSpPr/>
          <p:nvPr/>
        </p:nvSpPr>
        <p:spPr>
          <a:xfrm>
            <a:off x="3404249" y="973626"/>
            <a:ext cx="1620000" cy="540000"/>
          </a:xfrm>
          <a:prstGeom prst="rect">
            <a:avLst/>
          </a:prstGeom>
          <a:solidFill>
            <a:srgbClr val="577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Comité de pilotage</a:t>
            </a:r>
            <a:endParaRPr lang="fr-FR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F7AB890-80F4-8A3F-7B3F-AB2387753180}"/>
              </a:ext>
            </a:extLst>
          </p:cNvPr>
          <p:cNvSpPr/>
          <p:nvPr/>
        </p:nvSpPr>
        <p:spPr>
          <a:xfrm>
            <a:off x="3409365" y="1564838"/>
            <a:ext cx="1620000" cy="540000"/>
          </a:xfrm>
          <a:prstGeom prst="rect">
            <a:avLst/>
          </a:prstGeom>
          <a:solidFill>
            <a:srgbClr val="577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Groupes de travail</a:t>
            </a:r>
            <a:endParaRPr lang="fr-FR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5EC09D3-E29F-4D7A-3F00-A6523C2B6652}"/>
              </a:ext>
            </a:extLst>
          </p:cNvPr>
          <p:cNvSpPr/>
          <p:nvPr/>
        </p:nvSpPr>
        <p:spPr>
          <a:xfrm>
            <a:off x="1710263" y="1564838"/>
            <a:ext cx="1620000" cy="540000"/>
          </a:xfrm>
          <a:prstGeom prst="rect">
            <a:avLst/>
          </a:prstGeom>
          <a:solidFill>
            <a:srgbClr val="577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Parties</a:t>
            </a:r>
          </a:p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prenantes</a:t>
            </a:r>
            <a:endParaRPr lang="fr-FR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DCAA027-CB14-03F7-5BF1-AF89716DE504}"/>
              </a:ext>
            </a:extLst>
          </p:cNvPr>
          <p:cNvSpPr/>
          <p:nvPr/>
        </p:nvSpPr>
        <p:spPr>
          <a:xfrm rot="5400000">
            <a:off x="7186746" y="-618637"/>
            <a:ext cx="1655999" cy="4031319"/>
          </a:xfrm>
          <a:prstGeom prst="rect">
            <a:avLst/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rIns="0" bIns="36000" rtlCol="0" anchor="t"/>
          <a:lstStyle/>
          <a:p>
            <a:pPr algn="ctr"/>
            <a:endParaRPr lang="fr-F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D3F9A01-6941-B305-C1A2-E03E17CCCF0D}"/>
              </a:ext>
            </a:extLst>
          </p:cNvPr>
          <p:cNvSpPr/>
          <p:nvPr/>
        </p:nvSpPr>
        <p:spPr>
          <a:xfrm>
            <a:off x="6347105" y="973468"/>
            <a:ext cx="1620000" cy="540000"/>
          </a:xfrm>
          <a:prstGeom prst="rect">
            <a:avLst/>
          </a:prstGeom>
          <a:solidFill>
            <a:srgbClr val="00AC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Indicateurs</a:t>
            </a:r>
            <a:endParaRPr lang="fr-FR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D0BBCCB-45D0-AB43-6606-3F6EC6D0170B}"/>
              </a:ext>
            </a:extLst>
          </p:cNvPr>
          <p:cNvSpPr/>
          <p:nvPr/>
        </p:nvSpPr>
        <p:spPr>
          <a:xfrm>
            <a:off x="8047745" y="969667"/>
            <a:ext cx="1620000" cy="540000"/>
          </a:xfrm>
          <a:prstGeom prst="rect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rgbClr val="000091"/>
                </a:solidFill>
                <a:latin typeface="+mj-lt"/>
              </a:rPr>
              <a:t>Questionnaires</a:t>
            </a:r>
          </a:p>
          <a:p>
            <a:pPr algn="ctr"/>
            <a:r>
              <a:rPr lang="fr-FR" b="1" dirty="0">
                <a:solidFill>
                  <a:srgbClr val="000091"/>
                </a:solidFill>
                <a:latin typeface="+mj-lt"/>
              </a:rPr>
              <a:t>et échanges</a:t>
            </a:r>
            <a:endParaRPr lang="fr-FR" sz="1400" dirty="0">
              <a:solidFill>
                <a:srgbClr val="000091"/>
              </a:solidFill>
              <a:latin typeface="+mj-lt"/>
            </a:endParaRPr>
          </a:p>
        </p:txBody>
      </p:sp>
      <p:grpSp>
        <p:nvGrpSpPr>
          <p:cNvPr id="69" name="Groupe 68">
            <a:extLst>
              <a:ext uri="{FF2B5EF4-FFF2-40B4-BE49-F238E27FC236}">
                <a16:creationId xmlns:a16="http://schemas.microsoft.com/office/drawing/2014/main" id="{91D0C3CE-EBA3-1637-68C0-E23FE8A50C4C}"/>
              </a:ext>
            </a:extLst>
          </p:cNvPr>
          <p:cNvGrpSpPr/>
          <p:nvPr/>
        </p:nvGrpSpPr>
        <p:grpSpPr>
          <a:xfrm>
            <a:off x="759121" y="569022"/>
            <a:ext cx="504002" cy="3825617"/>
            <a:chOff x="1758824" y="305003"/>
            <a:chExt cx="504002" cy="3522930"/>
          </a:xfrm>
          <a:solidFill>
            <a:srgbClr val="5770BE"/>
          </a:solidFill>
        </p:grpSpPr>
        <p:sp>
          <p:nvSpPr>
            <p:cNvPr id="15" name="Flèche : chevron 5">
              <a:extLst>
                <a:ext uri="{FF2B5EF4-FFF2-40B4-BE49-F238E27FC236}">
                  <a16:creationId xmlns:a16="http://schemas.microsoft.com/office/drawing/2014/main" id="{26191845-36FB-4946-A580-1BA256F81193}"/>
                </a:ext>
              </a:extLst>
            </p:cNvPr>
            <p:cNvSpPr/>
            <p:nvPr/>
          </p:nvSpPr>
          <p:spPr>
            <a:xfrm rot="5400000">
              <a:off x="249359" y="1814468"/>
              <a:ext cx="3522930" cy="50400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lang="fr-FR" sz="28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65" name="Flèche : chevron 5">
              <a:extLst>
                <a:ext uri="{FF2B5EF4-FFF2-40B4-BE49-F238E27FC236}">
                  <a16:creationId xmlns:a16="http://schemas.microsoft.com/office/drawing/2014/main" id="{A8E748AD-A55C-0883-B06D-37684C3D4B59}"/>
                </a:ext>
              </a:extLst>
            </p:cNvPr>
            <p:cNvSpPr/>
            <p:nvPr/>
          </p:nvSpPr>
          <p:spPr>
            <a:xfrm rot="16200000">
              <a:off x="704323" y="1761320"/>
              <a:ext cx="2617351" cy="49965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  <a:latin typeface="+mj-lt"/>
                </a:rPr>
                <a:t>Auto-évaluation</a:t>
              </a:r>
            </a:p>
          </p:txBody>
        </p:sp>
      </p:grpSp>
      <p:sp>
        <p:nvSpPr>
          <p:cNvPr id="72" name="Flèche : chevron 5">
            <a:extLst>
              <a:ext uri="{FF2B5EF4-FFF2-40B4-BE49-F238E27FC236}">
                <a16:creationId xmlns:a16="http://schemas.microsoft.com/office/drawing/2014/main" id="{67A89292-8E7F-D36E-E09F-41EE802B35C2}"/>
              </a:ext>
            </a:extLst>
          </p:cNvPr>
          <p:cNvSpPr/>
          <p:nvPr/>
        </p:nvSpPr>
        <p:spPr>
          <a:xfrm rot="5400000">
            <a:off x="-69009" y="5101549"/>
            <a:ext cx="2160255" cy="504000"/>
          </a:xfrm>
          <a:prstGeom prst="chevron">
            <a:avLst/>
          </a:prstGeom>
          <a:solidFill>
            <a:srgbClr val="00AC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b="1" dirty="0">
              <a:solidFill>
                <a:srgbClr val="2A3960"/>
              </a:solidFill>
              <a:latin typeface="+mj-lt"/>
            </a:endParaRPr>
          </a:p>
        </p:txBody>
      </p:sp>
      <p:grpSp>
        <p:nvGrpSpPr>
          <p:cNvPr id="84" name="Groupe 83">
            <a:extLst>
              <a:ext uri="{FF2B5EF4-FFF2-40B4-BE49-F238E27FC236}">
                <a16:creationId xmlns:a16="http://schemas.microsoft.com/office/drawing/2014/main" id="{4D37FA27-C45F-30EB-74DF-444BAC6E3964}"/>
              </a:ext>
            </a:extLst>
          </p:cNvPr>
          <p:cNvGrpSpPr/>
          <p:nvPr/>
        </p:nvGrpSpPr>
        <p:grpSpPr>
          <a:xfrm>
            <a:off x="759118" y="5929674"/>
            <a:ext cx="9532555" cy="504000"/>
            <a:chOff x="339233" y="5651198"/>
            <a:chExt cx="8199704" cy="504000"/>
          </a:xfrm>
          <a:solidFill>
            <a:srgbClr val="00AC8C"/>
          </a:solidFill>
        </p:grpSpPr>
        <p:sp>
          <p:nvSpPr>
            <p:cNvPr id="16" name="Flèche : chevron 5">
              <a:extLst>
                <a:ext uri="{FF2B5EF4-FFF2-40B4-BE49-F238E27FC236}">
                  <a16:creationId xmlns:a16="http://schemas.microsoft.com/office/drawing/2014/main" id="{26191845-36FB-4946-A580-1BA256F81193}"/>
                </a:ext>
              </a:extLst>
            </p:cNvPr>
            <p:cNvSpPr/>
            <p:nvPr/>
          </p:nvSpPr>
          <p:spPr>
            <a:xfrm>
              <a:off x="588511" y="5651198"/>
              <a:ext cx="7950426" cy="50400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  <a:latin typeface="+mj-lt"/>
                </a:rPr>
                <a:t>Évaluation externe</a:t>
              </a:r>
            </a:p>
          </p:txBody>
        </p:sp>
        <p:sp>
          <p:nvSpPr>
            <p:cNvPr id="83" name="Ellipse 82">
              <a:extLst>
                <a:ext uri="{FF2B5EF4-FFF2-40B4-BE49-F238E27FC236}">
                  <a16:creationId xmlns:a16="http://schemas.microsoft.com/office/drawing/2014/main" id="{CABE8ED1-30E1-EEBB-AEE2-365EF2394D9F}"/>
                </a:ext>
              </a:extLst>
            </p:cNvPr>
            <p:cNvSpPr/>
            <p:nvPr/>
          </p:nvSpPr>
          <p:spPr>
            <a:xfrm>
              <a:off x="339233" y="5651198"/>
              <a:ext cx="504000" cy="50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bg1"/>
                </a:solidFill>
              </a:endParaRPr>
            </a:p>
          </p:txBody>
        </p:sp>
      </p:grpSp>
      <p:sp>
        <p:nvSpPr>
          <p:cNvPr id="86" name="Flèche : chevron 5">
            <a:extLst>
              <a:ext uri="{FF2B5EF4-FFF2-40B4-BE49-F238E27FC236}">
                <a16:creationId xmlns:a16="http://schemas.microsoft.com/office/drawing/2014/main" id="{20BCD839-DD73-07AA-27D1-F6A23C1BD1BE}"/>
              </a:ext>
            </a:extLst>
          </p:cNvPr>
          <p:cNvSpPr/>
          <p:nvPr/>
        </p:nvSpPr>
        <p:spPr>
          <a:xfrm rot="5400000">
            <a:off x="1525619" y="4063486"/>
            <a:ext cx="379982" cy="360000"/>
          </a:xfrm>
          <a:prstGeom prst="rect">
            <a:avLst/>
          </a:prstGeom>
          <a:solidFill>
            <a:srgbClr val="577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fr-FR" sz="2800" b="1" dirty="0">
              <a:solidFill>
                <a:srgbClr val="000091"/>
              </a:solidFill>
              <a:latin typeface="+mj-lt"/>
            </a:endParaRPr>
          </a:p>
        </p:txBody>
      </p:sp>
      <p:sp>
        <p:nvSpPr>
          <p:cNvPr id="88" name="Flèche : chevron 5">
            <a:extLst>
              <a:ext uri="{FF2B5EF4-FFF2-40B4-BE49-F238E27FC236}">
                <a16:creationId xmlns:a16="http://schemas.microsoft.com/office/drawing/2014/main" id="{98A567CD-1512-7E76-5B1A-BB6800C467DD}"/>
              </a:ext>
            </a:extLst>
          </p:cNvPr>
          <p:cNvSpPr/>
          <p:nvPr/>
        </p:nvSpPr>
        <p:spPr>
          <a:xfrm>
            <a:off x="1712946" y="4252115"/>
            <a:ext cx="681052" cy="360000"/>
          </a:xfrm>
          <a:prstGeom prst="chevron">
            <a:avLst/>
          </a:prstGeom>
          <a:solidFill>
            <a:srgbClr val="577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fr-FR" sz="2800" b="1" dirty="0">
              <a:solidFill>
                <a:srgbClr val="000091"/>
              </a:solidFill>
              <a:latin typeface="+mj-lt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C701018-B895-C4FA-E415-10C43D8EC3AA}"/>
              </a:ext>
            </a:extLst>
          </p:cNvPr>
          <p:cNvSpPr/>
          <p:nvPr/>
        </p:nvSpPr>
        <p:spPr>
          <a:xfrm>
            <a:off x="1710263" y="3477827"/>
            <a:ext cx="3308796" cy="540000"/>
          </a:xfrm>
          <a:prstGeom prst="rect">
            <a:avLst/>
          </a:prstGeom>
          <a:solidFill>
            <a:srgbClr val="8A9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+mj-lt"/>
              </a:rPr>
              <a:t>Rapport d’auto-évaluation</a:t>
            </a:r>
          </a:p>
          <a:p>
            <a:pPr algn="ctr"/>
            <a:r>
              <a:rPr lang="fr-FR" b="1" dirty="0">
                <a:solidFill>
                  <a:schemeClr val="tx1"/>
                </a:solidFill>
                <a:latin typeface="+mj-lt"/>
              </a:rPr>
              <a:t>Préfiguration Projet</a:t>
            </a:r>
            <a:endParaRPr lang="fr-FR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0A00F6BB-6139-27A7-8484-49EF6C3C3F22}"/>
              </a:ext>
            </a:extLst>
          </p:cNvPr>
          <p:cNvSpPr/>
          <p:nvPr/>
        </p:nvSpPr>
        <p:spPr>
          <a:xfrm>
            <a:off x="1535610" y="4253137"/>
            <a:ext cx="360000" cy="360000"/>
          </a:xfrm>
          <a:prstGeom prst="ellipse">
            <a:avLst/>
          </a:prstGeom>
          <a:solidFill>
            <a:srgbClr val="577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Flèche : chevron 7">
            <a:extLst>
              <a:ext uri="{FF2B5EF4-FFF2-40B4-BE49-F238E27FC236}">
                <a16:creationId xmlns:a16="http://schemas.microsoft.com/office/drawing/2014/main" id="{2B77DADA-262E-6252-DB8E-EAD9AADC3F87}"/>
              </a:ext>
            </a:extLst>
          </p:cNvPr>
          <p:cNvSpPr/>
          <p:nvPr/>
        </p:nvSpPr>
        <p:spPr>
          <a:xfrm>
            <a:off x="4415277" y="4772609"/>
            <a:ext cx="1296000" cy="1044000"/>
          </a:xfrm>
          <a:prstGeom prst="rect">
            <a:avLst/>
          </a:prstGeom>
          <a:solidFill>
            <a:srgbClr val="009081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ts val="1800"/>
              </a:lnSpc>
            </a:pPr>
            <a:r>
              <a:rPr lang="fr-FR" sz="2000" b="1" dirty="0">
                <a:solidFill>
                  <a:schemeClr val="tx1"/>
                </a:solidFill>
                <a:latin typeface="+mj-lt"/>
              </a:rPr>
              <a:t>Analyse</a:t>
            </a:r>
          </a:p>
          <a:p>
            <a:pPr algn="r">
              <a:lnSpc>
                <a:spcPts val="1800"/>
              </a:lnSpc>
            </a:pPr>
            <a:r>
              <a:rPr lang="fr-FR" sz="2000" b="1" i="1" dirty="0">
                <a:solidFill>
                  <a:schemeClr val="tx1"/>
                </a:solidFill>
                <a:latin typeface="+mj-lt"/>
              </a:rPr>
              <a:t>Dossier</a:t>
            </a:r>
          </a:p>
          <a:p>
            <a:pPr algn="r">
              <a:lnSpc>
                <a:spcPts val="1800"/>
              </a:lnSpc>
            </a:pPr>
            <a:r>
              <a:rPr lang="fr-FR" sz="2000" b="1" i="1" dirty="0">
                <a:solidFill>
                  <a:schemeClr val="tx1"/>
                </a:solidFill>
                <a:latin typeface="+mj-lt"/>
              </a:rPr>
              <a:t>Auto-évaluation</a:t>
            </a:r>
          </a:p>
        </p:txBody>
      </p:sp>
      <p:sp>
        <p:nvSpPr>
          <p:cNvPr id="75" name="Flèche : chevron 7">
            <a:extLst>
              <a:ext uri="{FF2B5EF4-FFF2-40B4-BE49-F238E27FC236}">
                <a16:creationId xmlns:a16="http://schemas.microsoft.com/office/drawing/2014/main" id="{0F947715-427C-42C0-F4CF-49C141394E60}"/>
              </a:ext>
            </a:extLst>
          </p:cNvPr>
          <p:cNvSpPr/>
          <p:nvPr/>
        </p:nvSpPr>
        <p:spPr>
          <a:xfrm>
            <a:off x="5857036" y="4772609"/>
            <a:ext cx="1296000" cy="1044000"/>
          </a:xfrm>
          <a:prstGeom prst="rect">
            <a:avLst/>
          </a:prstGeom>
          <a:solidFill>
            <a:srgbClr val="00908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ts val="1800"/>
              </a:lnSpc>
            </a:pPr>
            <a:r>
              <a:rPr lang="fr-FR" sz="2000" b="1" dirty="0">
                <a:solidFill>
                  <a:schemeClr val="tx1"/>
                </a:solidFill>
                <a:latin typeface="+mj-lt"/>
              </a:rPr>
              <a:t>Visite </a:t>
            </a:r>
            <a:r>
              <a:rPr lang="fr-FR" sz="2000" b="1" i="1" dirty="0" err="1">
                <a:solidFill>
                  <a:schemeClr val="tx1"/>
                </a:solidFill>
                <a:latin typeface="+mj-lt"/>
              </a:rPr>
              <a:t>Obser-vations</a:t>
            </a:r>
            <a:endParaRPr lang="fr-FR" sz="2000" b="1" i="1" dirty="0">
              <a:solidFill>
                <a:schemeClr val="tx1"/>
              </a:solidFill>
              <a:latin typeface="+mj-lt"/>
            </a:endParaRPr>
          </a:p>
          <a:p>
            <a:pPr algn="r">
              <a:lnSpc>
                <a:spcPts val="1800"/>
              </a:lnSpc>
            </a:pPr>
            <a:r>
              <a:rPr lang="fr-FR" sz="2000" b="1" i="1" dirty="0">
                <a:solidFill>
                  <a:schemeClr val="tx1"/>
                </a:solidFill>
                <a:latin typeface="+mj-lt"/>
              </a:rPr>
              <a:t>Entretiens</a:t>
            </a:r>
          </a:p>
        </p:txBody>
      </p:sp>
      <p:sp>
        <p:nvSpPr>
          <p:cNvPr id="76" name="Flèche : chevron 7">
            <a:extLst>
              <a:ext uri="{FF2B5EF4-FFF2-40B4-BE49-F238E27FC236}">
                <a16:creationId xmlns:a16="http://schemas.microsoft.com/office/drawing/2014/main" id="{7A5FA7D2-E75E-8BC3-608D-5300D2450B18}"/>
              </a:ext>
            </a:extLst>
          </p:cNvPr>
          <p:cNvSpPr/>
          <p:nvPr/>
        </p:nvSpPr>
        <p:spPr>
          <a:xfrm>
            <a:off x="7295103" y="4769920"/>
            <a:ext cx="1296000" cy="1044000"/>
          </a:xfrm>
          <a:prstGeom prst="rect">
            <a:avLst/>
          </a:prstGeom>
          <a:solidFill>
            <a:srgbClr val="00908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ts val="1800"/>
              </a:lnSpc>
            </a:pPr>
            <a:r>
              <a:rPr lang="fr-FR" sz="2000" b="1" dirty="0">
                <a:solidFill>
                  <a:schemeClr val="bg1"/>
                </a:solidFill>
                <a:latin typeface="+mj-lt"/>
              </a:rPr>
              <a:t>Pré-rapport</a:t>
            </a:r>
          </a:p>
          <a:p>
            <a:pPr algn="r">
              <a:lnSpc>
                <a:spcPts val="1800"/>
              </a:lnSpc>
            </a:pPr>
            <a:r>
              <a:rPr lang="fr-FR" sz="2000" b="1" i="1" dirty="0">
                <a:solidFill>
                  <a:schemeClr val="bg1"/>
                </a:solidFill>
                <a:latin typeface="+mj-lt"/>
              </a:rPr>
              <a:t>Restitution</a:t>
            </a:r>
          </a:p>
          <a:p>
            <a:pPr algn="r">
              <a:lnSpc>
                <a:spcPts val="1800"/>
              </a:lnSpc>
            </a:pPr>
            <a:r>
              <a:rPr lang="fr-FR" sz="2000" b="1" i="1" dirty="0">
                <a:solidFill>
                  <a:schemeClr val="bg1"/>
                </a:solidFill>
                <a:latin typeface="+mj-lt"/>
              </a:rPr>
              <a:t>Échanges</a:t>
            </a:r>
          </a:p>
        </p:txBody>
      </p:sp>
      <p:sp>
        <p:nvSpPr>
          <p:cNvPr id="77" name="Flèche : chevron 7">
            <a:extLst>
              <a:ext uri="{FF2B5EF4-FFF2-40B4-BE49-F238E27FC236}">
                <a16:creationId xmlns:a16="http://schemas.microsoft.com/office/drawing/2014/main" id="{5DC80BD9-0B7E-0813-8A7B-527306D490BA}"/>
              </a:ext>
            </a:extLst>
          </p:cNvPr>
          <p:cNvSpPr/>
          <p:nvPr/>
        </p:nvSpPr>
        <p:spPr>
          <a:xfrm>
            <a:off x="8733170" y="4777918"/>
            <a:ext cx="1296000" cy="1044000"/>
          </a:xfrm>
          <a:prstGeom prst="rect">
            <a:avLst/>
          </a:prstGeom>
          <a:solidFill>
            <a:srgbClr val="00AC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ts val="1800"/>
              </a:lnSpc>
            </a:pPr>
            <a:r>
              <a:rPr lang="fr-FR" sz="2000" b="1" dirty="0">
                <a:solidFill>
                  <a:schemeClr val="bg1"/>
                </a:solidFill>
                <a:latin typeface="+mj-lt"/>
              </a:rPr>
              <a:t>Rapport final d’</a:t>
            </a:r>
            <a:r>
              <a:rPr lang="fr-FR" sz="2000" b="1" dirty="0" err="1">
                <a:solidFill>
                  <a:schemeClr val="bg1"/>
                </a:solidFill>
                <a:latin typeface="+mj-lt"/>
              </a:rPr>
              <a:t>évalua-tion</a:t>
            </a:r>
            <a:endParaRPr lang="fr-FR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0" name="Triangle isocèle 79">
            <a:extLst>
              <a:ext uri="{FF2B5EF4-FFF2-40B4-BE49-F238E27FC236}">
                <a16:creationId xmlns:a16="http://schemas.microsoft.com/office/drawing/2014/main" id="{ACF7CAE0-B454-9BED-EEEC-AC349C92676C}"/>
              </a:ext>
            </a:extLst>
          </p:cNvPr>
          <p:cNvSpPr/>
          <p:nvPr/>
        </p:nvSpPr>
        <p:spPr>
          <a:xfrm rot="5400000">
            <a:off x="5461107" y="5167191"/>
            <a:ext cx="1044000" cy="252000"/>
          </a:xfrm>
          <a:prstGeom prst="triangle">
            <a:avLst/>
          </a:prstGeom>
          <a:solidFill>
            <a:srgbClr val="6EE4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1" name="Triangle isocèle 80">
            <a:extLst>
              <a:ext uri="{FF2B5EF4-FFF2-40B4-BE49-F238E27FC236}">
                <a16:creationId xmlns:a16="http://schemas.microsoft.com/office/drawing/2014/main" id="{A6DA2D48-BD81-F400-EBD5-94F66E58838C}"/>
              </a:ext>
            </a:extLst>
          </p:cNvPr>
          <p:cNvSpPr/>
          <p:nvPr/>
        </p:nvSpPr>
        <p:spPr>
          <a:xfrm rot="5400000">
            <a:off x="6897285" y="5163679"/>
            <a:ext cx="1044000" cy="252000"/>
          </a:xfrm>
          <a:prstGeom prst="triangle">
            <a:avLst/>
          </a:prstGeom>
          <a:solidFill>
            <a:srgbClr val="41DBB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2" name="Triangle isocèle 81">
            <a:extLst>
              <a:ext uri="{FF2B5EF4-FFF2-40B4-BE49-F238E27FC236}">
                <a16:creationId xmlns:a16="http://schemas.microsoft.com/office/drawing/2014/main" id="{450C65AC-37C0-8163-56AF-E45205F87691}"/>
              </a:ext>
            </a:extLst>
          </p:cNvPr>
          <p:cNvSpPr/>
          <p:nvPr/>
        </p:nvSpPr>
        <p:spPr>
          <a:xfrm rot="5400000">
            <a:off x="8335996" y="5173918"/>
            <a:ext cx="1044000" cy="252000"/>
          </a:xfrm>
          <a:prstGeom prst="triangle">
            <a:avLst/>
          </a:prstGeom>
          <a:solidFill>
            <a:srgbClr val="41DBB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1" name="Triangle isocèle 60">
            <a:extLst>
              <a:ext uri="{FF2B5EF4-FFF2-40B4-BE49-F238E27FC236}">
                <a16:creationId xmlns:a16="http://schemas.microsoft.com/office/drawing/2014/main" id="{5C731C6D-2827-8204-14AE-1957F041CDC2}"/>
              </a:ext>
            </a:extLst>
          </p:cNvPr>
          <p:cNvSpPr/>
          <p:nvPr/>
        </p:nvSpPr>
        <p:spPr>
          <a:xfrm rot="5400000">
            <a:off x="4026159" y="5171310"/>
            <a:ext cx="1044000" cy="252000"/>
          </a:xfrm>
          <a:prstGeom prst="triangle">
            <a:avLst/>
          </a:prstGeom>
          <a:solidFill>
            <a:srgbClr val="41DB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2" name="Flèche : chevron 7">
            <a:extLst>
              <a:ext uri="{FF2B5EF4-FFF2-40B4-BE49-F238E27FC236}">
                <a16:creationId xmlns:a16="http://schemas.microsoft.com/office/drawing/2014/main" id="{F511D497-8EE2-BBC5-4DFE-243D7480F377}"/>
              </a:ext>
            </a:extLst>
          </p:cNvPr>
          <p:cNvSpPr/>
          <p:nvPr/>
        </p:nvSpPr>
        <p:spPr>
          <a:xfrm>
            <a:off x="10173755" y="4775310"/>
            <a:ext cx="1296000" cy="104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ts val="1800"/>
              </a:lnSpc>
            </a:pPr>
            <a:r>
              <a:rPr lang="fr-FR" sz="2000" b="1" dirty="0">
                <a:solidFill>
                  <a:schemeClr val="tx1"/>
                </a:solidFill>
                <a:latin typeface="+mj-lt"/>
              </a:rPr>
              <a:t>Projet d’</a:t>
            </a:r>
            <a:r>
              <a:rPr lang="fr-FR" sz="2000" b="1" dirty="0" err="1">
                <a:solidFill>
                  <a:schemeClr val="tx1"/>
                </a:solidFill>
                <a:latin typeface="+mj-lt"/>
              </a:rPr>
              <a:t>établis-sement</a:t>
            </a:r>
            <a:endParaRPr lang="fr-FR" sz="2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6" name="Triangle isocèle 65">
            <a:extLst>
              <a:ext uri="{FF2B5EF4-FFF2-40B4-BE49-F238E27FC236}">
                <a16:creationId xmlns:a16="http://schemas.microsoft.com/office/drawing/2014/main" id="{EE14CA7A-C0E8-7DFC-4377-1EDFB14D279C}"/>
              </a:ext>
            </a:extLst>
          </p:cNvPr>
          <p:cNvSpPr/>
          <p:nvPr/>
        </p:nvSpPr>
        <p:spPr>
          <a:xfrm rot="5400000">
            <a:off x="9780519" y="5171307"/>
            <a:ext cx="1044000" cy="252000"/>
          </a:xfrm>
          <a:prstGeom prst="triangle">
            <a:avLst/>
          </a:prstGeom>
          <a:solidFill>
            <a:srgbClr val="FFE8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FA745B3-1E58-4063-ACDE-2312F84C6EC5}"/>
              </a:ext>
            </a:extLst>
          </p:cNvPr>
          <p:cNvSpPr/>
          <p:nvPr/>
        </p:nvSpPr>
        <p:spPr>
          <a:xfrm>
            <a:off x="6351390" y="2533610"/>
            <a:ext cx="3307429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+mj-lt"/>
              </a:rPr>
              <a:t>Actions</a:t>
            </a:r>
            <a:endParaRPr lang="fr-F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B2A1F7A-0B4D-9DD0-235E-CA1B98A6767B}"/>
              </a:ext>
            </a:extLst>
          </p:cNvPr>
          <p:cNvSpPr/>
          <p:nvPr/>
        </p:nvSpPr>
        <p:spPr>
          <a:xfrm>
            <a:off x="6347105" y="582976"/>
            <a:ext cx="3311715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+mj-lt"/>
              </a:rPr>
              <a:t>Outils</a:t>
            </a:r>
            <a:endParaRPr lang="fr-F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1514B76-9F26-8074-09D5-90483E119F92}"/>
              </a:ext>
            </a:extLst>
          </p:cNvPr>
          <p:cNvSpPr/>
          <p:nvPr/>
        </p:nvSpPr>
        <p:spPr>
          <a:xfrm>
            <a:off x="1692921" y="2516508"/>
            <a:ext cx="3308819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+mj-lt"/>
              </a:rPr>
              <a:t>Production</a:t>
            </a:r>
            <a:endParaRPr lang="fr-F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B5C99E-5A5B-C4E6-9FCD-35B96330ACFD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09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Schéma linéaire de l’évaluation	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Version animée</a:t>
            </a:r>
          </a:p>
        </p:txBody>
      </p:sp>
      <p:sp>
        <p:nvSpPr>
          <p:cNvPr id="5" name="Flèche : chevron 4">
            <a:extLst>
              <a:ext uri="{FF2B5EF4-FFF2-40B4-BE49-F238E27FC236}">
                <a16:creationId xmlns:a16="http://schemas.microsoft.com/office/drawing/2014/main" id="{0EB6D581-ACAC-4F24-4746-CBFCB5217D3F}"/>
              </a:ext>
            </a:extLst>
          </p:cNvPr>
          <p:cNvSpPr/>
          <p:nvPr/>
        </p:nvSpPr>
        <p:spPr>
          <a:xfrm rot="10800000">
            <a:off x="5099452" y="2328284"/>
            <a:ext cx="540000" cy="1795309"/>
          </a:xfrm>
          <a:prstGeom prst="chevron">
            <a:avLst>
              <a:gd name="adj" fmla="val 38971"/>
            </a:avLst>
          </a:prstGeom>
          <a:solidFill>
            <a:srgbClr val="5772B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Flèche : chevron 5">
            <a:extLst>
              <a:ext uri="{FF2B5EF4-FFF2-40B4-BE49-F238E27FC236}">
                <a16:creationId xmlns:a16="http://schemas.microsoft.com/office/drawing/2014/main" id="{A9C33F09-A2C0-8B6D-E399-D0FE5D81ECE0}"/>
              </a:ext>
            </a:extLst>
          </p:cNvPr>
          <p:cNvSpPr/>
          <p:nvPr/>
        </p:nvSpPr>
        <p:spPr>
          <a:xfrm>
            <a:off x="5767761" y="569021"/>
            <a:ext cx="540000" cy="1656000"/>
          </a:xfrm>
          <a:prstGeom prst="chevron">
            <a:avLst>
              <a:gd name="adj" fmla="val 38971"/>
            </a:avLst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Flèche : chevron 6">
            <a:extLst>
              <a:ext uri="{FF2B5EF4-FFF2-40B4-BE49-F238E27FC236}">
                <a16:creationId xmlns:a16="http://schemas.microsoft.com/office/drawing/2014/main" id="{A81D0517-A599-450C-57FF-E19C6E42D01D}"/>
              </a:ext>
            </a:extLst>
          </p:cNvPr>
          <p:cNvSpPr/>
          <p:nvPr/>
        </p:nvSpPr>
        <p:spPr>
          <a:xfrm rot="5400000">
            <a:off x="7737425" y="515028"/>
            <a:ext cx="540000" cy="3320639"/>
          </a:xfrm>
          <a:prstGeom prst="chevron">
            <a:avLst>
              <a:gd name="adj" fmla="val 41536"/>
            </a:avLst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CA10230-07F8-075B-2DC5-54A96B9A7A80}"/>
              </a:ext>
            </a:extLst>
          </p:cNvPr>
          <p:cNvSpPr/>
          <p:nvPr/>
        </p:nvSpPr>
        <p:spPr>
          <a:xfrm>
            <a:off x="6347105" y="1570535"/>
            <a:ext cx="1620000" cy="540000"/>
          </a:xfrm>
          <a:prstGeom prst="rect">
            <a:avLst/>
          </a:prstGeom>
          <a:solidFill>
            <a:srgbClr val="E100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Observations</a:t>
            </a:r>
            <a:endParaRPr lang="fr-F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4469AEB-5FE2-91D6-1DD0-1785010C751F}"/>
              </a:ext>
            </a:extLst>
          </p:cNvPr>
          <p:cNvSpPr/>
          <p:nvPr/>
        </p:nvSpPr>
        <p:spPr>
          <a:xfrm>
            <a:off x="8047744" y="1572627"/>
            <a:ext cx="1620000" cy="540000"/>
          </a:xfrm>
          <a:prstGeom prst="rect">
            <a:avLst/>
          </a:prstGeom>
          <a:solidFill>
            <a:srgbClr val="99C221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rgbClr val="2A3960"/>
                </a:solidFill>
                <a:latin typeface="+mj-lt"/>
              </a:rPr>
              <a:t>Croisements</a:t>
            </a:r>
            <a:endParaRPr lang="fr-FR" sz="1400" dirty="0">
              <a:solidFill>
                <a:srgbClr val="2A3960"/>
              </a:solidFill>
              <a:latin typeface="+mj-lt"/>
            </a:endParaRPr>
          </a:p>
        </p:txBody>
      </p:sp>
      <p:sp>
        <p:nvSpPr>
          <p:cNvPr id="8" name="Flèche : chevron 7">
            <a:extLst>
              <a:ext uri="{FF2B5EF4-FFF2-40B4-BE49-F238E27FC236}">
                <a16:creationId xmlns:a16="http://schemas.microsoft.com/office/drawing/2014/main" id="{83E56377-21DA-6E21-0A01-8DC81C28352D}"/>
              </a:ext>
            </a:extLst>
          </p:cNvPr>
          <p:cNvSpPr/>
          <p:nvPr/>
        </p:nvSpPr>
        <p:spPr>
          <a:xfrm rot="5400000">
            <a:off x="7858963" y="713777"/>
            <a:ext cx="287998" cy="3311714"/>
          </a:xfrm>
          <a:prstGeom prst="chevron">
            <a:avLst>
              <a:gd name="adj" fmla="val 5939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23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75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75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25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75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7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25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25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425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750"/>
                            </p:stCondLst>
                            <p:childTnLst>
                              <p:par>
                                <p:cTn id="1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750"/>
                            </p:stCondLst>
                            <p:childTnLst>
                              <p:par>
                                <p:cTn id="148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4250"/>
                            </p:stCondLst>
                            <p:childTnLst>
                              <p:par>
                                <p:cTn id="162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500"/>
                            </p:stCondLst>
                            <p:childTnLst>
                              <p:par>
                                <p:cTn id="1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4" grpId="0" animBg="1"/>
      <p:bldP spid="26" grpId="0" animBg="1"/>
      <p:bldP spid="27" grpId="0" animBg="1"/>
      <p:bldP spid="3" grpId="0" animBg="1"/>
      <p:bldP spid="38" grpId="0" animBg="1"/>
      <p:bldP spid="44" grpId="0" animBg="1"/>
      <p:bldP spid="43" grpId="0" animBg="1"/>
      <p:bldP spid="55" grpId="0" animBg="1"/>
      <p:bldP spid="56" grpId="0" animBg="1"/>
      <p:bldP spid="49" grpId="0" animBg="1"/>
      <p:bldP spid="45" grpId="0" animBg="1"/>
      <p:bldP spid="46" grpId="0" animBg="1"/>
      <p:bldP spid="35" grpId="0" animBg="1"/>
      <p:bldP spid="39" grpId="0" animBg="1"/>
      <p:bldP spid="40" grpId="0" animBg="1"/>
      <p:bldP spid="41" grpId="0" animBg="1"/>
      <p:bldP spid="42" grpId="0" animBg="1"/>
      <p:bldP spid="37" grpId="0" animBg="1"/>
      <p:bldP spid="51" grpId="0" animBg="1"/>
      <p:bldP spid="52" grpId="0" animBg="1"/>
      <p:bldP spid="72" grpId="0" animBg="1"/>
      <p:bldP spid="86" grpId="0" animBg="1"/>
      <p:bldP spid="88" grpId="0" animBg="1"/>
      <p:bldP spid="57" grpId="0" animBg="1"/>
      <p:bldP spid="89" grpId="0" animBg="1"/>
      <p:bldP spid="73" grpId="0" animBg="1"/>
      <p:bldP spid="75" grpId="0" animBg="1"/>
      <p:bldP spid="76" grpId="0" animBg="1"/>
      <p:bldP spid="77" grpId="0" animBg="1"/>
      <p:bldP spid="80" grpId="0" animBg="1"/>
      <p:bldP spid="81" grpId="0" animBg="1"/>
      <p:bldP spid="82" grpId="0" animBg="1"/>
      <p:bldP spid="61" grpId="0" animBg="1"/>
      <p:bldP spid="62" grpId="0" animBg="1"/>
      <p:bldP spid="66" grpId="0" animBg="1"/>
      <p:bldP spid="5" grpId="0" animBg="1"/>
      <p:bldP spid="6" grpId="0" animBg="1"/>
      <p:bldP spid="7" grpId="0" animBg="1"/>
      <p:bldP spid="53" grpId="0" animBg="1"/>
      <p:bldP spid="54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>
            <a:extLst>
              <a:ext uri="{FF2B5EF4-FFF2-40B4-BE49-F238E27FC236}">
                <a16:creationId xmlns:a16="http://schemas.microsoft.com/office/drawing/2014/main" id="{2C861301-E6E6-0209-E04C-F7D10CC485B5}"/>
              </a:ext>
            </a:extLst>
          </p:cNvPr>
          <p:cNvSpPr/>
          <p:nvPr/>
        </p:nvSpPr>
        <p:spPr>
          <a:xfrm rot="7219459">
            <a:off x="783647" y="1335305"/>
            <a:ext cx="3189600" cy="2761200"/>
          </a:xfrm>
          <a:prstGeom prst="triangle">
            <a:avLst>
              <a:gd name="adj" fmla="val 49501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Triangle isocèle 8">
            <a:extLst>
              <a:ext uri="{FF2B5EF4-FFF2-40B4-BE49-F238E27FC236}">
                <a16:creationId xmlns:a16="http://schemas.microsoft.com/office/drawing/2014/main" id="{82ECB412-B497-9726-3247-0CDA64A626DA}"/>
              </a:ext>
            </a:extLst>
          </p:cNvPr>
          <p:cNvSpPr/>
          <p:nvPr/>
        </p:nvSpPr>
        <p:spPr>
          <a:xfrm rot="10800000">
            <a:off x="2037794" y="611165"/>
            <a:ext cx="3190973" cy="2761200"/>
          </a:xfrm>
          <a:prstGeom prst="triangle">
            <a:avLst>
              <a:gd name="adj" fmla="val 49948"/>
            </a:avLst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latin typeface="+mj-lt"/>
            </a:endParaRPr>
          </a:p>
        </p:txBody>
      </p:sp>
      <p:sp>
        <p:nvSpPr>
          <p:cNvPr id="10" name="Triangle isocèle 9">
            <a:extLst>
              <a:ext uri="{FF2B5EF4-FFF2-40B4-BE49-F238E27FC236}">
                <a16:creationId xmlns:a16="http://schemas.microsoft.com/office/drawing/2014/main" id="{6FF44982-222B-1D86-E5B3-4D9853289198}"/>
              </a:ext>
            </a:extLst>
          </p:cNvPr>
          <p:cNvSpPr/>
          <p:nvPr/>
        </p:nvSpPr>
        <p:spPr>
          <a:xfrm rot="14397153">
            <a:off x="3293736" y="1330316"/>
            <a:ext cx="3189600" cy="2761200"/>
          </a:xfrm>
          <a:prstGeom prst="triangle">
            <a:avLst>
              <a:gd name="adj" fmla="val 49617"/>
            </a:avLst>
          </a:prstGeom>
          <a:solidFill>
            <a:srgbClr val="E100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latin typeface="+mj-lt"/>
            </a:endParaRPr>
          </a:p>
        </p:txBody>
      </p:sp>
      <p:sp>
        <p:nvSpPr>
          <p:cNvPr id="12" name="Triangle isocèle 11">
            <a:extLst>
              <a:ext uri="{FF2B5EF4-FFF2-40B4-BE49-F238E27FC236}">
                <a16:creationId xmlns:a16="http://schemas.microsoft.com/office/drawing/2014/main" id="{E37860DC-94B6-8DCE-BA93-BDA64B280975}"/>
              </a:ext>
            </a:extLst>
          </p:cNvPr>
          <p:cNvSpPr/>
          <p:nvPr/>
        </p:nvSpPr>
        <p:spPr>
          <a:xfrm rot="18000000">
            <a:off x="3301507" y="2768825"/>
            <a:ext cx="3189600" cy="2761200"/>
          </a:xfrm>
          <a:prstGeom prst="triangle">
            <a:avLst>
              <a:gd name="adj" fmla="val 49634"/>
            </a:avLst>
          </a:prstGeom>
          <a:solidFill>
            <a:srgbClr val="577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latin typeface="+mj-lt"/>
            </a:endParaRPr>
          </a:p>
        </p:txBody>
      </p:sp>
      <p:sp>
        <p:nvSpPr>
          <p:cNvPr id="14" name="Triangle isocèle 13">
            <a:extLst>
              <a:ext uri="{FF2B5EF4-FFF2-40B4-BE49-F238E27FC236}">
                <a16:creationId xmlns:a16="http://schemas.microsoft.com/office/drawing/2014/main" id="{CCA73173-A11F-49DC-4901-7DFFA6761F12}"/>
              </a:ext>
            </a:extLst>
          </p:cNvPr>
          <p:cNvSpPr/>
          <p:nvPr/>
        </p:nvSpPr>
        <p:spPr>
          <a:xfrm>
            <a:off x="2030728" y="3485634"/>
            <a:ext cx="3190973" cy="2761200"/>
          </a:xfrm>
          <a:prstGeom prst="triangle">
            <a:avLst>
              <a:gd name="adj" fmla="val 50241"/>
            </a:avLst>
          </a:prstGeom>
          <a:solidFill>
            <a:srgbClr val="00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Triangle isocèle 14">
            <a:extLst>
              <a:ext uri="{FF2B5EF4-FFF2-40B4-BE49-F238E27FC236}">
                <a16:creationId xmlns:a16="http://schemas.microsoft.com/office/drawing/2014/main" id="{780266B1-F9CE-19E6-5D26-1E5F4E66DFAB}"/>
              </a:ext>
            </a:extLst>
          </p:cNvPr>
          <p:cNvSpPr/>
          <p:nvPr/>
        </p:nvSpPr>
        <p:spPr>
          <a:xfrm rot="3613157">
            <a:off x="792710" y="2767347"/>
            <a:ext cx="3189600" cy="2761200"/>
          </a:xfrm>
          <a:prstGeom prst="triangle">
            <a:avLst>
              <a:gd name="adj" fmla="val 49996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+mj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27C283-26BD-32FB-9B26-C0138B8C6008}"/>
              </a:ext>
            </a:extLst>
          </p:cNvPr>
          <p:cNvSpPr/>
          <p:nvPr/>
        </p:nvSpPr>
        <p:spPr>
          <a:xfrm>
            <a:off x="1042275" y="1779145"/>
            <a:ext cx="1894114" cy="15542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+mj-lt"/>
              </a:rPr>
              <a:t>Ni contrôle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  <a:latin typeface="+mj-lt"/>
              </a:rPr>
              <a:t>Ni labellisation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2CED3B-0224-F46B-4BD2-0DE646AB6954}"/>
              </a:ext>
            </a:extLst>
          </p:cNvPr>
          <p:cNvSpPr/>
          <p:nvPr/>
        </p:nvSpPr>
        <p:spPr>
          <a:xfrm>
            <a:off x="4381467" y="1773113"/>
            <a:ext cx="1894114" cy="15542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+mj-lt"/>
              </a:rPr>
              <a:t>Ni note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  <a:latin typeface="+mj-lt"/>
              </a:rPr>
              <a:t>Ni classement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C9A3DE0-717A-6F21-F930-5B5736A440B4}"/>
              </a:ext>
            </a:extLst>
          </p:cNvPr>
          <p:cNvSpPr/>
          <p:nvPr/>
        </p:nvSpPr>
        <p:spPr>
          <a:xfrm>
            <a:off x="2695650" y="768229"/>
            <a:ext cx="1894114" cy="15542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+mj-lt"/>
              </a:rPr>
              <a:t>Évaluation globale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  <a:latin typeface="+mj-lt"/>
              </a:rPr>
              <a:t>et participative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  <a:latin typeface="+mj-lt"/>
              </a:rPr>
              <a:t>Effets des </a:t>
            </a:r>
            <a:r>
              <a:rPr lang="fr-FR" sz="2000" b="1" dirty="0" err="1">
                <a:solidFill>
                  <a:schemeClr val="tx1"/>
                </a:solidFill>
                <a:latin typeface="+mj-lt"/>
              </a:rPr>
              <a:t>decisions</a:t>
            </a:r>
            <a:r>
              <a:rPr lang="fr-FR" sz="2000" b="1" dirty="0">
                <a:solidFill>
                  <a:schemeClr val="tx1"/>
                </a:solidFill>
                <a:latin typeface="+mj-lt"/>
              </a:rPr>
              <a:t> de l’</a:t>
            </a:r>
            <a:r>
              <a:rPr lang="fr-FR" sz="2000" b="1" dirty="0" err="1">
                <a:solidFill>
                  <a:schemeClr val="tx1"/>
                </a:solidFill>
                <a:latin typeface="+mj-lt"/>
              </a:rPr>
              <a:t>étab</a:t>
            </a:r>
            <a:r>
              <a:rPr lang="fr-FR" sz="2000" b="1" dirty="0">
                <a:solidFill>
                  <a:schemeClr val="tx1"/>
                </a:solidFill>
                <a:latin typeface="+mj-lt"/>
              </a:rPr>
              <a:t>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ECFCA94-221A-15AE-8FA3-9FF0A8FDCAD8}"/>
              </a:ext>
            </a:extLst>
          </p:cNvPr>
          <p:cNvSpPr/>
          <p:nvPr/>
        </p:nvSpPr>
        <p:spPr>
          <a:xfrm>
            <a:off x="1020419" y="3722787"/>
            <a:ext cx="1894114" cy="15542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2000" b="1" i="1" dirty="0">
                <a:solidFill>
                  <a:schemeClr val="bg1"/>
                </a:solidFill>
                <a:latin typeface="+mj-lt"/>
              </a:rPr>
              <a:t>Chaîne évaluative</a:t>
            </a:r>
          </a:p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Contextualisation</a:t>
            </a:r>
          </a:p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Besoins des élèves</a:t>
            </a:r>
          </a:p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Objectifs</a:t>
            </a:r>
          </a:p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Effets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8FFDF40-EA9D-72ED-54B4-E282108F6902}"/>
              </a:ext>
            </a:extLst>
          </p:cNvPr>
          <p:cNvSpPr/>
          <p:nvPr/>
        </p:nvSpPr>
        <p:spPr>
          <a:xfrm>
            <a:off x="4367740" y="3522538"/>
            <a:ext cx="1894114" cy="15542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fr-FR" sz="2000" b="1" i="1" dirty="0">
                <a:solidFill>
                  <a:schemeClr val="bg1"/>
                </a:solidFill>
                <a:latin typeface="+mj-lt"/>
              </a:rPr>
              <a:t>Triangulation</a:t>
            </a:r>
          </a:p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Croisement des Données</a:t>
            </a:r>
          </a:p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Observations</a:t>
            </a:r>
          </a:p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Points de vue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FC87154-0397-88B2-31A4-955E72E71122}"/>
              </a:ext>
            </a:extLst>
          </p:cNvPr>
          <p:cNvSpPr/>
          <p:nvPr/>
        </p:nvSpPr>
        <p:spPr>
          <a:xfrm>
            <a:off x="2674479" y="4635704"/>
            <a:ext cx="1894114" cy="15542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Combinaison d’une auto-évaluation et d’une évaluation externe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CB61DEF-5B3B-EE3E-31A7-697D49DC8FD2}"/>
              </a:ext>
            </a:extLst>
          </p:cNvPr>
          <p:cNvSpPr/>
          <p:nvPr/>
        </p:nvSpPr>
        <p:spPr>
          <a:xfrm>
            <a:off x="7537935" y="988393"/>
            <a:ext cx="4320000" cy="226800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b"/>
          <a:lstStyle/>
          <a:p>
            <a:pPr>
              <a:buClr>
                <a:srgbClr val="000091"/>
              </a:buClr>
            </a:pPr>
            <a:r>
              <a:rPr lang="fr-FR" sz="2000" b="1" dirty="0">
                <a:solidFill>
                  <a:schemeClr val="tx1"/>
                </a:solidFill>
                <a:latin typeface="+mj-lt"/>
              </a:rPr>
              <a:t>Améliorer le service public d’éducation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j-lt"/>
              </a:rPr>
              <a:t>Connaissances et compétences socio-émotionnelles et cognitives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j-lt"/>
              </a:rPr>
              <a:t>Performance et bien-être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j-lt"/>
              </a:rPr>
              <a:t>Développement professionnel et réussite collective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5C85704-3961-07DE-5EA9-AB8C54A1B3F1}"/>
              </a:ext>
            </a:extLst>
          </p:cNvPr>
          <p:cNvSpPr/>
          <p:nvPr/>
        </p:nvSpPr>
        <p:spPr>
          <a:xfrm>
            <a:off x="7537935" y="3936876"/>
            <a:ext cx="4320000" cy="2268000"/>
          </a:xfrm>
          <a:prstGeom prst="rect">
            <a:avLst/>
          </a:prstGeom>
          <a:solidFill>
            <a:srgbClr val="00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endParaRPr lang="fr-FR" sz="2000" b="1" dirty="0">
              <a:solidFill>
                <a:schemeClr val="tx1"/>
              </a:solidFill>
              <a:latin typeface="+mj-lt"/>
            </a:endParaRPr>
          </a:p>
          <a:p>
            <a:r>
              <a:rPr lang="fr-FR" sz="2000" b="1" dirty="0">
                <a:solidFill>
                  <a:schemeClr val="tx1"/>
                </a:solidFill>
                <a:latin typeface="+mj-lt"/>
              </a:rPr>
              <a:t>Projet d’établissement pour 5 ans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j-lt"/>
              </a:rPr>
              <a:t>Besoins des élèves en contexte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j-lt"/>
              </a:rPr>
              <a:t>Orientations stratégiques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j-lt"/>
              </a:rPr>
              <a:t>Plan d’actions (calendrier, indicateurs)</a:t>
            </a:r>
          </a:p>
          <a:p>
            <a:r>
              <a:rPr lang="fr-FR" sz="2000" b="1" dirty="0">
                <a:solidFill>
                  <a:schemeClr val="tx1"/>
                </a:solidFill>
                <a:latin typeface="+mj-lt"/>
              </a:rPr>
              <a:t>Suivi local et académique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j-lt"/>
              </a:rPr>
              <a:t>Formation et accompagnement</a:t>
            </a:r>
          </a:p>
        </p:txBody>
      </p:sp>
      <p:sp>
        <p:nvSpPr>
          <p:cNvPr id="22" name="Flèche : droite 21">
            <a:extLst>
              <a:ext uri="{FF2B5EF4-FFF2-40B4-BE49-F238E27FC236}">
                <a16:creationId xmlns:a16="http://schemas.microsoft.com/office/drawing/2014/main" id="{162C2A8C-22E3-5857-F35F-BB5ECD3ACB18}"/>
              </a:ext>
            </a:extLst>
          </p:cNvPr>
          <p:cNvSpPr/>
          <p:nvPr/>
        </p:nvSpPr>
        <p:spPr>
          <a:xfrm>
            <a:off x="7260591" y="574055"/>
            <a:ext cx="2397913" cy="828677"/>
          </a:xfrm>
          <a:prstGeom prst="rightArrow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chemeClr val="tx1"/>
                </a:solidFill>
                <a:latin typeface="+mj-lt"/>
              </a:rPr>
              <a:t>Pour quoi faire ?</a:t>
            </a:r>
          </a:p>
        </p:txBody>
      </p:sp>
      <p:sp>
        <p:nvSpPr>
          <p:cNvPr id="23" name="Flèche : droite 22">
            <a:extLst>
              <a:ext uri="{FF2B5EF4-FFF2-40B4-BE49-F238E27FC236}">
                <a16:creationId xmlns:a16="http://schemas.microsoft.com/office/drawing/2014/main" id="{165C9102-95ED-3022-FFB0-1FD42A9483D9}"/>
              </a:ext>
            </a:extLst>
          </p:cNvPr>
          <p:cNvSpPr/>
          <p:nvPr/>
        </p:nvSpPr>
        <p:spPr>
          <a:xfrm>
            <a:off x="7260590" y="3522538"/>
            <a:ext cx="2397913" cy="828677"/>
          </a:xfrm>
          <a:prstGeom prst="rightArrow">
            <a:avLst/>
          </a:prstGeom>
          <a:solidFill>
            <a:srgbClr val="00908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chemeClr val="bg1"/>
                </a:solidFill>
                <a:latin typeface="+mj-lt"/>
              </a:rPr>
              <a:t>Et après 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0332A0C-60B2-CA6A-5EEF-5D82690CBDA6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10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Principes et finalités de l’évaluation des établissements	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Version animée</a:t>
            </a:r>
          </a:p>
        </p:txBody>
      </p:sp>
    </p:spTree>
    <p:extLst>
      <p:ext uri="{BB962C8B-B14F-4D97-AF65-F5344CB8AC3E}">
        <p14:creationId xmlns:p14="http://schemas.microsoft.com/office/powerpoint/2010/main" val="121067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75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75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75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75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75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75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75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75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75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75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2" grpId="0" animBg="1"/>
      <p:bldP spid="14" grpId="0" animBg="1"/>
      <p:bldP spid="15" grpId="0" animBg="1"/>
      <p:bldP spid="8" grpId="0"/>
      <p:bldP spid="13" grpId="0"/>
      <p:bldP spid="16" grpId="0"/>
      <p:bldP spid="17" grpId="0"/>
      <p:bldP spid="18" grpId="0"/>
      <p:bldP spid="19" grpId="0"/>
      <p:bldP spid="20" grpId="0" animBg="1"/>
      <p:bldP spid="21" grpId="0" animBg="1"/>
      <p:bldP spid="22" grpId="0" animBg="1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9EB039C-15AD-4CAA-9A14-9EACDB604A48}"/>
              </a:ext>
            </a:extLst>
          </p:cNvPr>
          <p:cNvSpPr/>
          <p:nvPr/>
        </p:nvSpPr>
        <p:spPr>
          <a:xfrm>
            <a:off x="1167752" y="1390311"/>
            <a:ext cx="4032000" cy="2160549"/>
          </a:xfrm>
          <a:prstGeom prst="rect">
            <a:avLst/>
          </a:prstGeom>
          <a:solidFill>
            <a:srgbClr val="EFEFFF">
              <a:alpha val="10196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2994C1-980B-4559-9BBF-AF53ED15DD3B}"/>
              </a:ext>
            </a:extLst>
          </p:cNvPr>
          <p:cNvSpPr/>
          <p:nvPr/>
        </p:nvSpPr>
        <p:spPr>
          <a:xfrm>
            <a:off x="1282195" y="1506499"/>
            <a:ext cx="1800000" cy="360000"/>
          </a:xfrm>
          <a:prstGeom prst="rect">
            <a:avLst/>
          </a:prstGeom>
          <a:solidFill>
            <a:srgbClr val="417D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</a:rPr>
              <a:t>Auto-évaluation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0D2C9D-D87D-4030-923D-1008CD85E0AA}"/>
              </a:ext>
            </a:extLst>
          </p:cNvPr>
          <p:cNvSpPr/>
          <p:nvPr/>
        </p:nvSpPr>
        <p:spPr>
          <a:xfrm>
            <a:off x="1282195" y="2146699"/>
            <a:ext cx="3809717" cy="252000"/>
          </a:xfrm>
          <a:prstGeom prst="rect">
            <a:avLst/>
          </a:prstGeom>
          <a:solidFill>
            <a:srgbClr val="A55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</a:rPr>
              <a:t>Rapport d’évaluation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34F9DD-3423-46F0-8C34-7B06F2EF60EE}"/>
              </a:ext>
            </a:extLst>
          </p:cNvPr>
          <p:cNvSpPr/>
          <p:nvPr/>
        </p:nvSpPr>
        <p:spPr>
          <a:xfrm>
            <a:off x="5674102" y="1920160"/>
            <a:ext cx="4032000" cy="1166487"/>
          </a:xfrm>
          <a:prstGeom prst="rect">
            <a:avLst/>
          </a:prstGeom>
          <a:solidFill>
            <a:srgbClr val="EFEFFF">
              <a:alpha val="10196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AD16297-1FF3-4833-B15F-62728C144519}"/>
              </a:ext>
            </a:extLst>
          </p:cNvPr>
          <p:cNvSpPr/>
          <p:nvPr/>
        </p:nvSpPr>
        <p:spPr>
          <a:xfrm>
            <a:off x="6937639" y="2352343"/>
            <a:ext cx="1480457" cy="612000"/>
          </a:xfrm>
          <a:prstGeom prst="rect">
            <a:avLst/>
          </a:prstGeom>
          <a:solidFill>
            <a:srgbClr val="00009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chemeClr val="bg1"/>
                </a:solidFill>
                <a:latin typeface="+mj-lt"/>
              </a:rPr>
              <a:t>Accompagnement de l’établissement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0EEDEA-FE29-4656-AB12-F8F58A8850B5}"/>
              </a:ext>
            </a:extLst>
          </p:cNvPr>
          <p:cNvSpPr/>
          <p:nvPr/>
        </p:nvSpPr>
        <p:spPr>
          <a:xfrm>
            <a:off x="5782102" y="1994719"/>
            <a:ext cx="3816000" cy="252000"/>
          </a:xfrm>
          <a:prstGeom prst="rect">
            <a:avLst/>
          </a:prstGeom>
          <a:solidFill>
            <a:srgbClr val="0000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</a:rPr>
              <a:t>Contrat d’objectifs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F8C1930-CB7F-427D-9FB8-E08BC196A8B6}"/>
              </a:ext>
            </a:extLst>
          </p:cNvPr>
          <p:cNvSpPr/>
          <p:nvPr/>
        </p:nvSpPr>
        <p:spPr>
          <a:xfrm>
            <a:off x="5780030" y="2352343"/>
            <a:ext cx="1080000" cy="612000"/>
          </a:xfrm>
          <a:prstGeom prst="rect">
            <a:avLst/>
          </a:prstGeom>
          <a:solidFill>
            <a:srgbClr val="00009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chemeClr val="bg1"/>
                </a:solidFill>
                <a:latin typeface="+mj-lt"/>
              </a:rPr>
              <a:t>Objectifs prioritaires</a:t>
            </a:r>
          </a:p>
          <a:p>
            <a:pPr algn="ctr"/>
            <a:r>
              <a:rPr lang="fr-FR" sz="1300" dirty="0">
                <a:solidFill>
                  <a:schemeClr val="bg1"/>
                </a:solidFill>
                <a:latin typeface="+mj-lt"/>
              </a:rPr>
              <a:t>des tutelles</a:t>
            </a:r>
          </a:p>
        </p:txBody>
      </p:sp>
      <p:sp>
        <p:nvSpPr>
          <p:cNvPr id="28" name="Triangle isocèle 27">
            <a:extLst>
              <a:ext uri="{FF2B5EF4-FFF2-40B4-BE49-F238E27FC236}">
                <a16:creationId xmlns:a16="http://schemas.microsoft.com/office/drawing/2014/main" id="{327C6BFC-184F-483D-BC1B-A32246F7AF69}"/>
              </a:ext>
            </a:extLst>
          </p:cNvPr>
          <p:cNvSpPr/>
          <p:nvPr/>
        </p:nvSpPr>
        <p:spPr>
          <a:xfrm rot="10800000">
            <a:off x="7325316" y="1458080"/>
            <a:ext cx="766916" cy="288145"/>
          </a:xfrm>
          <a:prstGeom prst="triangle">
            <a:avLst/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Triangle isocèle 28">
            <a:extLst>
              <a:ext uri="{FF2B5EF4-FFF2-40B4-BE49-F238E27FC236}">
                <a16:creationId xmlns:a16="http://schemas.microsoft.com/office/drawing/2014/main" id="{2EACF6C4-601C-4154-ABF1-3810673249F9}"/>
              </a:ext>
            </a:extLst>
          </p:cNvPr>
          <p:cNvSpPr/>
          <p:nvPr/>
        </p:nvSpPr>
        <p:spPr>
          <a:xfrm rot="10800000">
            <a:off x="2263942" y="1945484"/>
            <a:ext cx="1800000" cy="144000"/>
          </a:xfrm>
          <a:prstGeom prst="triangle">
            <a:avLst/>
          </a:prstGeom>
          <a:solidFill>
            <a:srgbClr val="417DC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Triangle isocèle 29">
            <a:extLst>
              <a:ext uri="{FF2B5EF4-FFF2-40B4-BE49-F238E27FC236}">
                <a16:creationId xmlns:a16="http://schemas.microsoft.com/office/drawing/2014/main" id="{CC1AE232-D774-4D74-BD67-A4F75A8CB03A}"/>
              </a:ext>
            </a:extLst>
          </p:cNvPr>
          <p:cNvSpPr/>
          <p:nvPr/>
        </p:nvSpPr>
        <p:spPr>
          <a:xfrm rot="5400000">
            <a:off x="5069467" y="2420745"/>
            <a:ext cx="766916" cy="288145"/>
          </a:xfrm>
          <a:prstGeom prst="triangle">
            <a:avLst/>
          </a:prstGeom>
          <a:solidFill>
            <a:srgbClr val="E4794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87E4845-5E70-4F0E-9B3C-62B4B2B670DE}"/>
              </a:ext>
            </a:extLst>
          </p:cNvPr>
          <p:cNvSpPr/>
          <p:nvPr/>
        </p:nvSpPr>
        <p:spPr>
          <a:xfrm>
            <a:off x="1167752" y="3710303"/>
            <a:ext cx="4032000" cy="1080000"/>
          </a:xfrm>
          <a:prstGeom prst="rect">
            <a:avLst/>
          </a:prstGeom>
          <a:solidFill>
            <a:srgbClr val="FF732C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000" indent="-144000" algn="just">
              <a:buClr>
                <a:srgbClr val="000091"/>
              </a:buClr>
              <a:buFont typeface="Arial" panose="020B0604020202020204" pitchFamily="34" charset="0"/>
              <a:buChar char="•"/>
            </a:pPr>
            <a:r>
              <a:rPr lang="fr-FR" sz="1400" b="1" dirty="0">
                <a:solidFill>
                  <a:srgbClr val="000091"/>
                </a:solidFill>
                <a:latin typeface="+mj-lt"/>
              </a:rPr>
              <a:t>Rapport final d’évaluation : fruit du dialogue </a:t>
            </a:r>
            <a:r>
              <a:rPr lang="fr-FR" sz="1400" dirty="0">
                <a:solidFill>
                  <a:srgbClr val="000091"/>
                </a:solidFill>
                <a:latin typeface="+mj-lt"/>
              </a:rPr>
              <a:t>mené lors de l’évaluation.</a:t>
            </a:r>
          </a:p>
          <a:p>
            <a:pPr marL="144000" indent="-144000" algn="just">
              <a:buClr>
                <a:srgbClr val="000091"/>
              </a:buClr>
              <a:buFont typeface="Arial" panose="020B0604020202020204" pitchFamily="34" charset="0"/>
              <a:buChar char="•"/>
            </a:pPr>
            <a:r>
              <a:rPr lang="fr-FR" sz="1400" b="1" dirty="0">
                <a:solidFill>
                  <a:srgbClr val="000091"/>
                </a:solidFill>
                <a:latin typeface="+mj-lt"/>
              </a:rPr>
              <a:t>Axes stratégiques choisis avec l’établissement.</a:t>
            </a:r>
          </a:p>
          <a:p>
            <a:pPr marL="144000" indent="-144000" algn="just">
              <a:buClr>
                <a:srgbClr val="000091"/>
              </a:buClr>
              <a:buFont typeface="Arial" panose="020B0604020202020204" pitchFamily="34" charset="0"/>
              <a:buChar char="•"/>
            </a:pPr>
            <a:r>
              <a:rPr lang="fr-FR" sz="1400" b="1" dirty="0">
                <a:solidFill>
                  <a:srgbClr val="000091"/>
                </a:solidFill>
                <a:latin typeface="+mj-lt"/>
              </a:rPr>
              <a:t>Projet d’établissement : </a:t>
            </a:r>
            <a:r>
              <a:rPr lang="fr-FR" sz="1400" dirty="0">
                <a:solidFill>
                  <a:srgbClr val="000091"/>
                </a:solidFill>
                <a:latin typeface="+mj-lt"/>
              </a:rPr>
              <a:t>projet que l’établissement se donne </a:t>
            </a:r>
            <a:r>
              <a:rPr lang="fr-FR" sz="1400" b="1" i="1" dirty="0">
                <a:solidFill>
                  <a:srgbClr val="000091"/>
                </a:solidFill>
                <a:latin typeface="+mj-lt"/>
              </a:rPr>
              <a:t>pour lui-même</a:t>
            </a:r>
            <a:r>
              <a:rPr lang="fr-FR" sz="1400" dirty="0">
                <a:solidFill>
                  <a:srgbClr val="000091"/>
                </a:solidFill>
                <a:latin typeface="+mj-lt"/>
              </a:rPr>
              <a:t>.</a:t>
            </a:r>
            <a:endParaRPr lang="fr-FR" sz="1400" b="1" dirty="0">
              <a:solidFill>
                <a:srgbClr val="000091"/>
              </a:solidFill>
              <a:latin typeface="+mj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C353140-EE28-4C15-8FFA-E102F7E57BD8}"/>
              </a:ext>
            </a:extLst>
          </p:cNvPr>
          <p:cNvSpPr/>
          <p:nvPr/>
        </p:nvSpPr>
        <p:spPr>
          <a:xfrm>
            <a:off x="5665436" y="3234436"/>
            <a:ext cx="4040666" cy="1080000"/>
          </a:xfrm>
          <a:prstGeom prst="rect">
            <a:avLst/>
          </a:prstGeom>
          <a:solidFill>
            <a:srgbClr val="00009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fr-FR" sz="1400" dirty="0">
                <a:solidFill>
                  <a:schemeClr val="bg1"/>
                </a:solidFill>
                <a:latin typeface="+mj-lt"/>
              </a:rPr>
              <a:t>Le </a:t>
            </a:r>
            <a:r>
              <a:rPr lang="fr-FR" sz="1400" b="1" dirty="0">
                <a:solidFill>
                  <a:schemeClr val="bg1"/>
                </a:solidFill>
                <a:latin typeface="+mj-lt"/>
              </a:rPr>
              <a:t>contrat d’objectifs </a:t>
            </a:r>
            <a:r>
              <a:rPr lang="fr-FR" sz="1400" dirty="0">
                <a:solidFill>
                  <a:schemeClr val="bg1"/>
                </a:solidFill>
                <a:latin typeface="+mj-lt"/>
              </a:rPr>
              <a:t>matérialise le </a:t>
            </a:r>
            <a:r>
              <a:rPr lang="fr-FR" sz="1400" b="1" i="1" dirty="0">
                <a:solidFill>
                  <a:schemeClr val="bg1"/>
                </a:solidFill>
                <a:latin typeface="+mj-lt"/>
              </a:rPr>
              <a:t>lien à la tutelle</a:t>
            </a:r>
            <a:r>
              <a:rPr lang="fr-FR" sz="1400" dirty="0">
                <a:solidFill>
                  <a:schemeClr val="bg1"/>
                </a:solidFill>
                <a:latin typeface="+mj-lt"/>
              </a:rPr>
              <a:t>.</a:t>
            </a:r>
          </a:p>
          <a:p>
            <a:pPr algn="just"/>
            <a:r>
              <a:rPr lang="fr-FR" sz="1400" b="1" dirty="0">
                <a:solidFill>
                  <a:schemeClr val="bg1"/>
                </a:solidFill>
                <a:latin typeface="+mj-lt"/>
              </a:rPr>
              <a:t>Sans travail supplémentaire de l’établissement</a:t>
            </a:r>
            <a:r>
              <a:rPr lang="fr-FR" sz="1400" dirty="0">
                <a:solidFill>
                  <a:schemeClr val="bg1"/>
                </a:solidFill>
                <a:latin typeface="+mj-lt"/>
              </a:rPr>
              <a:t>, les tutelles définissent les </a:t>
            </a:r>
            <a:r>
              <a:rPr lang="fr-FR" sz="1400" b="1" dirty="0">
                <a:solidFill>
                  <a:schemeClr val="bg1"/>
                </a:solidFill>
                <a:latin typeface="+mj-lt"/>
              </a:rPr>
              <a:t>objectifs </a:t>
            </a:r>
            <a:r>
              <a:rPr lang="fr-FR" sz="1400" dirty="0">
                <a:solidFill>
                  <a:schemeClr val="bg1"/>
                </a:solidFill>
                <a:latin typeface="+mj-lt"/>
              </a:rPr>
              <a:t>en tenant compte des </a:t>
            </a:r>
            <a:r>
              <a:rPr lang="fr-FR" sz="1400" b="1" dirty="0">
                <a:solidFill>
                  <a:schemeClr val="bg1"/>
                </a:solidFill>
                <a:latin typeface="+mj-lt"/>
              </a:rPr>
              <a:t>axes stratégiques du projet d’établissement</a:t>
            </a:r>
          </a:p>
        </p:txBody>
      </p:sp>
      <p:sp>
        <p:nvSpPr>
          <p:cNvPr id="44" name="Flèche : virage 43">
            <a:extLst>
              <a:ext uri="{FF2B5EF4-FFF2-40B4-BE49-F238E27FC236}">
                <a16:creationId xmlns:a16="http://schemas.microsoft.com/office/drawing/2014/main" id="{4C2544C1-09FF-4763-B639-F74AD565471C}"/>
              </a:ext>
            </a:extLst>
          </p:cNvPr>
          <p:cNvSpPr/>
          <p:nvPr/>
        </p:nvSpPr>
        <p:spPr>
          <a:xfrm rot="10800000">
            <a:off x="8458067" y="4735646"/>
            <a:ext cx="2494091" cy="1057977"/>
          </a:xfrm>
          <a:prstGeom prst="bentArrow">
            <a:avLst>
              <a:gd name="adj1" fmla="val 9993"/>
              <a:gd name="adj2" fmla="val 16227"/>
              <a:gd name="adj3" fmla="val 25000"/>
              <a:gd name="adj4" fmla="val 17781"/>
            </a:avLst>
          </a:prstGeom>
          <a:solidFill>
            <a:srgbClr val="21AB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3" name="Flèche : virage 42">
            <a:extLst>
              <a:ext uri="{FF2B5EF4-FFF2-40B4-BE49-F238E27FC236}">
                <a16:creationId xmlns:a16="http://schemas.microsoft.com/office/drawing/2014/main" id="{91122D63-28A0-4A49-8B0F-F8DBF01CCAF9}"/>
              </a:ext>
            </a:extLst>
          </p:cNvPr>
          <p:cNvSpPr/>
          <p:nvPr/>
        </p:nvSpPr>
        <p:spPr>
          <a:xfrm rot="5400000">
            <a:off x="9459648" y="2446641"/>
            <a:ext cx="2024745" cy="1257302"/>
          </a:xfrm>
          <a:prstGeom prst="bentArrow">
            <a:avLst>
              <a:gd name="adj1" fmla="val 9993"/>
              <a:gd name="adj2" fmla="val 16227"/>
              <a:gd name="adj3" fmla="val 25000"/>
              <a:gd name="adj4" fmla="val 17781"/>
            </a:avLst>
          </a:prstGeom>
          <a:solidFill>
            <a:srgbClr val="21AB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5312F3D-2738-4238-A06F-8B405382950C}"/>
              </a:ext>
            </a:extLst>
          </p:cNvPr>
          <p:cNvSpPr/>
          <p:nvPr/>
        </p:nvSpPr>
        <p:spPr>
          <a:xfrm>
            <a:off x="10087370" y="2599889"/>
            <a:ext cx="1614196" cy="2502558"/>
          </a:xfrm>
          <a:prstGeom prst="rect">
            <a:avLst/>
          </a:prstGeom>
          <a:solidFill>
            <a:srgbClr val="21AB8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D8B478B-B713-41B1-B07B-1D2279EC8D41}"/>
              </a:ext>
            </a:extLst>
          </p:cNvPr>
          <p:cNvSpPr/>
          <p:nvPr/>
        </p:nvSpPr>
        <p:spPr>
          <a:xfrm>
            <a:off x="10154237" y="3487168"/>
            <a:ext cx="1480457" cy="1057978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rgbClr val="000091"/>
                </a:solidFill>
                <a:latin typeface="+mj-lt"/>
              </a:rPr>
              <a:t>Tutelles</a:t>
            </a:r>
          </a:p>
          <a:p>
            <a:pPr algn="ctr"/>
            <a:r>
              <a:rPr lang="fr-FR" sz="1300" dirty="0">
                <a:solidFill>
                  <a:srgbClr val="000091"/>
                </a:solidFill>
                <a:latin typeface="+mj-lt"/>
              </a:rPr>
              <a:t>Mobilisation des moyens autour des objectifs prioritaires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3A1AF53-3FC6-47D2-BC04-0DEBE59EB8D0}"/>
              </a:ext>
            </a:extLst>
          </p:cNvPr>
          <p:cNvSpPr/>
          <p:nvPr/>
        </p:nvSpPr>
        <p:spPr>
          <a:xfrm>
            <a:off x="10154239" y="2677642"/>
            <a:ext cx="1480457" cy="739171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Mise en œuvre du projet et du contrat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445A174-33F3-461D-BD81-FD64C63ACBB5}"/>
              </a:ext>
            </a:extLst>
          </p:cNvPr>
          <p:cNvSpPr/>
          <p:nvPr/>
        </p:nvSpPr>
        <p:spPr>
          <a:xfrm>
            <a:off x="10154236" y="4615501"/>
            <a:ext cx="1480457" cy="392880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rgbClr val="000091"/>
                </a:solidFill>
                <a:latin typeface="+mj-lt"/>
              </a:rPr>
              <a:t>Indicateurs de suivi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5C3963A-FC17-4408-B32D-28B20A0DF2CB}"/>
              </a:ext>
            </a:extLst>
          </p:cNvPr>
          <p:cNvSpPr/>
          <p:nvPr/>
        </p:nvSpPr>
        <p:spPr>
          <a:xfrm>
            <a:off x="2696543" y="5052264"/>
            <a:ext cx="5693560" cy="1157213"/>
          </a:xfrm>
          <a:prstGeom prst="rect">
            <a:avLst/>
          </a:prstGeom>
          <a:solidFill>
            <a:srgbClr val="21AB8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</a:rPr>
              <a:t>Suivi de mise en œuvre du projet et du contrat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C43CD2F-4AEC-482E-996B-3DD4A534A68E}"/>
              </a:ext>
            </a:extLst>
          </p:cNvPr>
          <p:cNvSpPr/>
          <p:nvPr/>
        </p:nvSpPr>
        <p:spPr>
          <a:xfrm>
            <a:off x="2777048" y="5406225"/>
            <a:ext cx="1748940" cy="709187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Ajustement</a:t>
            </a:r>
          </a:p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des actions</a:t>
            </a:r>
            <a:endParaRPr lang="fr-FR" sz="1600" dirty="0">
              <a:solidFill>
                <a:srgbClr val="000091"/>
              </a:solidFill>
              <a:latin typeface="+mj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D552CCC-B792-431D-AE54-720D8B0555AC}"/>
              </a:ext>
            </a:extLst>
          </p:cNvPr>
          <p:cNvSpPr/>
          <p:nvPr/>
        </p:nvSpPr>
        <p:spPr>
          <a:xfrm>
            <a:off x="4664501" y="5406225"/>
            <a:ext cx="1748940" cy="709187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Bilan annuel</a:t>
            </a:r>
          </a:p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présenté en C.A.</a:t>
            </a:r>
          </a:p>
        </p:txBody>
      </p:sp>
      <p:sp>
        <p:nvSpPr>
          <p:cNvPr id="45" name="Flèche : demi-tour 44">
            <a:extLst>
              <a:ext uri="{FF2B5EF4-FFF2-40B4-BE49-F238E27FC236}">
                <a16:creationId xmlns:a16="http://schemas.microsoft.com/office/drawing/2014/main" id="{AF5E4468-F6C6-4657-B633-BB8A16B389C2}"/>
              </a:ext>
            </a:extLst>
          </p:cNvPr>
          <p:cNvSpPr/>
          <p:nvPr/>
        </p:nvSpPr>
        <p:spPr>
          <a:xfrm rot="16200000">
            <a:off x="-290647" y="2766836"/>
            <a:ext cx="3736856" cy="2094152"/>
          </a:xfrm>
          <a:prstGeom prst="uturnArrow">
            <a:avLst>
              <a:gd name="adj1" fmla="val 6079"/>
              <a:gd name="adj2" fmla="val 8897"/>
              <a:gd name="adj3" fmla="val 14763"/>
              <a:gd name="adj4" fmla="val 7815"/>
              <a:gd name="adj5" fmla="val 26890"/>
            </a:avLst>
          </a:prstGeom>
          <a:solidFill>
            <a:srgbClr val="21AB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C52197A-6C25-41F3-9B92-F41298232F07}"/>
              </a:ext>
            </a:extLst>
          </p:cNvPr>
          <p:cNvSpPr/>
          <p:nvPr/>
        </p:nvSpPr>
        <p:spPr>
          <a:xfrm>
            <a:off x="3293316" y="1505797"/>
            <a:ext cx="1800000" cy="360000"/>
          </a:xfrm>
          <a:prstGeom prst="rect">
            <a:avLst/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</a:rPr>
              <a:t>Évaluation externe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2E82C57-CE4B-4E41-BCBE-58F0E3D2B8B0}"/>
              </a:ext>
            </a:extLst>
          </p:cNvPr>
          <p:cNvSpPr/>
          <p:nvPr/>
        </p:nvSpPr>
        <p:spPr>
          <a:xfrm>
            <a:off x="2772316" y="2440979"/>
            <a:ext cx="1012583" cy="468000"/>
          </a:xfrm>
          <a:prstGeom prst="rect">
            <a:avLst/>
          </a:prstGeom>
          <a:solidFill>
            <a:srgbClr val="A558A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000091"/>
                </a:solidFill>
                <a:latin typeface="+mj-lt"/>
              </a:rPr>
              <a:t>Axes stratégiques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E796BA8-3A2B-47A0-80F3-E4BE1D57B4F6}"/>
              </a:ext>
            </a:extLst>
          </p:cNvPr>
          <p:cNvSpPr/>
          <p:nvPr/>
        </p:nvSpPr>
        <p:spPr>
          <a:xfrm>
            <a:off x="3837989" y="2440979"/>
            <a:ext cx="1253923" cy="468000"/>
          </a:xfrm>
          <a:prstGeom prst="rect">
            <a:avLst/>
          </a:prstGeom>
          <a:solidFill>
            <a:srgbClr val="A558A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000091"/>
                </a:solidFill>
                <a:latin typeface="+mj-lt"/>
              </a:rPr>
              <a:t>Plan d’actions et de formation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A681EF9-F8EA-498A-9DD1-317F683C0D1A}"/>
              </a:ext>
            </a:extLst>
          </p:cNvPr>
          <p:cNvSpPr/>
          <p:nvPr/>
        </p:nvSpPr>
        <p:spPr>
          <a:xfrm>
            <a:off x="1278721" y="3175259"/>
            <a:ext cx="3813191" cy="252000"/>
          </a:xfrm>
          <a:prstGeom prst="rect">
            <a:avLst/>
          </a:prstGeom>
          <a:solidFill>
            <a:srgbClr val="FF7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Projet d’établissement</a:t>
            </a:r>
          </a:p>
        </p:txBody>
      </p:sp>
      <p:sp>
        <p:nvSpPr>
          <p:cNvPr id="54" name="Triangle isocèle 53">
            <a:extLst>
              <a:ext uri="{FF2B5EF4-FFF2-40B4-BE49-F238E27FC236}">
                <a16:creationId xmlns:a16="http://schemas.microsoft.com/office/drawing/2014/main" id="{12F009DE-EBFD-43E5-987A-144460EAB4D6}"/>
              </a:ext>
            </a:extLst>
          </p:cNvPr>
          <p:cNvSpPr/>
          <p:nvPr/>
        </p:nvSpPr>
        <p:spPr>
          <a:xfrm rot="10800000">
            <a:off x="2236623" y="2968684"/>
            <a:ext cx="1800000" cy="144000"/>
          </a:xfrm>
          <a:prstGeom prst="triangle">
            <a:avLst/>
          </a:prstGeom>
          <a:solidFill>
            <a:srgbClr val="A558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F2E72C5-D1AA-4010-A40B-95DEE0B9F962}"/>
              </a:ext>
            </a:extLst>
          </p:cNvPr>
          <p:cNvSpPr/>
          <p:nvPr/>
        </p:nvSpPr>
        <p:spPr>
          <a:xfrm>
            <a:off x="5674102" y="818429"/>
            <a:ext cx="4040666" cy="432000"/>
          </a:xfrm>
          <a:prstGeom prst="rect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0091"/>
                </a:solidFill>
                <a:latin typeface="+mj-lt"/>
              </a:rPr>
              <a:t>Tutelle académique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5A274D2-2AFB-4ED4-A480-C357E08E9126}"/>
              </a:ext>
            </a:extLst>
          </p:cNvPr>
          <p:cNvSpPr/>
          <p:nvPr/>
        </p:nvSpPr>
        <p:spPr>
          <a:xfrm>
            <a:off x="8516030" y="2352343"/>
            <a:ext cx="1080000" cy="612000"/>
          </a:xfrm>
          <a:prstGeom prst="rect">
            <a:avLst/>
          </a:prstGeom>
          <a:solidFill>
            <a:srgbClr val="00009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chemeClr val="bg1"/>
                </a:solidFill>
                <a:latin typeface="+mj-lt"/>
              </a:rPr>
              <a:t>Régulation académique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8FF0860-6776-470A-91CC-6F4D1D64B2A8}"/>
              </a:ext>
            </a:extLst>
          </p:cNvPr>
          <p:cNvSpPr/>
          <p:nvPr/>
        </p:nvSpPr>
        <p:spPr>
          <a:xfrm>
            <a:off x="1167752" y="613219"/>
            <a:ext cx="4032000" cy="641442"/>
          </a:xfrm>
          <a:prstGeom prst="rect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spc="100" dirty="0">
                <a:solidFill>
                  <a:srgbClr val="000091"/>
                </a:solidFill>
                <a:latin typeface="+mj-lt"/>
              </a:rPr>
              <a:t>Référentiel :</a:t>
            </a:r>
            <a:r>
              <a:rPr lang="fr-FR" spc="100" dirty="0">
                <a:solidFill>
                  <a:srgbClr val="000091"/>
                </a:solidFill>
                <a:latin typeface="+mj-lt"/>
              </a:rPr>
              <a:t> politiques nationales</a:t>
            </a:r>
          </a:p>
          <a:p>
            <a:pPr algn="ctr"/>
            <a:r>
              <a:rPr lang="fr-FR" spc="100" dirty="0">
                <a:solidFill>
                  <a:srgbClr val="000091"/>
                </a:solidFill>
                <a:latin typeface="+mj-lt"/>
              </a:rPr>
              <a:t>et projet académique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200FEE5-EF9E-42E5-AF8A-6BB0D4A09063}"/>
              </a:ext>
            </a:extLst>
          </p:cNvPr>
          <p:cNvSpPr/>
          <p:nvPr/>
        </p:nvSpPr>
        <p:spPr>
          <a:xfrm>
            <a:off x="6551954" y="5406225"/>
            <a:ext cx="1748940" cy="709187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Dialogue</a:t>
            </a:r>
          </a:p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de gestion</a:t>
            </a:r>
            <a:endParaRPr lang="fr-FR" sz="1600" dirty="0">
              <a:solidFill>
                <a:srgbClr val="000091"/>
              </a:solidFill>
              <a:latin typeface="+mj-lt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90F406A-6F52-42E8-9C4B-AB57C38AF736}"/>
              </a:ext>
            </a:extLst>
          </p:cNvPr>
          <p:cNvSpPr/>
          <p:nvPr/>
        </p:nvSpPr>
        <p:spPr>
          <a:xfrm>
            <a:off x="1278721" y="2445007"/>
            <a:ext cx="1440506" cy="468000"/>
          </a:xfrm>
          <a:prstGeom prst="rect">
            <a:avLst/>
          </a:prstGeom>
          <a:solidFill>
            <a:srgbClr val="A558A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000091"/>
                </a:solidFill>
                <a:latin typeface="+mj-lt"/>
              </a:rPr>
              <a:t>Points forts</a:t>
            </a:r>
          </a:p>
          <a:p>
            <a:pPr algn="ctr"/>
            <a:r>
              <a:rPr lang="fr-FR" sz="1300" dirty="0">
                <a:solidFill>
                  <a:srgbClr val="000091"/>
                </a:solidFill>
                <a:latin typeface="+mj-lt"/>
              </a:rPr>
              <a:t>Marges de progrès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398156D-328F-4383-EC4F-907639ED4027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11A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Évaluation et pilotage 1. Détails	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Version animée</a:t>
            </a:r>
          </a:p>
        </p:txBody>
      </p:sp>
    </p:spTree>
    <p:extLst>
      <p:ext uri="{BB962C8B-B14F-4D97-AF65-F5344CB8AC3E}">
        <p14:creationId xmlns:p14="http://schemas.microsoft.com/office/powerpoint/2010/main" val="340447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75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25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75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25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75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25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75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75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75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75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750"/>
                            </p:stCondLst>
                            <p:childTnLst>
                              <p:par>
                                <p:cTn id="1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5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500"/>
                            </p:stCondLst>
                            <p:childTnLst>
                              <p:par>
                                <p:cTn id="12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 animBg="1"/>
      <p:bldP spid="20" grpId="0" animBg="1"/>
      <p:bldP spid="21" grpId="0" animBg="1"/>
      <p:bldP spid="22" grpId="0" animBg="1"/>
      <p:bldP spid="23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44" grpId="0" animBg="1"/>
      <p:bldP spid="4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1" grpId="0" animBg="1"/>
      <p:bldP spid="42" grpId="0" animBg="1"/>
      <p:bldP spid="45" grpId="0" animBg="1"/>
      <p:bldP spid="39" grpId="0" animBg="1"/>
      <p:bldP spid="47" grpId="0" animBg="1"/>
      <p:bldP spid="48" grpId="0" animBg="1"/>
      <p:bldP spid="50" grpId="0" animBg="1"/>
      <p:bldP spid="54" grpId="0" animBg="1"/>
      <p:bldP spid="56" grpId="0" animBg="1"/>
      <p:bldP spid="57" grpId="0" animBg="1"/>
      <p:bldP spid="46" grpId="0" animBg="1"/>
      <p:bldP spid="49" grpId="0" animBg="1"/>
      <p:bldP spid="5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9EB039C-15AD-4CAA-9A14-9EACDB604A48}"/>
              </a:ext>
            </a:extLst>
          </p:cNvPr>
          <p:cNvSpPr/>
          <p:nvPr/>
        </p:nvSpPr>
        <p:spPr>
          <a:xfrm>
            <a:off x="1195745" y="1614234"/>
            <a:ext cx="4032000" cy="1931400"/>
          </a:xfrm>
          <a:prstGeom prst="rect">
            <a:avLst/>
          </a:prstGeom>
          <a:solidFill>
            <a:srgbClr val="EFEFFF">
              <a:alpha val="10196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2994C1-980B-4559-9BBF-AF53ED15DD3B}"/>
              </a:ext>
            </a:extLst>
          </p:cNvPr>
          <p:cNvSpPr/>
          <p:nvPr/>
        </p:nvSpPr>
        <p:spPr>
          <a:xfrm>
            <a:off x="1310188" y="1730420"/>
            <a:ext cx="1800000" cy="360000"/>
          </a:xfrm>
          <a:prstGeom prst="rect">
            <a:avLst/>
          </a:prstGeom>
          <a:solidFill>
            <a:srgbClr val="417D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</a:rPr>
              <a:t>Auto-évaluation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0D2C9D-D87D-4030-923D-1008CD85E0AA}"/>
              </a:ext>
            </a:extLst>
          </p:cNvPr>
          <p:cNvSpPr/>
          <p:nvPr/>
        </p:nvSpPr>
        <p:spPr>
          <a:xfrm>
            <a:off x="1306714" y="2370620"/>
            <a:ext cx="3816000" cy="252000"/>
          </a:xfrm>
          <a:prstGeom prst="rect">
            <a:avLst/>
          </a:prstGeom>
          <a:solidFill>
            <a:srgbClr val="A55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</a:rPr>
              <a:t>Rapport d’évaluation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34F9DD-3423-46F0-8C34-7B06F2EF60EE}"/>
              </a:ext>
            </a:extLst>
          </p:cNvPr>
          <p:cNvSpPr/>
          <p:nvPr/>
        </p:nvSpPr>
        <p:spPr>
          <a:xfrm>
            <a:off x="5731890" y="2171308"/>
            <a:ext cx="4032000" cy="766917"/>
          </a:xfrm>
          <a:prstGeom prst="rect">
            <a:avLst/>
          </a:prstGeom>
          <a:solidFill>
            <a:srgbClr val="EFEFFF">
              <a:alpha val="10196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0EEDEA-FE29-4656-AB12-F8F58A8850B5}"/>
              </a:ext>
            </a:extLst>
          </p:cNvPr>
          <p:cNvSpPr/>
          <p:nvPr/>
        </p:nvSpPr>
        <p:spPr>
          <a:xfrm>
            <a:off x="5835557" y="2302825"/>
            <a:ext cx="3816000" cy="510030"/>
          </a:xfrm>
          <a:prstGeom prst="rect">
            <a:avLst/>
          </a:prstGeom>
          <a:solidFill>
            <a:srgbClr val="0000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</a:rPr>
              <a:t>Contrat d’objectifs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  <a:latin typeface="+mj-lt"/>
              </a:rPr>
              <a:t>Matérialisation du lien à la tutelle</a:t>
            </a:r>
          </a:p>
        </p:txBody>
      </p:sp>
      <p:sp>
        <p:nvSpPr>
          <p:cNvPr id="28" name="Triangle isocèle 27">
            <a:extLst>
              <a:ext uri="{FF2B5EF4-FFF2-40B4-BE49-F238E27FC236}">
                <a16:creationId xmlns:a16="http://schemas.microsoft.com/office/drawing/2014/main" id="{327C6BFC-184F-483D-BC1B-A32246F7AF69}"/>
              </a:ext>
            </a:extLst>
          </p:cNvPr>
          <p:cNvSpPr/>
          <p:nvPr/>
        </p:nvSpPr>
        <p:spPr>
          <a:xfrm rot="10800000">
            <a:off x="7394382" y="1668636"/>
            <a:ext cx="766916" cy="288145"/>
          </a:xfrm>
          <a:prstGeom prst="triangle">
            <a:avLst/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Triangle isocèle 28">
            <a:extLst>
              <a:ext uri="{FF2B5EF4-FFF2-40B4-BE49-F238E27FC236}">
                <a16:creationId xmlns:a16="http://schemas.microsoft.com/office/drawing/2014/main" id="{2EACF6C4-601C-4154-ABF1-3810673249F9}"/>
              </a:ext>
            </a:extLst>
          </p:cNvPr>
          <p:cNvSpPr/>
          <p:nvPr/>
        </p:nvSpPr>
        <p:spPr>
          <a:xfrm rot="10800000">
            <a:off x="2291935" y="2169405"/>
            <a:ext cx="1800000" cy="144000"/>
          </a:xfrm>
          <a:prstGeom prst="triangle">
            <a:avLst/>
          </a:prstGeom>
          <a:solidFill>
            <a:srgbClr val="417DC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Triangle isocèle 29">
            <a:extLst>
              <a:ext uri="{FF2B5EF4-FFF2-40B4-BE49-F238E27FC236}">
                <a16:creationId xmlns:a16="http://schemas.microsoft.com/office/drawing/2014/main" id="{CC1AE232-D774-4D74-BD67-A4F75A8CB03A}"/>
              </a:ext>
            </a:extLst>
          </p:cNvPr>
          <p:cNvSpPr/>
          <p:nvPr/>
        </p:nvSpPr>
        <p:spPr>
          <a:xfrm rot="5400000">
            <a:off x="5099328" y="2410694"/>
            <a:ext cx="766916" cy="288145"/>
          </a:xfrm>
          <a:prstGeom prst="triangle">
            <a:avLst/>
          </a:prstGeom>
          <a:solidFill>
            <a:srgbClr val="E4794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Flèche : virage 43">
            <a:extLst>
              <a:ext uri="{FF2B5EF4-FFF2-40B4-BE49-F238E27FC236}">
                <a16:creationId xmlns:a16="http://schemas.microsoft.com/office/drawing/2014/main" id="{4C2544C1-09FF-4763-B639-F74AD565471C}"/>
              </a:ext>
            </a:extLst>
          </p:cNvPr>
          <p:cNvSpPr/>
          <p:nvPr/>
        </p:nvSpPr>
        <p:spPr>
          <a:xfrm rot="10800000">
            <a:off x="8487049" y="4456368"/>
            <a:ext cx="2494091" cy="1186241"/>
          </a:xfrm>
          <a:prstGeom prst="bentArrow">
            <a:avLst>
              <a:gd name="adj1" fmla="val 9993"/>
              <a:gd name="adj2" fmla="val 16227"/>
              <a:gd name="adj3" fmla="val 25000"/>
              <a:gd name="adj4" fmla="val 17781"/>
            </a:avLst>
          </a:prstGeom>
          <a:solidFill>
            <a:srgbClr val="21AB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3" name="Flèche : virage 42">
            <a:extLst>
              <a:ext uri="{FF2B5EF4-FFF2-40B4-BE49-F238E27FC236}">
                <a16:creationId xmlns:a16="http://schemas.microsoft.com/office/drawing/2014/main" id="{91122D63-28A0-4A49-8B0F-F8DBF01CCAF9}"/>
              </a:ext>
            </a:extLst>
          </p:cNvPr>
          <p:cNvSpPr/>
          <p:nvPr/>
        </p:nvSpPr>
        <p:spPr>
          <a:xfrm rot="5400000">
            <a:off x="9701335" y="2592803"/>
            <a:ext cx="1566694" cy="1257302"/>
          </a:xfrm>
          <a:prstGeom prst="bentArrow">
            <a:avLst>
              <a:gd name="adj1" fmla="val 9993"/>
              <a:gd name="adj2" fmla="val 16227"/>
              <a:gd name="adj3" fmla="val 25000"/>
              <a:gd name="adj4" fmla="val 17781"/>
            </a:avLst>
          </a:prstGeom>
          <a:solidFill>
            <a:srgbClr val="21AB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5312F3D-2738-4238-A06F-8B405382950C}"/>
              </a:ext>
            </a:extLst>
          </p:cNvPr>
          <p:cNvSpPr/>
          <p:nvPr/>
        </p:nvSpPr>
        <p:spPr>
          <a:xfrm>
            <a:off x="10115363" y="2833133"/>
            <a:ext cx="1614196" cy="2308018"/>
          </a:xfrm>
          <a:prstGeom prst="rect">
            <a:avLst/>
          </a:prstGeom>
          <a:solidFill>
            <a:srgbClr val="21AB8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D8B478B-B713-41B1-B07B-1D2279EC8D41}"/>
              </a:ext>
            </a:extLst>
          </p:cNvPr>
          <p:cNvSpPr/>
          <p:nvPr/>
        </p:nvSpPr>
        <p:spPr>
          <a:xfrm>
            <a:off x="10182230" y="3720412"/>
            <a:ext cx="1480457" cy="766239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Tutelles</a:t>
            </a:r>
          </a:p>
          <a:p>
            <a:pPr algn="ctr"/>
            <a:r>
              <a:rPr lang="fr-FR" sz="1600" dirty="0">
                <a:solidFill>
                  <a:srgbClr val="000091"/>
                </a:solidFill>
                <a:latin typeface="+mj-lt"/>
              </a:rPr>
              <a:t>Mobilisation des moyens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3A1AF53-3FC6-47D2-BC04-0DEBE59EB8D0}"/>
              </a:ext>
            </a:extLst>
          </p:cNvPr>
          <p:cNvSpPr/>
          <p:nvPr/>
        </p:nvSpPr>
        <p:spPr>
          <a:xfrm>
            <a:off x="10182232" y="2910886"/>
            <a:ext cx="1480457" cy="739171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Mise en œuvre du projet et du contrat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445A174-33F3-461D-BD81-FD64C63ACBB5}"/>
              </a:ext>
            </a:extLst>
          </p:cNvPr>
          <p:cNvSpPr/>
          <p:nvPr/>
        </p:nvSpPr>
        <p:spPr>
          <a:xfrm>
            <a:off x="10182588" y="4557006"/>
            <a:ext cx="1480457" cy="511021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Indicateurs</a:t>
            </a:r>
          </a:p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de suivi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5C3963A-FC17-4408-B32D-28B20A0DF2CB}"/>
              </a:ext>
            </a:extLst>
          </p:cNvPr>
          <p:cNvSpPr/>
          <p:nvPr/>
        </p:nvSpPr>
        <p:spPr>
          <a:xfrm>
            <a:off x="2726975" y="4865636"/>
            <a:ext cx="5693560" cy="1157213"/>
          </a:xfrm>
          <a:prstGeom prst="rect">
            <a:avLst/>
          </a:prstGeom>
          <a:solidFill>
            <a:srgbClr val="21AB8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</a:rPr>
              <a:t>Suivi de mise en œuvre du projet et du contrat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C43CD2F-4AEC-482E-996B-3DD4A534A68E}"/>
              </a:ext>
            </a:extLst>
          </p:cNvPr>
          <p:cNvSpPr/>
          <p:nvPr/>
        </p:nvSpPr>
        <p:spPr>
          <a:xfrm>
            <a:off x="2807480" y="5219597"/>
            <a:ext cx="1748940" cy="709187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Ajustement</a:t>
            </a:r>
          </a:p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des actions</a:t>
            </a:r>
            <a:endParaRPr lang="fr-FR" sz="1600" dirty="0">
              <a:solidFill>
                <a:srgbClr val="000091"/>
              </a:solidFill>
              <a:latin typeface="+mj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D552CCC-B792-431D-AE54-720D8B0555AC}"/>
              </a:ext>
            </a:extLst>
          </p:cNvPr>
          <p:cNvSpPr/>
          <p:nvPr/>
        </p:nvSpPr>
        <p:spPr>
          <a:xfrm>
            <a:off x="4694933" y="5219597"/>
            <a:ext cx="1748940" cy="709187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Bilan annuel</a:t>
            </a:r>
          </a:p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présenté en C.A.</a:t>
            </a:r>
          </a:p>
        </p:txBody>
      </p:sp>
      <p:sp>
        <p:nvSpPr>
          <p:cNvPr id="45" name="Flèche : demi-tour 44">
            <a:extLst>
              <a:ext uri="{FF2B5EF4-FFF2-40B4-BE49-F238E27FC236}">
                <a16:creationId xmlns:a16="http://schemas.microsoft.com/office/drawing/2014/main" id="{AF5E4468-F6C6-4657-B633-BB8A16B389C2}"/>
              </a:ext>
            </a:extLst>
          </p:cNvPr>
          <p:cNvSpPr/>
          <p:nvPr/>
        </p:nvSpPr>
        <p:spPr>
          <a:xfrm rot="16200000">
            <a:off x="4664" y="2856859"/>
            <a:ext cx="3202220" cy="2094152"/>
          </a:xfrm>
          <a:prstGeom prst="uturnArrow">
            <a:avLst>
              <a:gd name="adj1" fmla="val 6079"/>
              <a:gd name="adj2" fmla="val 8897"/>
              <a:gd name="adj3" fmla="val 14763"/>
              <a:gd name="adj4" fmla="val 7815"/>
              <a:gd name="adj5" fmla="val 26890"/>
            </a:avLst>
          </a:prstGeom>
          <a:solidFill>
            <a:srgbClr val="21AB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C52197A-6C25-41F3-9B92-F41298232F07}"/>
              </a:ext>
            </a:extLst>
          </p:cNvPr>
          <p:cNvSpPr/>
          <p:nvPr/>
        </p:nvSpPr>
        <p:spPr>
          <a:xfrm>
            <a:off x="3321309" y="1729718"/>
            <a:ext cx="1800000" cy="360000"/>
          </a:xfrm>
          <a:prstGeom prst="rect">
            <a:avLst/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</a:rPr>
              <a:t>Évaluation externe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A681EF9-F8EA-498A-9DD1-317F683C0D1A}"/>
              </a:ext>
            </a:extLst>
          </p:cNvPr>
          <p:cNvSpPr/>
          <p:nvPr/>
        </p:nvSpPr>
        <p:spPr>
          <a:xfrm>
            <a:off x="1306714" y="2913988"/>
            <a:ext cx="3816000" cy="506276"/>
          </a:xfrm>
          <a:prstGeom prst="rect">
            <a:avLst/>
          </a:prstGeom>
          <a:solidFill>
            <a:srgbClr val="FF7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Projet d’établissement</a:t>
            </a:r>
          </a:p>
          <a:p>
            <a:pPr algn="ctr"/>
            <a:r>
              <a:rPr lang="fr-FR" sz="1600" dirty="0">
                <a:solidFill>
                  <a:srgbClr val="000091"/>
                </a:solidFill>
                <a:latin typeface="+mj-lt"/>
              </a:rPr>
              <a:t>Projet que l’établissement se donne</a:t>
            </a:r>
          </a:p>
        </p:txBody>
      </p:sp>
      <p:sp>
        <p:nvSpPr>
          <p:cNvPr id="54" name="Triangle isocèle 53">
            <a:extLst>
              <a:ext uri="{FF2B5EF4-FFF2-40B4-BE49-F238E27FC236}">
                <a16:creationId xmlns:a16="http://schemas.microsoft.com/office/drawing/2014/main" id="{12F009DE-EBFD-43E5-987A-144460EAB4D6}"/>
              </a:ext>
            </a:extLst>
          </p:cNvPr>
          <p:cNvSpPr/>
          <p:nvPr/>
        </p:nvSpPr>
        <p:spPr>
          <a:xfrm rot="10800000">
            <a:off x="2264616" y="2707413"/>
            <a:ext cx="1800000" cy="144000"/>
          </a:xfrm>
          <a:prstGeom prst="triangle">
            <a:avLst/>
          </a:prstGeom>
          <a:solidFill>
            <a:srgbClr val="A558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F2E72C5-D1AA-4010-A40B-95DEE0B9F962}"/>
              </a:ext>
            </a:extLst>
          </p:cNvPr>
          <p:cNvSpPr/>
          <p:nvPr/>
        </p:nvSpPr>
        <p:spPr>
          <a:xfrm>
            <a:off x="5702095" y="1017491"/>
            <a:ext cx="4040666" cy="432000"/>
          </a:xfrm>
          <a:prstGeom prst="rect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0091"/>
                </a:solidFill>
                <a:latin typeface="+mj-lt"/>
              </a:rPr>
              <a:t>Tutelle académique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8FF0860-6776-470A-91CC-6F4D1D64B2A8}"/>
              </a:ext>
            </a:extLst>
          </p:cNvPr>
          <p:cNvSpPr/>
          <p:nvPr/>
        </p:nvSpPr>
        <p:spPr>
          <a:xfrm>
            <a:off x="1195745" y="863128"/>
            <a:ext cx="4032000" cy="586363"/>
          </a:xfrm>
          <a:prstGeom prst="rect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spc="100" dirty="0">
                <a:solidFill>
                  <a:srgbClr val="000091"/>
                </a:solidFill>
                <a:latin typeface="+mj-lt"/>
              </a:rPr>
              <a:t>Référentiel : </a:t>
            </a:r>
            <a:r>
              <a:rPr lang="fr-FR" spc="100" dirty="0">
                <a:solidFill>
                  <a:srgbClr val="000091"/>
                </a:solidFill>
                <a:latin typeface="+mj-lt"/>
              </a:rPr>
              <a:t>politiques nationales</a:t>
            </a:r>
          </a:p>
          <a:p>
            <a:pPr algn="ctr"/>
            <a:r>
              <a:rPr lang="fr-FR" spc="100" dirty="0">
                <a:solidFill>
                  <a:srgbClr val="000091"/>
                </a:solidFill>
                <a:latin typeface="+mj-lt"/>
              </a:rPr>
              <a:t>et projet académique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200FEE5-EF9E-42E5-AF8A-6BB0D4A09063}"/>
              </a:ext>
            </a:extLst>
          </p:cNvPr>
          <p:cNvSpPr/>
          <p:nvPr/>
        </p:nvSpPr>
        <p:spPr>
          <a:xfrm>
            <a:off x="6582386" y="5219597"/>
            <a:ext cx="1748940" cy="709187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Dialogue</a:t>
            </a:r>
          </a:p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de gestion</a:t>
            </a:r>
            <a:endParaRPr lang="fr-FR" sz="1600" dirty="0">
              <a:solidFill>
                <a:srgbClr val="000091"/>
              </a:solidFill>
              <a:latin typeface="+mj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5D65BF-EA27-BECF-861F-97262112A3C0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11B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Évaluation et pilotage 2. Schéma simplifié	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Version animée</a:t>
            </a:r>
          </a:p>
        </p:txBody>
      </p:sp>
    </p:spTree>
    <p:extLst>
      <p:ext uri="{BB962C8B-B14F-4D97-AF65-F5344CB8AC3E}">
        <p14:creationId xmlns:p14="http://schemas.microsoft.com/office/powerpoint/2010/main" val="212504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75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25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5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5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5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25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50"/>
                            </p:stCondLst>
                            <p:childTnLst>
                              <p:par>
                                <p:cTn id="7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25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 animBg="1"/>
      <p:bldP spid="20" grpId="0" animBg="1"/>
      <p:bldP spid="22" grpId="0" animBg="1"/>
      <p:bldP spid="28" grpId="0" animBg="1"/>
      <p:bldP spid="29" grpId="0" animBg="1"/>
      <p:bldP spid="30" grpId="0" animBg="1"/>
      <p:bldP spid="44" grpId="0" animBg="1"/>
      <p:bldP spid="4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1" grpId="0" animBg="1"/>
      <p:bldP spid="42" grpId="0" animBg="1"/>
      <p:bldP spid="45" grpId="0" animBg="1"/>
      <p:bldP spid="39" grpId="0" animBg="1"/>
      <p:bldP spid="50" grpId="0" animBg="1"/>
      <p:bldP spid="54" grpId="0" animBg="1"/>
      <p:bldP spid="56" grpId="0" animBg="1"/>
      <p:bldP spid="46" grpId="0" animBg="1"/>
      <p:bldP spid="4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lèche : bas 34">
            <a:extLst>
              <a:ext uri="{FF2B5EF4-FFF2-40B4-BE49-F238E27FC236}">
                <a16:creationId xmlns:a16="http://schemas.microsoft.com/office/drawing/2014/main" id="{41083A01-B897-84A5-6FF5-B24ACC466F6B}"/>
              </a:ext>
            </a:extLst>
          </p:cNvPr>
          <p:cNvSpPr/>
          <p:nvPr/>
        </p:nvSpPr>
        <p:spPr>
          <a:xfrm>
            <a:off x="1640099" y="3758060"/>
            <a:ext cx="1110343" cy="1620000"/>
          </a:xfrm>
          <a:prstGeom prst="downArrow">
            <a:avLst/>
          </a:prstGeom>
          <a:solidFill>
            <a:srgbClr val="21AB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Signe de multiplication 4">
            <a:extLst>
              <a:ext uri="{FF2B5EF4-FFF2-40B4-BE49-F238E27FC236}">
                <a16:creationId xmlns:a16="http://schemas.microsoft.com/office/drawing/2014/main" id="{EE5A1A97-6922-2C7C-58CB-DD959494A77A}"/>
              </a:ext>
            </a:extLst>
          </p:cNvPr>
          <p:cNvSpPr/>
          <p:nvPr/>
        </p:nvSpPr>
        <p:spPr>
          <a:xfrm>
            <a:off x="0" y="1261659"/>
            <a:ext cx="3587040" cy="1093272"/>
          </a:xfrm>
          <a:prstGeom prst="mathMultiply">
            <a:avLst/>
          </a:prstGeom>
          <a:solidFill>
            <a:srgbClr val="FFC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>
              <a:latin typeface="+mj-lt"/>
            </a:endParaRPr>
          </a:p>
        </p:txBody>
      </p:sp>
      <p:sp>
        <p:nvSpPr>
          <p:cNvPr id="34" name="Flèche : bas 33">
            <a:extLst>
              <a:ext uri="{FF2B5EF4-FFF2-40B4-BE49-F238E27FC236}">
                <a16:creationId xmlns:a16="http://schemas.microsoft.com/office/drawing/2014/main" id="{C3874BB9-BB6D-8DED-30B5-5CDA7D77C651}"/>
              </a:ext>
            </a:extLst>
          </p:cNvPr>
          <p:cNvSpPr/>
          <p:nvPr/>
        </p:nvSpPr>
        <p:spPr>
          <a:xfrm>
            <a:off x="5540828" y="3758060"/>
            <a:ext cx="1110343" cy="1620000"/>
          </a:xfrm>
          <a:prstGeom prst="downArrow">
            <a:avLst/>
          </a:prstGeom>
          <a:solidFill>
            <a:srgbClr val="21AB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64A59CCA-7EC6-566F-9DAB-AD6DB597E44B}"/>
              </a:ext>
            </a:extLst>
          </p:cNvPr>
          <p:cNvSpPr/>
          <p:nvPr/>
        </p:nvSpPr>
        <p:spPr>
          <a:xfrm>
            <a:off x="6438872" y="1354037"/>
            <a:ext cx="1095386" cy="886408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0FC9036-2AB4-CE58-EBF3-AB2E6F36045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700" y="3021201"/>
            <a:ext cx="1008000" cy="1008000"/>
          </a:xfrm>
          <a:prstGeom prst="rect">
            <a:avLst/>
          </a:prstGeom>
          <a:ln>
            <a:noFill/>
          </a:ln>
        </p:spPr>
      </p:pic>
      <p:sp>
        <p:nvSpPr>
          <p:cNvPr id="31" name="Zone de texte 2">
            <a:extLst>
              <a:ext uri="{FF2B5EF4-FFF2-40B4-BE49-F238E27FC236}">
                <a16:creationId xmlns:a16="http://schemas.microsoft.com/office/drawing/2014/main" id="{DDE594EE-6FA0-C2E3-9316-4BF4DB2D0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507" y="2978565"/>
            <a:ext cx="3734764" cy="1116000"/>
          </a:xfrm>
          <a:prstGeom prst="rect">
            <a:avLst/>
          </a:prstGeom>
          <a:solidFill>
            <a:srgbClr val="65E1C1">
              <a:alpha val="69804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fr-FR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État de l’établissement</a:t>
            </a:r>
            <a:endParaRPr lang="fr-FR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Des indicateurs pour</a:t>
            </a:r>
          </a:p>
          <a:p>
            <a:pPr>
              <a:spcAft>
                <a:spcPts val="0"/>
              </a:spcAft>
            </a:pP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objectiver les constats</a:t>
            </a:r>
            <a:endParaRPr lang="fr-FR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igne de multiplication 5">
            <a:extLst>
              <a:ext uri="{FF2B5EF4-FFF2-40B4-BE49-F238E27FC236}">
                <a16:creationId xmlns:a16="http://schemas.microsoft.com/office/drawing/2014/main" id="{095737CD-BE59-DF77-F6DE-5B807F679397}"/>
              </a:ext>
            </a:extLst>
          </p:cNvPr>
          <p:cNvSpPr/>
          <p:nvPr/>
        </p:nvSpPr>
        <p:spPr>
          <a:xfrm>
            <a:off x="2957128" y="1253913"/>
            <a:ext cx="3587040" cy="1093272"/>
          </a:xfrm>
          <a:prstGeom prst="mathMultiply">
            <a:avLst/>
          </a:prstGeom>
          <a:solidFill>
            <a:srgbClr val="FFC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>
              <a:latin typeface="+mj-lt"/>
            </a:endParaRPr>
          </a:p>
        </p:txBody>
      </p:sp>
      <p:sp>
        <p:nvSpPr>
          <p:cNvPr id="2" name="Zone de texte 2">
            <a:extLst>
              <a:ext uri="{FF2B5EF4-FFF2-40B4-BE49-F238E27FC236}">
                <a16:creationId xmlns:a16="http://schemas.microsoft.com/office/drawing/2014/main" id="{5BDBAF58-1128-07DE-BFC9-510CDF338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509" y="764639"/>
            <a:ext cx="11517745" cy="406656"/>
          </a:xfrm>
          <a:prstGeom prst="rect">
            <a:avLst/>
          </a:prstGeom>
          <a:solidFill>
            <a:srgbClr val="FFE8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Auto-évaluation : une étape essentielle de la démarche</a:t>
            </a:r>
            <a:endParaRPr lang="fr-FR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Flèche : bas 35">
            <a:extLst>
              <a:ext uri="{FF2B5EF4-FFF2-40B4-BE49-F238E27FC236}">
                <a16:creationId xmlns:a16="http://schemas.microsoft.com/office/drawing/2014/main" id="{361E9EA5-85C6-9E83-0FE7-C28BE7B6E45D}"/>
              </a:ext>
            </a:extLst>
          </p:cNvPr>
          <p:cNvSpPr/>
          <p:nvPr/>
        </p:nvSpPr>
        <p:spPr>
          <a:xfrm>
            <a:off x="9423081" y="3758060"/>
            <a:ext cx="1110343" cy="1620000"/>
          </a:xfrm>
          <a:prstGeom prst="downArrow">
            <a:avLst/>
          </a:prstGeom>
          <a:solidFill>
            <a:srgbClr val="21AB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 de texte 2">
            <a:extLst>
              <a:ext uri="{FF2B5EF4-FFF2-40B4-BE49-F238E27FC236}">
                <a16:creationId xmlns:a16="http://schemas.microsoft.com/office/drawing/2014/main" id="{C974E1D2-52D4-5005-2448-D11D11DC8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507" y="1231633"/>
            <a:ext cx="2886554" cy="1116000"/>
          </a:xfrm>
          <a:prstGeom prst="rect">
            <a:avLst/>
          </a:prstGeom>
          <a:solidFill>
            <a:srgbClr val="FFE800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fr-FR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Pas un diagnostic, ni un rapport d’activités</a:t>
            </a:r>
          </a:p>
        </p:txBody>
      </p:sp>
      <p:sp>
        <p:nvSpPr>
          <p:cNvPr id="8" name="Zone de texte 2">
            <a:extLst>
              <a:ext uri="{FF2B5EF4-FFF2-40B4-BE49-F238E27FC236}">
                <a16:creationId xmlns:a16="http://schemas.microsoft.com/office/drawing/2014/main" id="{CADA0535-629E-DEE5-1772-6BB448156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1990" y="1240964"/>
            <a:ext cx="2877316" cy="1116000"/>
          </a:xfrm>
          <a:prstGeom prst="rect">
            <a:avLst/>
          </a:prstGeom>
          <a:solidFill>
            <a:srgbClr val="FFE800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Pas</a:t>
            </a:r>
            <a:r>
              <a:rPr lang="fr-FR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une préparation de l’évaluation externe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C0F5CBA6-D717-C106-EC86-A947978B86B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5446" y="3025187"/>
            <a:ext cx="1008000" cy="1008000"/>
          </a:xfrm>
          <a:prstGeom prst="rect">
            <a:avLst/>
          </a:prstGeom>
          <a:ln>
            <a:noFill/>
          </a:ln>
        </p:spPr>
      </p:pic>
      <p:sp>
        <p:nvSpPr>
          <p:cNvPr id="32" name="Zone de texte 2">
            <a:extLst>
              <a:ext uri="{FF2B5EF4-FFF2-40B4-BE49-F238E27FC236}">
                <a16:creationId xmlns:a16="http://schemas.microsoft.com/office/drawing/2014/main" id="{F3E3847D-F6E5-ECE6-1F6A-9170EE30D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4761" y="2975230"/>
            <a:ext cx="3744000" cy="1116000"/>
          </a:xfrm>
          <a:prstGeom prst="rect">
            <a:avLst/>
          </a:prstGeom>
          <a:solidFill>
            <a:srgbClr val="65E1C1">
              <a:alpha val="69804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fr-FR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Guide et boîtes à outils</a:t>
            </a:r>
            <a:endParaRPr lang="fr-FR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Des pistes de réflexion collective</a:t>
            </a:r>
            <a:endParaRPr lang="fr-FR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 de texte 2">
            <a:extLst>
              <a:ext uri="{FF2B5EF4-FFF2-40B4-BE49-F238E27FC236}">
                <a16:creationId xmlns:a16="http://schemas.microsoft.com/office/drawing/2014/main" id="{C4E8E6D4-2707-7CED-1447-2F226DA3A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2235" y="1240964"/>
            <a:ext cx="5568020" cy="1116000"/>
          </a:xfrm>
          <a:prstGeom prst="rect">
            <a:avLst/>
          </a:prstGeom>
          <a:solidFill>
            <a:srgbClr val="FFE800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80000" indent="-1800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Réflexion collective sur les besoins des élèves</a:t>
            </a:r>
          </a:p>
          <a:p>
            <a:pPr marL="180000" indent="-1800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Regard sur les actions menées et à mener</a:t>
            </a:r>
          </a:p>
          <a:p>
            <a:pPr marL="180000" indent="-1800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Préfiguration du projet d’établissement</a:t>
            </a:r>
            <a:endParaRPr lang="fr-FR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Zone de texte 2">
            <a:extLst>
              <a:ext uri="{FF2B5EF4-FFF2-40B4-BE49-F238E27FC236}">
                <a16:creationId xmlns:a16="http://schemas.microsoft.com/office/drawing/2014/main" id="{625572B3-822D-371E-356D-A3AB4CD7E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508" y="2489769"/>
            <a:ext cx="11517745" cy="406656"/>
          </a:xfrm>
          <a:prstGeom prst="rect">
            <a:avLst/>
          </a:prstGeom>
          <a:solidFill>
            <a:srgbClr val="21AB88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24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Outils</a:t>
            </a:r>
            <a:endParaRPr lang="fr-FR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A7AD6230-C602-6F51-E83D-49AC756CE57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874" y="3029230"/>
            <a:ext cx="1008000" cy="1008000"/>
          </a:xfrm>
          <a:prstGeom prst="rect">
            <a:avLst/>
          </a:prstGeom>
          <a:ln>
            <a:noFill/>
          </a:ln>
        </p:spPr>
      </p:pic>
      <p:sp>
        <p:nvSpPr>
          <p:cNvPr id="33" name="Zone de texte 2">
            <a:extLst>
              <a:ext uri="{FF2B5EF4-FFF2-40B4-BE49-F238E27FC236}">
                <a16:creationId xmlns:a16="http://schemas.microsoft.com/office/drawing/2014/main" id="{09C91F1F-E742-87E5-EF06-08E0EAD70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6251" y="2978565"/>
            <a:ext cx="3744000" cy="1116000"/>
          </a:xfrm>
          <a:prstGeom prst="rect">
            <a:avLst/>
          </a:prstGeom>
          <a:solidFill>
            <a:srgbClr val="65E1C1">
              <a:alpha val="69804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fr-FR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Questionnaires</a:t>
            </a:r>
            <a:endParaRPr lang="fr-FR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 recueil des points</a:t>
            </a:r>
          </a:p>
          <a:p>
            <a:pPr>
              <a:spcAft>
                <a:spcPts val="0"/>
              </a:spcAft>
            </a:pP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 vue facilité</a:t>
            </a:r>
            <a:endParaRPr lang="fr-FR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Zone de texte 2">
            <a:extLst>
              <a:ext uri="{FF2B5EF4-FFF2-40B4-BE49-F238E27FC236}">
                <a16:creationId xmlns:a16="http://schemas.microsoft.com/office/drawing/2014/main" id="{960C7826-5D07-F064-D2FC-F92419406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72" y="4224422"/>
            <a:ext cx="11517745" cy="406656"/>
          </a:xfrm>
          <a:prstGeom prst="rect">
            <a:avLst/>
          </a:prstGeom>
          <a:solidFill>
            <a:srgbClr val="A558A0">
              <a:alpha val="89804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24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Points d’attention</a:t>
            </a:r>
            <a:endParaRPr lang="fr-FR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Zone de texte 2">
            <a:extLst>
              <a:ext uri="{FF2B5EF4-FFF2-40B4-BE49-F238E27FC236}">
                <a16:creationId xmlns:a16="http://schemas.microsoft.com/office/drawing/2014/main" id="{2E271E35-C1D8-9711-46A4-EBB6ED137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271" y="4704802"/>
            <a:ext cx="3744000" cy="1404000"/>
          </a:xfrm>
          <a:prstGeom prst="rect">
            <a:avLst/>
          </a:prstGeom>
          <a:solidFill>
            <a:srgbClr val="CE70CC">
              <a:alpha val="6000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Des indicateurs partagés</a:t>
            </a:r>
          </a:p>
          <a:p>
            <a:pPr>
              <a:spcAft>
                <a:spcPts val="0"/>
              </a:spcAft>
            </a:pPr>
            <a:r>
              <a:rPr lang="fr-FR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à mettre en perspective</a:t>
            </a:r>
          </a:p>
          <a:p>
            <a:pPr>
              <a:spcAft>
                <a:spcPts val="0"/>
              </a:spcAft>
            </a:pPr>
            <a:r>
              <a:rPr lang="fr-FR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 totem, ni tabou</a:t>
            </a:r>
            <a:endParaRPr lang="fr-FR" sz="22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Zone de texte 2">
            <a:extLst>
              <a:ext uri="{FF2B5EF4-FFF2-40B4-BE49-F238E27FC236}">
                <a16:creationId xmlns:a16="http://schemas.microsoft.com/office/drawing/2014/main" id="{3F0C703C-9881-DEA5-DA59-866AA0FF6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4762" y="4704802"/>
            <a:ext cx="3744000" cy="1404000"/>
          </a:xfrm>
          <a:prstGeom prst="rect">
            <a:avLst/>
          </a:prstGeom>
          <a:solidFill>
            <a:srgbClr val="CE70CC">
              <a:alpha val="6000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Des boîtes à outils </a:t>
            </a:r>
            <a:r>
              <a:rPr lang="fr-FR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à ne pas traiter de manière exhaustive</a:t>
            </a:r>
            <a:endParaRPr lang="fr-FR" sz="22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Zone de texte 2">
            <a:extLst>
              <a:ext uri="{FF2B5EF4-FFF2-40B4-BE49-F238E27FC236}">
                <a16:creationId xmlns:a16="http://schemas.microsoft.com/office/drawing/2014/main" id="{4B71DD69-C6C2-3075-D01B-C0AF6BC65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6253" y="4704802"/>
            <a:ext cx="3744000" cy="1404000"/>
          </a:xfrm>
          <a:prstGeom prst="rect">
            <a:avLst/>
          </a:prstGeom>
          <a:solidFill>
            <a:srgbClr val="CE70CC">
              <a:alpha val="6000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Les questionnaires </a:t>
            </a:r>
            <a:r>
              <a:rPr lang="fr-FR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 remplacent pas la participation</a:t>
            </a: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ni ne se substituent au guide d’auto-évaluation</a:t>
            </a:r>
            <a:endParaRPr lang="fr-FR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DB2402D-2084-CFA8-801A-EB8D75DF8832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303000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12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Principes et outils de l’auto-évaluation	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Version animée</a:t>
            </a:r>
            <a:endParaRPr lang="fr-FR" sz="2400" dirty="0">
              <a:solidFill>
                <a:srgbClr val="E1000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3287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2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25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75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75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5" grpId="0" animBg="1"/>
      <p:bldP spid="34" grpId="0" animBg="1"/>
      <p:bldP spid="10" grpId="0" animBg="1"/>
      <p:bldP spid="31" grpId="0" animBg="1"/>
      <p:bldP spid="6" grpId="0" animBg="1"/>
      <p:bldP spid="2" grpId="0" animBg="1"/>
      <p:bldP spid="36" grpId="0" animBg="1"/>
      <p:bldP spid="7" grpId="0" animBg="1"/>
      <p:bldP spid="8" grpId="0" animBg="1"/>
      <p:bldP spid="32" grpId="0" animBg="1"/>
      <p:bldP spid="9" grpId="0" animBg="1"/>
      <p:bldP spid="30" grpId="0" animBg="1"/>
      <p:bldP spid="33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 : avec coins arrondis en haut 34">
            <a:extLst>
              <a:ext uri="{FF2B5EF4-FFF2-40B4-BE49-F238E27FC236}">
                <a16:creationId xmlns:a16="http://schemas.microsoft.com/office/drawing/2014/main" id="{D13EE243-157D-4D71-B18D-C6B435FBF974}"/>
              </a:ext>
            </a:extLst>
          </p:cNvPr>
          <p:cNvSpPr/>
          <p:nvPr/>
        </p:nvSpPr>
        <p:spPr>
          <a:xfrm>
            <a:off x="4660903" y="1117068"/>
            <a:ext cx="5075814" cy="1512532"/>
          </a:xfrm>
          <a:prstGeom prst="round2SameRect">
            <a:avLst>
              <a:gd name="adj1" fmla="val 5866"/>
              <a:gd name="adj2" fmla="val 0"/>
            </a:avLst>
          </a:prstGeom>
          <a:solidFill>
            <a:srgbClr val="00AC8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700" b="1" dirty="0">
                <a:solidFill>
                  <a:schemeClr val="bg1"/>
                </a:solidFill>
                <a:latin typeface="+mj-lt"/>
              </a:rPr>
              <a:t>Aide et ressources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B788D76-29E1-4EF1-9090-4F305D769EC8}"/>
              </a:ext>
            </a:extLst>
          </p:cNvPr>
          <p:cNvSpPr/>
          <p:nvPr/>
        </p:nvSpPr>
        <p:spPr>
          <a:xfrm>
            <a:off x="4756244" y="1468449"/>
            <a:ext cx="2412000" cy="1080000"/>
          </a:xfrm>
          <a:prstGeom prst="rect">
            <a:avLst/>
          </a:prstGeom>
          <a:solidFill>
            <a:srgbClr val="00DE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72000" tIns="36000" rIns="72000" bIns="36000" rtlCol="0" anchor="t"/>
          <a:lstStyle/>
          <a:p>
            <a:r>
              <a:rPr lang="fr-FR" sz="1700" b="1" dirty="0">
                <a:solidFill>
                  <a:schemeClr val="tx1"/>
                </a:solidFill>
                <a:latin typeface="+mj-lt"/>
              </a:rPr>
              <a:t>DEPP / SSA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CC57A07-77AA-4511-AAE6-44447B9F9D8E}"/>
              </a:ext>
            </a:extLst>
          </p:cNvPr>
          <p:cNvSpPr/>
          <p:nvPr/>
        </p:nvSpPr>
        <p:spPr>
          <a:xfrm>
            <a:off x="5126670" y="1540599"/>
            <a:ext cx="1980000" cy="288000"/>
          </a:xfrm>
          <a:prstGeom prst="rect">
            <a:avLst/>
          </a:prstGeom>
          <a:solidFill>
            <a:srgbClr val="85FFE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dirty="0">
                <a:solidFill>
                  <a:schemeClr val="tx1"/>
                </a:solidFill>
                <a:latin typeface="+mj-lt"/>
              </a:rPr>
              <a:t>État de l’établissement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A11E544-EAA6-4AEB-9759-D6952F68479F}"/>
              </a:ext>
            </a:extLst>
          </p:cNvPr>
          <p:cNvSpPr/>
          <p:nvPr/>
        </p:nvSpPr>
        <p:spPr>
          <a:xfrm>
            <a:off x="7250417" y="1468449"/>
            <a:ext cx="2412000" cy="1080000"/>
          </a:xfrm>
          <a:prstGeom prst="rect">
            <a:avLst/>
          </a:prstGeom>
          <a:solidFill>
            <a:srgbClr val="00DE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72000" tIns="36000" rIns="72000" bIns="36000" rtlCol="0" anchor="t"/>
          <a:lstStyle/>
          <a:p>
            <a:pPr algn="ctr">
              <a:spcBef>
                <a:spcPts val="600"/>
              </a:spcBef>
            </a:pPr>
            <a:r>
              <a:rPr lang="fr-FR" sz="1700" b="1" dirty="0">
                <a:solidFill>
                  <a:schemeClr val="tx1"/>
                </a:solidFill>
                <a:latin typeface="+mj-lt"/>
              </a:rPr>
              <a:t>CEE / Acad.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09A747C-DC60-439C-B0EA-4D5AB8DBB3CD}"/>
              </a:ext>
            </a:extLst>
          </p:cNvPr>
          <p:cNvSpPr/>
          <p:nvPr/>
        </p:nvSpPr>
        <p:spPr>
          <a:xfrm>
            <a:off x="7593580" y="1540931"/>
            <a:ext cx="1980000" cy="288000"/>
          </a:xfrm>
          <a:prstGeom prst="rect">
            <a:avLst/>
          </a:prstGeom>
          <a:solidFill>
            <a:srgbClr val="85FFE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dirty="0">
                <a:solidFill>
                  <a:schemeClr val="tx1"/>
                </a:solidFill>
                <a:latin typeface="+mj-lt"/>
              </a:rPr>
              <a:t>Guide et boîtes à outils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C131E5D-BA3B-4270-8441-116CE581CDA0}"/>
              </a:ext>
            </a:extLst>
          </p:cNvPr>
          <p:cNvSpPr/>
          <p:nvPr/>
        </p:nvSpPr>
        <p:spPr>
          <a:xfrm>
            <a:off x="7593580" y="1865854"/>
            <a:ext cx="1980000" cy="288000"/>
          </a:xfrm>
          <a:prstGeom prst="rect">
            <a:avLst/>
          </a:prstGeom>
          <a:solidFill>
            <a:srgbClr val="85FFE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dirty="0">
                <a:solidFill>
                  <a:schemeClr val="tx1"/>
                </a:solidFill>
                <a:latin typeface="+mj-lt"/>
              </a:rPr>
              <a:t>Questionnaires</a:t>
            </a:r>
          </a:p>
        </p:txBody>
      </p:sp>
      <p:sp>
        <p:nvSpPr>
          <p:cNvPr id="42" name="Triangle isocèle 41">
            <a:extLst>
              <a:ext uri="{FF2B5EF4-FFF2-40B4-BE49-F238E27FC236}">
                <a16:creationId xmlns:a16="http://schemas.microsoft.com/office/drawing/2014/main" id="{AA4A3C64-7810-491F-90C0-2C9F7BF5556C}"/>
              </a:ext>
            </a:extLst>
          </p:cNvPr>
          <p:cNvSpPr/>
          <p:nvPr/>
        </p:nvSpPr>
        <p:spPr>
          <a:xfrm rot="10800000">
            <a:off x="6300089" y="2725373"/>
            <a:ext cx="1736309" cy="219426"/>
          </a:xfrm>
          <a:prstGeom prst="triangle">
            <a:avLst/>
          </a:prstGeom>
          <a:solidFill>
            <a:srgbClr val="00AC8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54C6B4F-AE1D-45B9-BBEA-EAF6DB773CD1}"/>
              </a:ext>
            </a:extLst>
          </p:cNvPr>
          <p:cNvSpPr/>
          <p:nvPr/>
        </p:nvSpPr>
        <p:spPr>
          <a:xfrm>
            <a:off x="7593580" y="2189796"/>
            <a:ext cx="1980000" cy="288000"/>
          </a:xfrm>
          <a:prstGeom prst="rect">
            <a:avLst/>
          </a:prstGeom>
          <a:solidFill>
            <a:srgbClr val="85FFE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dirty="0">
                <a:solidFill>
                  <a:schemeClr val="tx1"/>
                </a:solidFill>
                <a:latin typeface="+mj-lt"/>
              </a:rPr>
              <a:t>Cellule dédiée / Référent</a:t>
            </a:r>
          </a:p>
        </p:txBody>
      </p:sp>
      <p:sp>
        <p:nvSpPr>
          <p:cNvPr id="8" name="Flèche : chevron 7">
            <a:extLst>
              <a:ext uri="{FF2B5EF4-FFF2-40B4-BE49-F238E27FC236}">
                <a16:creationId xmlns:a16="http://schemas.microsoft.com/office/drawing/2014/main" id="{FD3584F1-2EE3-35BF-51B6-806637B1BB3E}"/>
              </a:ext>
            </a:extLst>
          </p:cNvPr>
          <p:cNvSpPr/>
          <p:nvPr/>
        </p:nvSpPr>
        <p:spPr>
          <a:xfrm>
            <a:off x="5464114" y="3385024"/>
            <a:ext cx="1620000" cy="356209"/>
          </a:xfrm>
          <a:prstGeom prst="chevron">
            <a:avLst/>
          </a:prstGeom>
          <a:solidFill>
            <a:srgbClr val="0000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sz="1700" b="1" dirty="0">
                <a:solidFill>
                  <a:schemeClr val="bg1"/>
                </a:solidFill>
                <a:latin typeface="+mj-lt"/>
              </a:rPr>
              <a:t>Contextualiser</a:t>
            </a:r>
            <a:endParaRPr lang="fr-FR" sz="17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Flèche : chevron 8">
            <a:extLst>
              <a:ext uri="{FF2B5EF4-FFF2-40B4-BE49-F238E27FC236}">
                <a16:creationId xmlns:a16="http://schemas.microsoft.com/office/drawing/2014/main" id="{39855534-0D54-7647-5C43-8342AC47B729}"/>
              </a:ext>
            </a:extLst>
          </p:cNvPr>
          <p:cNvSpPr/>
          <p:nvPr/>
        </p:nvSpPr>
        <p:spPr>
          <a:xfrm>
            <a:off x="6969959" y="3382876"/>
            <a:ext cx="1620000" cy="356209"/>
          </a:xfrm>
          <a:prstGeom prst="chevron">
            <a:avLst/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sz="1700" b="1" dirty="0">
                <a:solidFill>
                  <a:schemeClr val="bg1"/>
                </a:solidFill>
                <a:latin typeface="+mj-lt"/>
              </a:rPr>
              <a:t>Analyser</a:t>
            </a:r>
            <a:endParaRPr lang="fr-FR" sz="17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Flèche : chevron 9">
            <a:extLst>
              <a:ext uri="{FF2B5EF4-FFF2-40B4-BE49-F238E27FC236}">
                <a16:creationId xmlns:a16="http://schemas.microsoft.com/office/drawing/2014/main" id="{C492C79B-8BC2-735F-8156-FD820E814789}"/>
              </a:ext>
            </a:extLst>
          </p:cNvPr>
          <p:cNvSpPr/>
          <p:nvPr/>
        </p:nvSpPr>
        <p:spPr>
          <a:xfrm>
            <a:off x="8488388" y="3382876"/>
            <a:ext cx="1620000" cy="356209"/>
          </a:xfrm>
          <a:prstGeom prst="chevron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sz="1700" b="1" dirty="0">
                <a:solidFill>
                  <a:schemeClr val="tx1"/>
                </a:solidFill>
                <a:latin typeface="+mj-lt"/>
              </a:rPr>
              <a:t>Problématiser</a:t>
            </a:r>
            <a:endParaRPr lang="fr-FR" sz="1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1" name="Flèche : chevron 30">
            <a:extLst>
              <a:ext uri="{FF2B5EF4-FFF2-40B4-BE49-F238E27FC236}">
                <a16:creationId xmlns:a16="http://schemas.microsoft.com/office/drawing/2014/main" id="{7D65C9C1-03ED-B462-11C8-426950A9077F}"/>
              </a:ext>
            </a:extLst>
          </p:cNvPr>
          <p:cNvSpPr/>
          <p:nvPr/>
        </p:nvSpPr>
        <p:spPr>
          <a:xfrm>
            <a:off x="10006817" y="3382876"/>
            <a:ext cx="1620000" cy="356209"/>
          </a:xfrm>
          <a:prstGeom prst="chevron">
            <a:avLst/>
          </a:prstGeom>
          <a:solidFill>
            <a:srgbClr val="FF7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sz="1700" b="1" dirty="0">
                <a:solidFill>
                  <a:schemeClr val="tx1"/>
                </a:solidFill>
                <a:latin typeface="+mj-lt"/>
              </a:rPr>
              <a:t>Construire</a:t>
            </a:r>
            <a:endParaRPr lang="fr-FR" sz="1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18B6B54-BE5E-EB9C-7777-929AC2E4D683}"/>
              </a:ext>
            </a:extLst>
          </p:cNvPr>
          <p:cNvSpPr/>
          <p:nvPr/>
        </p:nvSpPr>
        <p:spPr>
          <a:xfrm>
            <a:off x="5464114" y="3807473"/>
            <a:ext cx="1440000" cy="1800000"/>
          </a:xfrm>
          <a:prstGeom prst="rect">
            <a:avLst/>
          </a:prstGeom>
          <a:solidFill>
            <a:srgbClr val="000091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+mj-lt"/>
              </a:rPr>
              <a:t> Caractériser les contextes externe et interne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+mj-lt"/>
              </a:rPr>
              <a:t> Relier les performances au contexte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DC5F7BC-4955-D1DF-254F-7832CE4CBEF3}"/>
              </a:ext>
            </a:extLst>
          </p:cNvPr>
          <p:cNvSpPr/>
          <p:nvPr/>
        </p:nvSpPr>
        <p:spPr>
          <a:xfrm>
            <a:off x="6969959" y="3807473"/>
            <a:ext cx="1440000" cy="1800000"/>
          </a:xfrm>
          <a:prstGeom prst="rect">
            <a:avLst/>
          </a:prstGeom>
          <a:solidFill>
            <a:srgbClr val="00909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+mj-lt"/>
              </a:rPr>
              <a:t> Identifier les besoins des élèves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+mj-lt"/>
              </a:rPr>
              <a:t> Analyser effets et impacts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+mj-lt"/>
              </a:rPr>
              <a:t> Identifier leviers et freins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C4A5547-33D2-A682-40C2-2E99F222EE84}"/>
              </a:ext>
            </a:extLst>
          </p:cNvPr>
          <p:cNvSpPr/>
          <p:nvPr/>
        </p:nvSpPr>
        <p:spPr>
          <a:xfrm>
            <a:off x="8488388" y="3810012"/>
            <a:ext cx="1440000" cy="1800000"/>
          </a:xfrm>
          <a:prstGeom prst="rect">
            <a:avLst/>
          </a:prstGeom>
          <a:solidFill>
            <a:srgbClr val="FFE8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+mj-lt"/>
              </a:rPr>
              <a:t> Dégager les enjeux prioritaires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+mj-lt"/>
              </a:rPr>
              <a:t> Identifier les questions structurantes 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54B0E1E-7496-6472-545E-1EF14B345DC9}"/>
              </a:ext>
            </a:extLst>
          </p:cNvPr>
          <p:cNvSpPr/>
          <p:nvPr/>
        </p:nvSpPr>
        <p:spPr>
          <a:xfrm>
            <a:off x="10008428" y="3807473"/>
            <a:ext cx="1440000" cy="1800000"/>
          </a:xfrm>
          <a:prstGeom prst="rect">
            <a:avLst/>
          </a:prstGeom>
          <a:solidFill>
            <a:srgbClr val="FF732C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+mj-lt"/>
              </a:rPr>
              <a:t> Objectifs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+mj-lt"/>
              </a:rPr>
              <a:t> Stratégie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+mj-lt"/>
              </a:rPr>
              <a:t> Plan d’actions et de formation</a:t>
            </a:r>
          </a:p>
          <a:p>
            <a:r>
              <a:rPr lang="fr-FR" sz="1600" b="1" dirty="0">
                <a:solidFill>
                  <a:schemeClr val="tx1"/>
                </a:solidFill>
                <a:latin typeface="+mj-lt"/>
              </a:rPr>
              <a:t>Projet d’établissement</a:t>
            </a:r>
          </a:p>
        </p:txBody>
      </p:sp>
      <p:sp>
        <p:nvSpPr>
          <p:cNvPr id="3" name="Rectangle : avec coin arrondi et coin rogné en haut 14">
            <a:extLst>
              <a:ext uri="{FF2B5EF4-FFF2-40B4-BE49-F238E27FC236}">
                <a16:creationId xmlns:a16="http://schemas.microsoft.com/office/drawing/2014/main" id="{0AEDD3E4-6615-C118-3805-CF37EB54901D}"/>
              </a:ext>
            </a:extLst>
          </p:cNvPr>
          <p:cNvSpPr/>
          <p:nvPr/>
        </p:nvSpPr>
        <p:spPr>
          <a:xfrm>
            <a:off x="518557" y="1120268"/>
            <a:ext cx="1260000" cy="2160000"/>
          </a:xfrm>
          <a:prstGeom prst="snipRoundRect">
            <a:avLst>
              <a:gd name="adj1" fmla="val 10606"/>
              <a:gd name="adj2" fmla="val 0"/>
            </a:avLst>
          </a:prstGeom>
          <a:solidFill>
            <a:srgbClr val="00009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7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Équipe de direction</a:t>
            </a:r>
          </a:p>
        </p:txBody>
      </p:sp>
      <p:sp>
        <p:nvSpPr>
          <p:cNvPr id="5" name="Rectangle : avec coin arrondi et coin rogné en haut 1">
            <a:extLst>
              <a:ext uri="{FF2B5EF4-FFF2-40B4-BE49-F238E27FC236}">
                <a16:creationId xmlns:a16="http://schemas.microsoft.com/office/drawing/2014/main" id="{1951D1D0-9593-43D1-FA80-C6F890314193}"/>
              </a:ext>
            </a:extLst>
          </p:cNvPr>
          <p:cNvSpPr/>
          <p:nvPr/>
        </p:nvSpPr>
        <p:spPr>
          <a:xfrm>
            <a:off x="2041796" y="1120849"/>
            <a:ext cx="1260000" cy="2160000"/>
          </a:xfrm>
          <a:prstGeom prst="snipRoundRect">
            <a:avLst>
              <a:gd name="adj1" fmla="val 13637"/>
              <a:gd name="adj2" fmla="val 0"/>
            </a:avLst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7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Personnels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C40D3A-4A3F-A867-2BD0-35D6F533BC08}"/>
              </a:ext>
            </a:extLst>
          </p:cNvPr>
          <p:cNvSpPr/>
          <p:nvPr/>
        </p:nvSpPr>
        <p:spPr>
          <a:xfrm>
            <a:off x="2161869" y="1463307"/>
            <a:ext cx="1296000" cy="288000"/>
          </a:xfrm>
          <a:prstGeom prst="rect">
            <a:avLst/>
          </a:prstGeom>
          <a:solidFill>
            <a:srgbClr val="FFF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Enseignants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D39AAE-46A4-3E6D-C834-8162C4BC547D}"/>
              </a:ext>
            </a:extLst>
          </p:cNvPr>
          <p:cNvSpPr/>
          <p:nvPr/>
        </p:nvSpPr>
        <p:spPr>
          <a:xfrm>
            <a:off x="2161869" y="1816707"/>
            <a:ext cx="1296000" cy="288000"/>
          </a:xfrm>
          <a:prstGeom prst="rect">
            <a:avLst/>
          </a:prstGeom>
          <a:solidFill>
            <a:srgbClr val="FFF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Éducatifs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EC62518-BF90-39C4-A11A-4053E06D6AB3}"/>
              </a:ext>
            </a:extLst>
          </p:cNvPr>
          <p:cNvSpPr/>
          <p:nvPr/>
        </p:nvSpPr>
        <p:spPr>
          <a:xfrm>
            <a:off x="2161869" y="2172082"/>
            <a:ext cx="1296000" cy="288000"/>
          </a:xfrm>
          <a:prstGeom prst="rect">
            <a:avLst/>
          </a:prstGeom>
          <a:solidFill>
            <a:srgbClr val="FFF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Administratifs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11DD99E-4907-CD1C-5F0C-81874E711554}"/>
              </a:ext>
            </a:extLst>
          </p:cNvPr>
          <p:cNvSpPr/>
          <p:nvPr/>
        </p:nvSpPr>
        <p:spPr>
          <a:xfrm>
            <a:off x="2156149" y="2877426"/>
            <a:ext cx="1296000" cy="288000"/>
          </a:xfrm>
          <a:prstGeom prst="rect">
            <a:avLst/>
          </a:prstGeom>
          <a:solidFill>
            <a:srgbClr val="FFF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Territoriaux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2FBCB5C-A11E-BC5A-E091-0D47DC388F4A}"/>
              </a:ext>
            </a:extLst>
          </p:cNvPr>
          <p:cNvSpPr/>
          <p:nvPr/>
        </p:nvSpPr>
        <p:spPr>
          <a:xfrm>
            <a:off x="2158056" y="2524027"/>
            <a:ext cx="1296000" cy="288000"/>
          </a:xfrm>
          <a:prstGeom prst="rect">
            <a:avLst/>
          </a:prstGeom>
          <a:solidFill>
            <a:srgbClr val="FFF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Sociaux et santé</a:t>
            </a:r>
          </a:p>
        </p:txBody>
      </p:sp>
      <p:sp>
        <p:nvSpPr>
          <p:cNvPr id="30" name="Rectangle : avec coin arrondi et coin rogné en haut 15">
            <a:extLst>
              <a:ext uri="{FF2B5EF4-FFF2-40B4-BE49-F238E27FC236}">
                <a16:creationId xmlns:a16="http://schemas.microsoft.com/office/drawing/2014/main" id="{E290ED8E-9EB9-FBE5-362F-FDA4D2E0F310}"/>
              </a:ext>
            </a:extLst>
          </p:cNvPr>
          <p:cNvSpPr/>
          <p:nvPr/>
        </p:nvSpPr>
        <p:spPr>
          <a:xfrm>
            <a:off x="514181" y="3585549"/>
            <a:ext cx="1260000" cy="2160000"/>
          </a:xfrm>
          <a:prstGeom prst="snipRoundRect">
            <a:avLst>
              <a:gd name="adj1" fmla="val 12122"/>
              <a:gd name="adj2" fmla="val 0"/>
            </a:avLst>
          </a:prstGeom>
          <a:solidFill>
            <a:srgbClr val="E1000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7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Usagers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8E815E9-CC4B-3B3B-880A-E255A740C7FB}"/>
              </a:ext>
            </a:extLst>
          </p:cNvPr>
          <p:cNvSpPr/>
          <p:nvPr/>
        </p:nvSpPr>
        <p:spPr>
          <a:xfrm>
            <a:off x="634254" y="3943299"/>
            <a:ext cx="1296000" cy="288000"/>
          </a:xfrm>
          <a:prstGeom prst="rect">
            <a:avLst/>
          </a:prstGeom>
          <a:solidFill>
            <a:srgbClr val="FF5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Élèves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8911ED9-0E57-4373-BB00-EC226E1B2ABB}"/>
              </a:ext>
            </a:extLst>
          </p:cNvPr>
          <p:cNvSpPr/>
          <p:nvPr/>
        </p:nvSpPr>
        <p:spPr>
          <a:xfrm>
            <a:off x="634254" y="4296699"/>
            <a:ext cx="1296000" cy="288000"/>
          </a:xfrm>
          <a:prstGeom prst="rect">
            <a:avLst/>
          </a:prstGeom>
          <a:solidFill>
            <a:srgbClr val="FF5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Parents</a:t>
            </a:r>
          </a:p>
        </p:txBody>
      </p:sp>
      <p:sp>
        <p:nvSpPr>
          <p:cNvPr id="47" name="Rectangle : avec coin arrondi et coin rogné en haut 18">
            <a:extLst>
              <a:ext uri="{FF2B5EF4-FFF2-40B4-BE49-F238E27FC236}">
                <a16:creationId xmlns:a16="http://schemas.microsoft.com/office/drawing/2014/main" id="{16DC4916-77D9-7831-3E82-0F3FB782D663}"/>
              </a:ext>
            </a:extLst>
          </p:cNvPr>
          <p:cNvSpPr/>
          <p:nvPr/>
        </p:nvSpPr>
        <p:spPr>
          <a:xfrm>
            <a:off x="2036839" y="3585549"/>
            <a:ext cx="1260000" cy="2160000"/>
          </a:xfrm>
          <a:prstGeom prst="snipRoundRect">
            <a:avLst>
              <a:gd name="adj1" fmla="val 12879"/>
              <a:gd name="adj2" fmla="val 0"/>
            </a:avLst>
          </a:prstGeom>
          <a:solidFill>
            <a:srgbClr val="0090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3600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7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Partenaires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7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7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Le cas échéant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3F1DF9D-C748-6A1C-8022-9F36E352A4C5}"/>
              </a:ext>
            </a:extLst>
          </p:cNvPr>
          <p:cNvSpPr/>
          <p:nvPr/>
        </p:nvSpPr>
        <p:spPr>
          <a:xfrm>
            <a:off x="2156149" y="3943299"/>
            <a:ext cx="1296000" cy="288000"/>
          </a:xfrm>
          <a:prstGeom prst="rect">
            <a:avLst/>
          </a:prstGeom>
          <a:solidFill>
            <a:srgbClr val="00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Collectivités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96B4194-F463-81D9-DC03-2219318A472F}"/>
              </a:ext>
            </a:extLst>
          </p:cNvPr>
          <p:cNvSpPr/>
          <p:nvPr/>
        </p:nvSpPr>
        <p:spPr>
          <a:xfrm>
            <a:off x="2156149" y="4296699"/>
            <a:ext cx="1296000" cy="288000"/>
          </a:xfrm>
          <a:prstGeom prst="rect">
            <a:avLst/>
          </a:prstGeom>
          <a:solidFill>
            <a:srgbClr val="00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Associations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6ECF050-3822-570E-8000-3D86676C81DE}"/>
              </a:ext>
            </a:extLst>
          </p:cNvPr>
          <p:cNvSpPr/>
          <p:nvPr/>
        </p:nvSpPr>
        <p:spPr>
          <a:xfrm>
            <a:off x="2152636" y="4650099"/>
            <a:ext cx="1296000" cy="288000"/>
          </a:xfrm>
          <a:prstGeom prst="rect">
            <a:avLst/>
          </a:prstGeom>
          <a:solidFill>
            <a:srgbClr val="00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Services État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6B0D685-E855-0EF0-7DB9-49C8EF32C3BB}"/>
              </a:ext>
            </a:extLst>
          </p:cNvPr>
          <p:cNvSpPr/>
          <p:nvPr/>
        </p:nvSpPr>
        <p:spPr>
          <a:xfrm>
            <a:off x="2152636" y="5250693"/>
            <a:ext cx="1296000" cy="288000"/>
          </a:xfrm>
          <a:prstGeom prst="rect">
            <a:avLst/>
          </a:prstGeom>
          <a:solidFill>
            <a:srgbClr val="00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Entreprises</a:t>
            </a:r>
          </a:p>
        </p:txBody>
      </p:sp>
      <p:sp>
        <p:nvSpPr>
          <p:cNvPr id="17" name="Flèche : chevron 16">
            <a:extLst>
              <a:ext uri="{FF2B5EF4-FFF2-40B4-BE49-F238E27FC236}">
                <a16:creationId xmlns:a16="http://schemas.microsoft.com/office/drawing/2014/main" id="{FDDF94A7-8D66-5BFA-0612-AD65FF2C5224}"/>
              </a:ext>
            </a:extLst>
          </p:cNvPr>
          <p:cNvSpPr/>
          <p:nvPr/>
        </p:nvSpPr>
        <p:spPr>
          <a:xfrm>
            <a:off x="3584941" y="1112696"/>
            <a:ext cx="598030" cy="4632853"/>
          </a:xfrm>
          <a:prstGeom prst="chevron">
            <a:avLst>
              <a:gd name="adj" fmla="val 75189"/>
            </a:avLst>
          </a:prstGeom>
          <a:solidFill>
            <a:srgbClr val="FF6F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1E80037-6CB2-93C5-74BA-BF190B3C25F1}"/>
              </a:ext>
            </a:extLst>
          </p:cNvPr>
          <p:cNvSpPr/>
          <p:nvPr/>
        </p:nvSpPr>
        <p:spPr>
          <a:xfrm>
            <a:off x="5126670" y="1866479"/>
            <a:ext cx="1980000" cy="288000"/>
          </a:xfrm>
          <a:prstGeom prst="rect">
            <a:avLst/>
          </a:prstGeom>
          <a:solidFill>
            <a:srgbClr val="85FFE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dirty="0">
                <a:solidFill>
                  <a:schemeClr val="tx1"/>
                </a:solidFill>
                <a:latin typeface="+mj-lt"/>
              </a:rPr>
              <a:t>Données académiques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D467FA9-3459-F0BC-92EF-378EE72BCF83}"/>
              </a:ext>
            </a:extLst>
          </p:cNvPr>
          <p:cNvSpPr/>
          <p:nvPr/>
        </p:nvSpPr>
        <p:spPr>
          <a:xfrm>
            <a:off x="5126670" y="2189796"/>
            <a:ext cx="1980000" cy="288000"/>
          </a:xfrm>
          <a:prstGeom prst="rect">
            <a:avLst/>
          </a:prstGeom>
          <a:solidFill>
            <a:srgbClr val="85FFE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dirty="0">
                <a:solidFill>
                  <a:schemeClr val="tx1"/>
                </a:solidFill>
                <a:latin typeface="+mj-lt"/>
              </a:rPr>
              <a:t>Données locales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4F79369C-7F96-9394-C016-255310A75776}"/>
              </a:ext>
            </a:extLst>
          </p:cNvPr>
          <p:cNvGrpSpPr/>
          <p:nvPr/>
        </p:nvGrpSpPr>
        <p:grpSpPr>
          <a:xfrm>
            <a:off x="9959668" y="1149775"/>
            <a:ext cx="1701691" cy="1512532"/>
            <a:chOff x="9959668" y="1149775"/>
            <a:chExt cx="1701691" cy="1512532"/>
          </a:xfrm>
        </p:grpSpPr>
        <p:sp>
          <p:nvSpPr>
            <p:cNvPr id="62" name="Triangle isocèle 61">
              <a:extLst>
                <a:ext uri="{FF2B5EF4-FFF2-40B4-BE49-F238E27FC236}">
                  <a16:creationId xmlns:a16="http://schemas.microsoft.com/office/drawing/2014/main" id="{364DEF30-8382-6A73-2297-F92473532DE7}"/>
                </a:ext>
              </a:extLst>
            </p:cNvPr>
            <p:cNvSpPr/>
            <p:nvPr/>
          </p:nvSpPr>
          <p:spPr>
            <a:xfrm>
              <a:off x="10140349" y="1150020"/>
              <a:ext cx="1213473" cy="1049654"/>
            </a:xfrm>
            <a:prstGeom prst="triangle">
              <a:avLst/>
            </a:prstGeom>
            <a:solidFill>
              <a:srgbClr val="5770BE">
                <a:alpha val="50196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7DAB1B35-6BFB-FF12-D6B4-D9B56B0DFC64}"/>
                </a:ext>
              </a:extLst>
            </p:cNvPr>
            <p:cNvSpPr/>
            <p:nvPr/>
          </p:nvSpPr>
          <p:spPr>
            <a:xfrm>
              <a:off x="10292031" y="2063880"/>
              <a:ext cx="910105" cy="242695"/>
            </a:xfrm>
            <a:prstGeom prst="rect">
              <a:avLst/>
            </a:prstGeom>
            <a:solidFill>
              <a:srgbClr val="00AC8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200" b="1" dirty="0">
                  <a:solidFill>
                    <a:schemeClr val="tx1"/>
                  </a:solidFill>
                  <a:latin typeface="+mj-lt"/>
                </a:rPr>
                <a:t>Données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FC51615D-64EE-36BB-41C0-F8AAEA0B0D40}"/>
                </a:ext>
              </a:extLst>
            </p:cNvPr>
            <p:cNvSpPr/>
            <p:nvPr/>
          </p:nvSpPr>
          <p:spPr>
            <a:xfrm rot="3581306">
              <a:off x="10628858" y="1484249"/>
              <a:ext cx="910105" cy="242695"/>
            </a:xfrm>
            <a:prstGeom prst="rect">
              <a:avLst/>
            </a:prstGeom>
            <a:solidFill>
              <a:srgbClr val="E1000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  <a:latin typeface="+mj-lt"/>
                </a:rPr>
                <a:t>Observations</a:t>
              </a:r>
              <a:endParaRPr lang="fr-FR" sz="12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68EF8A6B-A855-2FE0-E672-4B8B2C94016E}"/>
                </a:ext>
              </a:extLst>
            </p:cNvPr>
            <p:cNvSpPr/>
            <p:nvPr/>
          </p:nvSpPr>
          <p:spPr>
            <a:xfrm rot="18015977">
              <a:off x="9957784" y="1483480"/>
              <a:ext cx="910105" cy="242695"/>
            </a:xfrm>
            <a:prstGeom prst="rect">
              <a:avLst/>
            </a:prstGeom>
            <a:solidFill>
              <a:srgbClr val="FFE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200" b="1" dirty="0">
                  <a:solidFill>
                    <a:schemeClr val="accent5">
                      <a:lumMod val="50000"/>
                    </a:schemeClr>
                  </a:solidFill>
                  <a:latin typeface="+mj-lt"/>
                </a:rPr>
                <a:t>Points de vue</a:t>
              </a:r>
            </a:p>
          </p:txBody>
        </p:sp>
        <p:sp>
          <p:nvSpPr>
            <p:cNvPr id="66" name="Ellipse 65">
              <a:extLst>
                <a:ext uri="{FF2B5EF4-FFF2-40B4-BE49-F238E27FC236}">
                  <a16:creationId xmlns:a16="http://schemas.microsoft.com/office/drawing/2014/main" id="{7FBB6B9F-7F43-DFEB-A664-DB58D674B24A}"/>
                </a:ext>
              </a:extLst>
            </p:cNvPr>
            <p:cNvSpPr/>
            <p:nvPr/>
          </p:nvSpPr>
          <p:spPr>
            <a:xfrm>
              <a:off x="10549895" y="1615475"/>
              <a:ext cx="394379" cy="394379"/>
            </a:xfrm>
            <a:prstGeom prst="ellipse">
              <a:avLst/>
            </a:prstGeom>
            <a:solidFill>
              <a:srgbClr val="5770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pic>
          <p:nvPicPr>
            <p:cNvPr id="49" name="Image 48">
              <a:extLst>
                <a:ext uri="{FF2B5EF4-FFF2-40B4-BE49-F238E27FC236}">
                  <a16:creationId xmlns:a16="http://schemas.microsoft.com/office/drawing/2014/main" id="{8A9F48BC-990B-D082-595F-459DED750D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9668" y="1214814"/>
              <a:ext cx="450385" cy="394379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0" name="Image 59">
              <a:extLst>
                <a:ext uri="{FF2B5EF4-FFF2-40B4-BE49-F238E27FC236}">
                  <a16:creationId xmlns:a16="http://schemas.microsoft.com/office/drawing/2014/main" id="{8C444477-6DC2-9A24-D8D6-654A1D8398C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10351" y="1284954"/>
              <a:ext cx="451008" cy="331931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1" name="Image 60">
              <a:extLst>
                <a:ext uri="{FF2B5EF4-FFF2-40B4-BE49-F238E27FC236}">
                  <a16:creationId xmlns:a16="http://schemas.microsoft.com/office/drawing/2014/main" id="{0D9805AF-6458-5556-C998-2CC60F1C9B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97814" y="2344888"/>
              <a:ext cx="317419" cy="317419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FDCBD40D-3348-2916-2235-CE3D1E313371}"/>
              </a:ext>
            </a:extLst>
          </p:cNvPr>
          <p:cNvSpPr/>
          <p:nvPr/>
        </p:nvSpPr>
        <p:spPr>
          <a:xfrm>
            <a:off x="4272484" y="3021424"/>
            <a:ext cx="966403" cy="2719507"/>
          </a:xfrm>
          <a:prstGeom prst="rect">
            <a:avLst/>
          </a:prstGeom>
          <a:solidFill>
            <a:srgbClr val="5770BE"/>
          </a:solidFill>
          <a:ln>
            <a:solidFill>
              <a:srgbClr val="5770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Comité de pilotage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88EC65B-1DA9-D246-1976-93726EE44E91}"/>
              </a:ext>
            </a:extLst>
          </p:cNvPr>
          <p:cNvSpPr/>
          <p:nvPr/>
        </p:nvSpPr>
        <p:spPr>
          <a:xfrm>
            <a:off x="5345746" y="3021424"/>
            <a:ext cx="6340776" cy="27195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b="1" dirty="0">
                <a:solidFill>
                  <a:schemeClr val="tx1"/>
                </a:solidFill>
                <a:latin typeface="+mj-lt"/>
              </a:rPr>
              <a:t>Groupes de travail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6D3131-00F1-07F5-7886-EEB62BABD79B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303000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13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Organisation de l’auto-évaluation	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Version animée</a:t>
            </a:r>
            <a:endParaRPr lang="fr-FR" sz="2400" dirty="0">
              <a:solidFill>
                <a:srgbClr val="E1000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407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75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25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75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25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75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75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5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75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5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0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6500"/>
                            </p:stCondLst>
                            <p:childTnLst>
                              <p:par>
                                <p:cTn id="10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75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75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750"/>
                            </p:stCondLst>
                            <p:childTnLst>
                              <p:par>
                                <p:cTn id="1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750"/>
                            </p:stCondLst>
                            <p:childTnLst>
                              <p:par>
                                <p:cTn id="1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750"/>
                            </p:stCondLst>
                            <p:childTnLst>
                              <p:par>
                                <p:cTn id="1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750"/>
                            </p:stCondLst>
                            <p:childTnLst>
                              <p:par>
                                <p:cTn id="1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54" grpId="0" animBg="1"/>
      <p:bldP spid="8" grpId="0" animBg="1"/>
      <p:bldP spid="9" grpId="0" animBg="1"/>
      <p:bldP spid="10" grpId="0" animBg="1"/>
      <p:bldP spid="31" grpId="0" animBg="1"/>
      <p:bldP spid="33" grpId="0" animBg="1"/>
      <p:bldP spid="44" grpId="0" animBg="1"/>
      <p:bldP spid="56" grpId="0" animBg="1"/>
      <p:bldP spid="57" grpId="0" animBg="1"/>
      <p:bldP spid="3" grpId="0" animBg="1"/>
      <p:bldP spid="5" grpId="0" animBg="1"/>
      <p:bldP spid="6" grpId="0" animBg="1"/>
      <p:bldP spid="7" grpId="0" animBg="1"/>
      <p:bldP spid="22" grpId="0" animBg="1"/>
      <p:bldP spid="23" grpId="0" animBg="1"/>
      <p:bldP spid="29" grpId="0" animBg="1"/>
      <p:bldP spid="30" grpId="0" animBg="1"/>
      <p:bldP spid="34" grpId="0" animBg="1"/>
      <p:bldP spid="43" grpId="0" animBg="1"/>
      <p:bldP spid="47" grpId="0" animBg="1"/>
      <p:bldP spid="50" grpId="0" animBg="1"/>
      <p:bldP spid="51" grpId="0" animBg="1"/>
      <p:bldP spid="58" grpId="0" animBg="1"/>
      <p:bldP spid="59" grpId="0" animBg="1"/>
      <p:bldP spid="17" grpId="0" animBg="1"/>
      <p:bldP spid="19" grpId="0" animBg="1"/>
      <p:bldP spid="45" grpId="0" animBg="1"/>
      <p:bldP spid="13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èche : chevron 55">
            <a:extLst>
              <a:ext uri="{FF2B5EF4-FFF2-40B4-BE49-F238E27FC236}">
                <a16:creationId xmlns:a16="http://schemas.microsoft.com/office/drawing/2014/main" id="{23942553-D8D4-1E48-0BCE-CD4B30A24755}"/>
              </a:ext>
            </a:extLst>
          </p:cNvPr>
          <p:cNvSpPr/>
          <p:nvPr/>
        </p:nvSpPr>
        <p:spPr>
          <a:xfrm>
            <a:off x="1421688" y="2181006"/>
            <a:ext cx="3535082" cy="3600621"/>
          </a:xfrm>
          <a:prstGeom prst="chevron">
            <a:avLst>
              <a:gd name="adj" fmla="val 32756"/>
            </a:avLst>
          </a:prstGeom>
          <a:solidFill>
            <a:srgbClr val="FFC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54000" rIns="54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0" name="Rectangle : avec coin arrondi et coin rogné en haut 1">
            <a:extLst>
              <a:ext uri="{FF2B5EF4-FFF2-40B4-BE49-F238E27FC236}">
                <a16:creationId xmlns:a16="http://schemas.microsoft.com/office/drawing/2014/main" id="{F8987474-A1AE-40B7-87C3-3A341F9AE9F9}"/>
              </a:ext>
            </a:extLst>
          </p:cNvPr>
          <p:cNvSpPr/>
          <p:nvPr/>
        </p:nvSpPr>
        <p:spPr>
          <a:xfrm>
            <a:off x="2573586" y="1624590"/>
            <a:ext cx="1260000" cy="2160000"/>
          </a:xfrm>
          <a:prstGeom prst="snipRoundRect">
            <a:avLst>
              <a:gd name="adj1" fmla="val 13637"/>
              <a:gd name="adj2" fmla="val 0"/>
            </a:avLst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7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Personnels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B4F10C-1289-421B-9174-9CDA2B0FE90D}"/>
              </a:ext>
            </a:extLst>
          </p:cNvPr>
          <p:cNvSpPr/>
          <p:nvPr/>
        </p:nvSpPr>
        <p:spPr>
          <a:xfrm>
            <a:off x="2693659" y="1966341"/>
            <a:ext cx="1296000" cy="288000"/>
          </a:xfrm>
          <a:prstGeom prst="rect">
            <a:avLst/>
          </a:prstGeom>
          <a:solidFill>
            <a:srgbClr val="FFF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Enseignants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F1E1DD-EF78-46A7-8E21-EB3FFBE7E1D7}"/>
              </a:ext>
            </a:extLst>
          </p:cNvPr>
          <p:cNvSpPr/>
          <p:nvPr/>
        </p:nvSpPr>
        <p:spPr>
          <a:xfrm>
            <a:off x="2693659" y="2319741"/>
            <a:ext cx="1296000" cy="288000"/>
          </a:xfrm>
          <a:prstGeom prst="rect">
            <a:avLst/>
          </a:prstGeom>
          <a:solidFill>
            <a:srgbClr val="FFF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Éducatifs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EFF519C-1E03-456D-BFF8-1FFF95D92C05}"/>
              </a:ext>
            </a:extLst>
          </p:cNvPr>
          <p:cNvSpPr/>
          <p:nvPr/>
        </p:nvSpPr>
        <p:spPr>
          <a:xfrm>
            <a:off x="2693659" y="2675116"/>
            <a:ext cx="1296000" cy="288000"/>
          </a:xfrm>
          <a:prstGeom prst="rect">
            <a:avLst/>
          </a:prstGeom>
          <a:solidFill>
            <a:srgbClr val="FFF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Administratifs</a:t>
            </a:r>
          </a:p>
        </p:txBody>
      </p:sp>
      <p:sp>
        <p:nvSpPr>
          <p:cNvPr id="16" name="Rectangle : avec coin arrondi et coin rogné en haut 14">
            <a:extLst>
              <a:ext uri="{FF2B5EF4-FFF2-40B4-BE49-F238E27FC236}">
                <a16:creationId xmlns:a16="http://schemas.microsoft.com/office/drawing/2014/main" id="{EE88C6AB-CF58-4C78-83D3-B767093032C3}"/>
              </a:ext>
            </a:extLst>
          </p:cNvPr>
          <p:cNvSpPr/>
          <p:nvPr/>
        </p:nvSpPr>
        <p:spPr>
          <a:xfrm>
            <a:off x="1061587" y="1624590"/>
            <a:ext cx="1260000" cy="2160000"/>
          </a:xfrm>
          <a:prstGeom prst="snipRoundRect">
            <a:avLst>
              <a:gd name="adj1" fmla="val 10606"/>
              <a:gd name="adj2" fmla="val 0"/>
            </a:avLst>
          </a:prstGeom>
          <a:solidFill>
            <a:srgbClr val="00009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7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Équipe de direction</a:t>
            </a:r>
          </a:p>
        </p:txBody>
      </p:sp>
      <p:sp>
        <p:nvSpPr>
          <p:cNvPr id="17" name="Rectangle : avec coin arrondi et coin rogné en haut 15">
            <a:extLst>
              <a:ext uri="{FF2B5EF4-FFF2-40B4-BE49-F238E27FC236}">
                <a16:creationId xmlns:a16="http://schemas.microsoft.com/office/drawing/2014/main" id="{4D2070F8-3F67-411A-AD85-50ADB4D2CCAD}"/>
              </a:ext>
            </a:extLst>
          </p:cNvPr>
          <p:cNvSpPr/>
          <p:nvPr/>
        </p:nvSpPr>
        <p:spPr>
          <a:xfrm>
            <a:off x="1061587" y="4168712"/>
            <a:ext cx="1260000" cy="2052000"/>
          </a:xfrm>
          <a:prstGeom prst="snipRoundRect">
            <a:avLst>
              <a:gd name="adj1" fmla="val 12122"/>
              <a:gd name="adj2" fmla="val 0"/>
            </a:avLst>
          </a:prstGeom>
          <a:solidFill>
            <a:srgbClr val="E1000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7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Usagers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FCC67F-8172-4EBE-8A0E-43F01019037B}"/>
              </a:ext>
            </a:extLst>
          </p:cNvPr>
          <p:cNvSpPr/>
          <p:nvPr/>
        </p:nvSpPr>
        <p:spPr>
          <a:xfrm>
            <a:off x="1181660" y="4510462"/>
            <a:ext cx="1296000" cy="288000"/>
          </a:xfrm>
          <a:prstGeom prst="rect">
            <a:avLst/>
          </a:prstGeom>
          <a:solidFill>
            <a:srgbClr val="FF5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Élèves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B31F4D8-6939-45D8-9FB0-9797040FEFEC}"/>
              </a:ext>
            </a:extLst>
          </p:cNvPr>
          <p:cNvSpPr/>
          <p:nvPr/>
        </p:nvSpPr>
        <p:spPr>
          <a:xfrm>
            <a:off x="1181660" y="4863862"/>
            <a:ext cx="1296000" cy="288000"/>
          </a:xfrm>
          <a:prstGeom prst="rect">
            <a:avLst/>
          </a:prstGeom>
          <a:solidFill>
            <a:srgbClr val="FF5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Parents</a:t>
            </a:r>
          </a:p>
        </p:txBody>
      </p:sp>
      <p:sp>
        <p:nvSpPr>
          <p:cNvPr id="20" name="Rectangle : avec coin arrondi et coin rogné en haut 18">
            <a:extLst>
              <a:ext uri="{FF2B5EF4-FFF2-40B4-BE49-F238E27FC236}">
                <a16:creationId xmlns:a16="http://schemas.microsoft.com/office/drawing/2014/main" id="{03A16E97-28FB-4CE2-95B9-9B6AA89FBF14}"/>
              </a:ext>
            </a:extLst>
          </p:cNvPr>
          <p:cNvSpPr/>
          <p:nvPr/>
        </p:nvSpPr>
        <p:spPr>
          <a:xfrm>
            <a:off x="2592067" y="4168713"/>
            <a:ext cx="1260000" cy="2052000"/>
          </a:xfrm>
          <a:prstGeom prst="snipRoundRect">
            <a:avLst>
              <a:gd name="adj1" fmla="val 12879"/>
              <a:gd name="adj2" fmla="val 0"/>
            </a:avLst>
          </a:prstGeom>
          <a:solidFill>
            <a:srgbClr val="0090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3600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7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Partenaires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7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7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Le cas échéant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96C7B2F-6423-4800-B699-63A80C537738}"/>
              </a:ext>
            </a:extLst>
          </p:cNvPr>
          <p:cNvSpPr/>
          <p:nvPr/>
        </p:nvSpPr>
        <p:spPr>
          <a:xfrm>
            <a:off x="2712140" y="4510463"/>
            <a:ext cx="1296000" cy="288000"/>
          </a:xfrm>
          <a:prstGeom prst="rect">
            <a:avLst/>
          </a:prstGeom>
          <a:solidFill>
            <a:srgbClr val="00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Collectivités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CD40A79-A2C3-45BD-8FAD-854BF05936F3}"/>
              </a:ext>
            </a:extLst>
          </p:cNvPr>
          <p:cNvSpPr/>
          <p:nvPr/>
        </p:nvSpPr>
        <p:spPr>
          <a:xfrm>
            <a:off x="2712140" y="4863863"/>
            <a:ext cx="1296000" cy="288000"/>
          </a:xfrm>
          <a:prstGeom prst="rect">
            <a:avLst/>
          </a:prstGeom>
          <a:solidFill>
            <a:srgbClr val="00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Associations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4A54DEF-AA44-4240-98F4-57E8035B4F05}"/>
              </a:ext>
            </a:extLst>
          </p:cNvPr>
          <p:cNvSpPr/>
          <p:nvPr/>
        </p:nvSpPr>
        <p:spPr>
          <a:xfrm>
            <a:off x="2687939" y="3380460"/>
            <a:ext cx="1296000" cy="288000"/>
          </a:xfrm>
          <a:prstGeom prst="rect">
            <a:avLst/>
          </a:prstGeom>
          <a:solidFill>
            <a:srgbClr val="FFF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Territoriaux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DB1FDC8-189D-43EE-9B16-4576D0DA112C}"/>
              </a:ext>
            </a:extLst>
          </p:cNvPr>
          <p:cNvSpPr/>
          <p:nvPr/>
        </p:nvSpPr>
        <p:spPr>
          <a:xfrm>
            <a:off x="2689846" y="3027061"/>
            <a:ext cx="1296000" cy="288000"/>
          </a:xfrm>
          <a:prstGeom prst="rect">
            <a:avLst/>
          </a:prstGeom>
          <a:solidFill>
            <a:srgbClr val="FFF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Sociaux et santé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5B32C0D-CDD2-4750-8FF3-E95167BB1AEB}"/>
              </a:ext>
            </a:extLst>
          </p:cNvPr>
          <p:cNvSpPr/>
          <p:nvPr/>
        </p:nvSpPr>
        <p:spPr>
          <a:xfrm>
            <a:off x="2712140" y="5214099"/>
            <a:ext cx="1296000" cy="288000"/>
          </a:xfrm>
          <a:prstGeom prst="rect">
            <a:avLst/>
          </a:prstGeom>
          <a:solidFill>
            <a:srgbClr val="00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Services État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D8A999E-7607-4CDA-B389-BA8AEB455B0A}"/>
              </a:ext>
            </a:extLst>
          </p:cNvPr>
          <p:cNvSpPr/>
          <p:nvPr/>
        </p:nvSpPr>
        <p:spPr>
          <a:xfrm>
            <a:off x="2712140" y="5793660"/>
            <a:ext cx="1296000" cy="288000"/>
          </a:xfrm>
          <a:prstGeom prst="rect">
            <a:avLst/>
          </a:prstGeom>
          <a:solidFill>
            <a:srgbClr val="00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Entreprises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B424B79-C0B2-9B39-68C2-C9D839A14C5E}"/>
              </a:ext>
            </a:extLst>
          </p:cNvPr>
          <p:cNvSpPr/>
          <p:nvPr/>
        </p:nvSpPr>
        <p:spPr>
          <a:xfrm>
            <a:off x="1061587" y="762355"/>
            <a:ext cx="2790480" cy="576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Parties prenantes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E353F63-CCC5-43DB-A2B1-F01E38987BB2}"/>
              </a:ext>
            </a:extLst>
          </p:cNvPr>
          <p:cNvSpPr/>
          <p:nvPr/>
        </p:nvSpPr>
        <p:spPr>
          <a:xfrm>
            <a:off x="5124252" y="762355"/>
            <a:ext cx="6006161" cy="5551667"/>
          </a:xfrm>
          <a:prstGeom prst="rect">
            <a:avLst/>
          </a:prstGeom>
          <a:solidFill>
            <a:srgbClr val="577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Comité de pilotage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>
                <a:solidFill>
                  <a:schemeClr val="bg1"/>
                </a:solidFill>
                <a:latin typeface="Calibri Light" panose="020F0302020204030204"/>
              </a:rPr>
              <a:t>Coordination de l’activité des groupes de travail pendant les différentes phases de l’auto-évaluation</a:t>
            </a:r>
            <a:endParaRPr kumimoji="0" lang="fr-FR" sz="18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 Light" panose="020F03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873F45-7337-CD0C-DAD0-811F863AACCC}"/>
              </a:ext>
            </a:extLst>
          </p:cNvPr>
          <p:cNvSpPr/>
          <p:nvPr/>
        </p:nvSpPr>
        <p:spPr>
          <a:xfrm>
            <a:off x="5322340" y="4907959"/>
            <a:ext cx="5688000" cy="1260000"/>
          </a:xfrm>
          <a:prstGeom prst="rect">
            <a:avLst/>
          </a:prstGeom>
          <a:solidFill>
            <a:srgbClr val="7AB1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41338"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Phase 3</a:t>
            </a:r>
          </a:p>
          <a:p>
            <a:pPr marL="720000" marR="0" lvl="0" indent="-144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Travaux de synthèse et d’écriture du rapport</a:t>
            </a:r>
          </a:p>
          <a:p>
            <a:pPr marL="720000" marR="0" lvl="0" indent="-144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dirty="0">
                <a:solidFill>
                  <a:prstClr val="black"/>
                </a:solidFill>
                <a:latin typeface="Calibri Light" panose="020F0302020204030204"/>
              </a:rPr>
              <a:t>Relecture et validation du rapport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94647A6-2285-2C7B-B788-30B90B8A06FD}"/>
              </a:ext>
            </a:extLst>
          </p:cNvPr>
          <p:cNvSpPr/>
          <p:nvPr/>
        </p:nvSpPr>
        <p:spPr>
          <a:xfrm>
            <a:off x="5322340" y="2227131"/>
            <a:ext cx="5688000" cy="1260000"/>
          </a:xfrm>
          <a:prstGeom prst="rect">
            <a:avLst/>
          </a:prstGeom>
          <a:solidFill>
            <a:srgbClr val="E9F2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41338"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Phase 1</a:t>
            </a:r>
          </a:p>
          <a:p>
            <a:pPr marL="720000" marR="0" lvl="0" indent="-144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Caractérisation de l’établissement (contextes externe et interne, profil élèves, parcours, résultats)</a:t>
            </a:r>
          </a:p>
          <a:p>
            <a:pPr marL="720000" marR="0" lvl="0" indent="-144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Problématiques pertinentes, Collecte de données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5CDAB2-6943-B307-FB15-FEA243908CBA}"/>
              </a:ext>
            </a:extLst>
          </p:cNvPr>
          <p:cNvSpPr/>
          <p:nvPr/>
        </p:nvSpPr>
        <p:spPr>
          <a:xfrm>
            <a:off x="5319634" y="3565658"/>
            <a:ext cx="5688000" cy="1260000"/>
          </a:xfrm>
          <a:prstGeom prst="rect">
            <a:avLst/>
          </a:prstGeom>
          <a:solidFill>
            <a:srgbClr val="BBD7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41338"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Phase 2</a:t>
            </a:r>
          </a:p>
          <a:p>
            <a:pPr marL="720000" marR="0" lvl="0" indent="-144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Analyse des choix et actions au regard des besoins des élèves en couvrant les quatre domaines</a:t>
            </a:r>
          </a:p>
          <a:p>
            <a:pPr marL="720000" marR="0" lvl="0" indent="-144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Passer des constats aux axes stratégiques</a:t>
            </a:r>
          </a:p>
        </p:txBody>
      </p:sp>
      <p:sp>
        <p:nvSpPr>
          <p:cNvPr id="2" name="Flèche : bas 1">
            <a:extLst>
              <a:ext uri="{FF2B5EF4-FFF2-40B4-BE49-F238E27FC236}">
                <a16:creationId xmlns:a16="http://schemas.microsoft.com/office/drawing/2014/main" id="{8F63B43E-54B4-DEA4-8AE5-C56517811DBA}"/>
              </a:ext>
            </a:extLst>
          </p:cNvPr>
          <p:cNvSpPr/>
          <p:nvPr/>
        </p:nvSpPr>
        <p:spPr>
          <a:xfrm>
            <a:off x="5398830" y="2360112"/>
            <a:ext cx="508000" cy="3646818"/>
          </a:xfrm>
          <a:prstGeom prst="downArrow">
            <a:avLst>
              <a:gd name="adj1" fmla="val 50000"/>
              <a:gd name="adj2" fmla="val 68182"/>
            </a:avLst>
          </a:prstGeom>
          <a:solidFill>
            <a:srgbClr val="465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E8DF49-9DD8-5960-84E7-DA479D01CA07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303000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14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Une auto-évaluation participative	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Version animée</a:t>
            </a:r>
            <a:endParaRPr lang="fr-FR" sz="2400" dirty="0">
              <a:solidFill>
                <a:srgbClr val="E1000F"/>
              </a:solidFill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126BCC-3802-0D33-87B1-A7AD2A73E5C3}"/>
              </a:ext>
            </a:extLst>
          </p:cNvPr>
          <p:cNvSpPr/>
          <p:nvPr/>
        </p:nvSpPr>
        <p:spPr>
          <a:xfrm>
            <a:off x="5319634" y="1784067"/>
            <a:ext cx="5688000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Groupes de travail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56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2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5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0" grpId="0" animBg="1"/>
      <p:bldP spid="12" grpId="0" animBg="1"/>
      <p:bldP spid="3" grpId="0" animBg="1"/>
      <p:bldP spid="5" grpId="0" animBg="1"/>
      <p:bldP spid="2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840978-7552-4036-9250-83AB09658E11}"/>
              </a:ext>
            </a:extLst>
          </p:cNvPr>
          <p:cNvSpPr/>
          <p:nvPr/>
        </p:nvSpPr>
        <p:spPr>
          <a:xfrm>
            <a:off x="345233" y="559837"/>
            <a:ext cx="11523306" cy="5738326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2800" b="1" dirty="0">
                <a:solidFill>
                  <a:srgbClr val="000091"/>
                </a:solidFill>
                <a:latin typeface="+mj-lt"/>
              </a:rPr>
              <a:t>Évaluation des établissements – Schémas de présentation (décembre 2023)</a:t>
            </a:r>
          </a:p>
          <a:p>
            <a:endParaRPr lang="fr-FR" sz="2400" dirty="0">
              <a:solidFill>
                <a:schemeClr val="tx1"/>
              </a:solidFill>
              <a:latin typeface="+mj-lt"/>
            </a:endParaRPr>
          </a:p>
          <a:p>
            <a:pPr>
              <a:spcAft>
                <a:spcPts val="1200"/>
              </a:spcAft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Les schémas présentés dans les diapositives suivantes sont une 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mise à jour de l’ensemble des schémas utilisés et mis à disposition par le CEE</a:t>
            </a:r>
            <a:r>
              <a:rPr lang="fr-FR" sz="2400" dirty="0">
                <a:solidFill>
                  <a:schemeClr val="tx1"/>
                </a:solidFill>
                <a:latin typeface="+mj-lt"/>
              </a:rPr>
              <a:t>, mise à jour fondée sur les retours d’expérience des acteurs de terrain.</a:t>
            </a:r>
          </a:p>
          <a:p>
            <a:pPr>
              <a:spcAft>
                <a:spcPts val="1200"/>
              </a:spcAft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Chaque schéma est présenté sous 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forme animée pptx non groupée</a:t>
            </a:r>
            <a:r>
              <a:rPr lang="fr-FR" sz="2400" dirty="0">
                <a:solidFill>
                  <a:schemeClr val="tx1"/>
                </a:solidFill>
                <a:latin typeface="+mj-lt"/>
              </a:rPr>
              <a:t> pour être inséré dans des supports de formation ou d’information.</a:t>
            </a:r>
          </a:p>
          <a:p>
            <a:pPr>
              <a:spcAft>
                <a:spcPts val="1200"/>
              </a:spcAft>
            </a:pPr>
            <a:r>
              <a:rPr lang="fr-FR" sz="2400" b="1" i="1" dirty="0">
                <a:solidFill>
                  <a:srgbClr val="000091"/>
                </a:solidFill>
                <a:latin typeface="+mj-lt"/>
              </a:rPr>
              <a:t>Il vous est demandé de ne pas les modifier (hors animation, le cas échéant) pour respecter l’esprit et la lettre de la démarche évaluative portée par le CEE.</a:t>
            </a:r>
          </a:p>
          <a:p>
            <a:pPr>
              <a:spcAft>
                <a:spcPts val="1200"/>
              </a:spcAft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Nous espérons que cette ressource vous sera utile.</a:t>
            </a:r>
          </a:p>
          <a:p>
            <a:pPr>
              <a:spcAft>
                <a:spcPts val="1200"/>
              </a:spcAft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N’hésitez pas à nous contacter pour toute remarque ou suggestion ! </a:t>
            </a:r>
            <a:r>
              <a:rPr lang="fr-FR" sz="2400" dirty="0">
                <a:solidFill>
                  <a:srgbClr val="000091"/>
                </a:solidFill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contact@cee.gouv.fr</a:t>
            </a:r>
            <a:endParaRPr lang="fr-FR" sz="2400" dirty="0">
              <a:solidFill>
                <a:srgbClr val="000091"/>
              </a:solidFill>
              <a:latin typeface="+mj-lt"/>
            </a:endParaRPr>
          </a:p>
          <a:p>
            <a:pPr algn="r">
              <a:spcAft>
                <a:spcPts val="1200"/>
              </a:spcAft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L’équipe d’appui et d’expertise du Conseil d’évaluation de l’École</a:t>
            </a:r>
          </a:p>
        </p:txBody>
      </p:sp>
    </p:spTree>
    <p:extLst>
      <p:ext uri="{BB962C8B-B14F-4D97-AF65-F5344CB8AC3E}">
        <p14:creationId xmlns:p14="http://schemas.microsoft.com/office/powerpoint/2010/main" val="11533596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avec coin arrondi et coin rogné en haut 1">
            <a:extLst>
              <a:ext uri="{FF2B5EF4-FFF2-40B4-BE49-F238E27FC236}">
                <a16:creationId xmlns:a16="http://schemas.microsoft.com/office/drawing/2014/main" id="{64D0C694-BCA6-DD15-C0B8-7F822DEB08E0}"/>
              </a:ext>
            </a:extLst>
          </p:cNvPr>
          <p:cNvSpPr/>
          <p:nvPr/>
        </p:nvSpPr>
        <p:spPr>
          <a:xfrm>
            <a:off x="3389456" y="610744"/>
            <a:ext cx="1800000" cy="2700000"/>
          </a:xfrm>
          <a:prstGeom prst="snipRoundRect">
            <a:avLst>
              <a:gd name="adj1" fmla="val 7848"/>
              <a:gd name="adj2" fmla="val 0"/>
            </a:avLst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700" b="1" dirty="0">
                <a:solidFill>
                  <a:schemeClr val="tx1"/>
                </a:solidFill>
                <a:latin typeface="+mj-lt"/>
              </a:rPr>
              <a:t>Contexte de l’établissement</a:t>
            </a:r>
          </a:p>
        </p:txBody>
      </p:sp>
      <p:sp>
        <p:nvSpPr>
          <p:cNvPr id="3" name="Rectangle : avec coin arrondi et coin rogné en haut 2">
            <a:extLst>
              <a:ext uri="{FF2B5EF4-FFF2-40B4-BE49-F238E27FC236}">
                <a16:creationId xmlns:a16="http://schemas.microsoft.com/office/drawing/2014/main" id="{88162DE4-6B01-2960-B2A7-D7CD4A701CB3}"/>
              </a:ext>
            </a:extLst>
          </p:cNvPr>
          <p:cNvSpPr/>
          <p:nvPr/>
        </p:nvSpPr>
        <p:spPr>
          <a:xfrm>
            <a:off x="8057340" y="605737"/>
            <a:ext cx="1800000" cy="2700000"/>
          </a:xfrm>
          <a:prstGeom prst="snipRoundRect">
            <a:avLst>
              <a:gd name="adj1" fmla="val 8435"/>
              <a:gd name="adj2" fmla="val 0"/>
            </a:avLst>
          </a:prstGeom>
          <a:solidFill>
            <a:srgbClr val="00AC8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700" b="1" dirty="0">
                <a:solidFill>
                  <a:schemeClr val="bg1"/>
                </a:solidFill>
                <a:latin typeface="+mj-lt"/>
              </a:rPr>
              <a:t>Analyse des actions menées</a:t>
            </a:r>
          </a:p>
        </p:txBody>
      </p:sp>
      <p:sp>
        <p:nvSpPr>
          <p:cNvPr id="5" name="Rectangle : avec coin arrondi et coin rogné en haut 4">
            <a:extLst>
              <a:ext uri="{FF2B5EF4-FFF2-40B4-BE49-F238E27FC236}">
                <a16:creationId xmlns:a16="http://schemas.microsoft.com/office/drawing/2014/main" id="{B9130299-4C39-35BA-1904-930B7087DE88}"/>
              </a:ext>
            </a:extLst>
          </p:cNvPr>
          <p:cNvSpPr/>
          <p:nvPr/>
        </p:nvSpPr>
        <p:spPr>
          <a:xfrm>
            <a:off x="2089801" y="3553474"/>
            <a:ext cx="1800000" cy="2700000"/>
          </a:xfrm>
          <a:prstGeom prst="snipRoundRect">
            <a:avLst>
              <a:gd name="adj1" fmla="val 9611"/>
              <a:gd name="adj2" fmla="val 0"/>
            </a:avLst>
          </a:prstGeom>
          <a:solidFill>
            <a:srgbClr val="00AC8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700" b="1" dirty="0">
                <a:solidFill>
                  <a:schemeClr val="bg1"/>
                </a:solidFill>
                <a:latin typeface="+mj-lt"/>
              </a:rPr>
              <a:t>Synthèse générale</a:t>
            </a:r>
          </a:p>
        </p:txBody>
      </p:sp>
      <p:sp>
        <p:nvSpPr>
          <p:cNvPr id="6" name="Rectangle : avec coin arrondi et coin rogné en haut 5">
            <a:extLst>
              <a:ext uri="{FF2B5EF4-FFF2-40B4-BE49-F238E27FC236}">
                <a16:creationId xmlns:a16="http://schemas.microsoft.com/office/drawing/2014/main" id="{E1EBEC57-D114-EAAA-9C91-1143F674D833}"/>
              </a:ext>
            </a:extLst>
          </p:cNvPr>
          <p:cNvSpPr/>
          <p:nvPr/>
        </p:nvSpPr>
        <p:spPr>
          <a:xfrm>
            <a:off x="4424478" y="3553474"/>
            <a:ext cx="1800000" cy="2700000"/>
          </a:xfrm>
          <a:prstGeom prst="snipRoundRect">
            <a:avLst>
              <a:gd name="adj1" fmla="val 8435"/>
              <a:gd name="adj2" fmla="val 0"/>
            </a:avLst>
          </a:prstGeom>
          <a:solidFill>
            <a:srgbClr val="FF000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700" b="1" dirty="0">
                <a:solidFill>
                  <a:schemeClr val="bg1"/>
                </a:solidFill>
                <a:latin typeface="+mj-lt"/>
              </a:rPr>
              <a:t>Orientations stratégiques</a:t>
            </a:r>
          </a:p>
        </p:txBody>
      </p:sp>
      <p:sp>
        <p:nvSpPr>
          <p:cNvPr id="7" name="Rectangle : avec coin arrondi et coin rogné en haut 6">
            <a:extLst>
              <a:ext uri="{FF2B5EF4-FFF2-40B4-BE49-F238E27FC236}">
                <a16:creationId xmlns:a16="http://schemas.microsoft.com/office/drawing/2014/main" id="{0CCAC6F4-46B1-311C-3656-E285EDFD1AE3}"/>
              </a:ext>
            </a:extLst>
          </p:cNvPr>
          <p:cNvSpPr/>
          <p:nvPr/>
        </p:nvSpPr>
        <p:spPr>
          <a:xfrm>
            <a:off x="6761617" y="3553474"/>
            <a:ext cx="1800000" cy="2700000"/>
          </a:xfrm>
          <a:prstGeom prst="snipRoundRect">
            <a:avLst>
              <a:gd name="adj1" fmla="val 7848"/>
              <a:gd name="adj2" fmla="val 0"/>
            </a:avLst>
          </a:prstGeom>
          <a:solidFill>
            <a:srgbClr val="5770B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700" b="1" dirty="0">
                <a:solidFill>
                  <a:schemeClr val="bg1"/>
                </a:solidFill>
                <a:latin typeface="+mj-lt"/>
              </a:rPr>
              <a:t>Retour d’expérience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2F22C1-600F-5D85-ADA6-C88DD810E4E1}"/>
              </a:ext>
            </a:extLst>
          </p:cNvPr>
          <p:cNvSpPr/>
          <p:nvPr/>
        </p:nvSpPr>
        <p:spPr>
          <a:xfrm>
            <a:off x="4496478" y="4220558"/>
            <a:ext cx="1656000" cy="1240223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t"/>
          <a:lstStyle/>
          <a:p>
            <a:pPr algn="ctr">
              <a:spcBef>
                <a:spcPts val="600"/>
              </a:spcBef>
            </a:pPr>
            <a:r>
              <a:rPr lang="fr-FR" sz="1500" dirty="0">
                <a:solidFill>
                  <a:schemeClr val="tx1"/>
                </a:solidFill>
                <a:latin typeface="+mj-lt"/>
              </a:rPr>
              <a:t>Plan d’actions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500" dirty="0">
                <a:solidFill>
                  <a:schemeClr val="tx1"/>
                </a:solidFill>
                <a:latin typeface="+mj-lt"/>
              </a:rPr>
              <a:t> </a:t>
            </a:r>
            <a:r>
              <a:rPr lang="fr-FR" sz="1500" i="1" dirty="0">
                <a:solidFill>
                  <a:schemeClr val="tx1"/>
                </a:solidFill>
                <a:latin typeface="+mj-lt"/>
              </a:rPr>
              <a:t>Actions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500" i="1" dirty="0">
                <a:solidFill>
                  <a:schemeClr val="tx1"/>
                </a:solidFill>
                <a:latin typeface="+mj-lt"/>
              </a:rPr>
              <a:t> Calendrier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500" i="1" dirty="0">
                <a:solidFill>
                  <a:schemeClr val="tx1"/>
                </a:solidFill>
                <a:latin typeface="+mj-lt"/>
              </a:rPr>
              <a:t> Indicateurs de suivi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8D0E0D-5EEF-DD95-B06E-18737659990C}"/>
              </a:ext>
            </a:extLst>
          </p:cNvPr>
          <p:cNvSpPr/>
          <p:nvPr/>
        </p:nvSpPr>
        <p:spPr>
          <a:xfrm>
            <a:off x="3461833" y="1287053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+mj-lt"/>
              </a:rPr>
              <a:t>Contexte externe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6726D3F-F1C3-C874-8F20-C834566FD1E7}"/>
              </a:ext>
            </a:extLst>
          </p:cNvPr>
          <p:cNvSpPr/>
          <p:nvPr/>
        </p:nvSpPr>
        <p:spPr>
          <a:xfrm>
            <a:off x="2156484" y="4220558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+mj-lt"/>
              </a:rPr>
              <a:t>Points forts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0300EAD-D6BF-B924-128D-05EA14C236C4}"/>
              </a:ext>
            </a:extLst>
          </p:cNvPr>
          <p:cNvSpPr/>
          <p:nvPr/>
        </p:nvSpPr>
        <p:spPr>
          <a:xfrm>
            <a:off x="2159124" y="4660156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+mj-lt"/>
              </a:rPr>
              <a:t>Marges de progrès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291D166-7C35-15DB-9503-AE29F4391ADD}"/>
              </a:ext>
            </a:extLst>
          </p:cNvPr>
          <p:cNvSpPr/>
          <p:nvPr/>
        </p:nvSpPr>
        <p:spPr>
          <a:xfrm>
            <a:off x="6833617" y="4220559"/>
            <a:ext cx="1656000" cy="799597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+mj-lt"/>
              </a:rPr>
              <a:t>Appréciations sur le processus d’auto-évaluation</a:t>
            </a:r>
          </a:p>
        </p:txBody>
      </p:sp>
      <p:sp>
        <p:nvSpPr>
          <p:cNvPr id="67" name="Rectangle : avec coin arrondi et coin rogné en haut 66">
            <a:extLst>
              <a:ext uri="{FF2B5EF4-FFF2-40B4-BE49-F238E27FC236}">
                <a16:creationId xmlns:a16="http://schemas.microsoft.com/office/drawing/2014/main" id="{A6EC6EA8-D51F-E809-B56F-3F5E844C519D}"/>
              </a:ext>
            </a:extLst>
          </p:cNvPr>
          <p:cNvSpPr/>
          <p:nvPr/>
        </p:nvSpPr>
        <p:spPr>
          <a:xfrm>
            <a:off x="1060403" y="613856"/>
            <a:ext cx="1800000" cy="2700000"/>
          </a:xfrm>
          <a:prstGeom prst="snipRoundRect">
            <a:avLst>
              <a:gd name="adj1" fmla="val 7848"/>
              <a:gd name="adj2" fmla="val 0"/>
            </a:avLst>
          </a:prstGeom>
          <a:solidFill>
            <a:srgbClr val="5770B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700" b="1" dirty="0">
                <a:solidFill>
                  <a:schemeClr val="bg1"/>
                </a:solidFill>
                <a:latin typeface="+mj-lt"/>
              </a:rPr>
              <a:t>Méthodologie retenue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2F4B66A-15E9-9734-EDC2-C8873AD581B1}"/>
              </a:ext>
            </a:extLst>
          </p:cNvPr>
          <p:cNvSpPr/>
          <p:nvPr/>
        </p:nvSpPr>
        <p:spPr>
          <a:xfrm>
            <a:off x="1132403" y="1287053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+mj-lt"/>
              </a:rPr>
              <a:t>Comité de pilotage</a:t>
            </a:r>
          </a:p>
        </p:txBody>
      </p:sp>
      <p:sp>
        <p:nvSpPr>
          <p:cNvPr id="70" name="Rectangle : avec coin arrondi et coin rogné en haut 69">
            <a:extLst>
              <a:ext uri="{FF2B5EF4-FFF2-40B4-BE49-F238E27FC236}">
                <a16:creationId xmlns:a16="http://schemas.microsoft.com/office/drawing/2014/main" id="{CF249487-6783-E2CA-3E14-3D007451B798}"/>
              </a:ext>
            </a:extLst>
          </p:cNvPr>
          <p:cNvSpPr/>
          <p:nvPr/>
        </p:nvSpPr>
        <p:spPr>
          <a:xfrm>
            <a:off x="5723775" y="610744"/>
            <a:ext cx="1800000" cy="2700000"/>
          </a:xfrm>
          <a:prstGeom prst="snipRoundRect">
            <a:avLst>
              <a:gd name="adj1" fmla="val 7848"/>
              <a:gd name="adj2" fmla="val 0"/>
            </a:avLst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700" b="1" dirty="0">
                <a:solidFill>
                  <a:schemeClr val="tx1"/>
                </a:solidFill>
                <a:latin typeface="+mj-lt"/>
              </a:rPr>
              <a:t>Identification des besoins des élèves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1CFA013-5C57-60A8-BF91-A14876D3DDF7}"/>
              </a:ext>
            </a:extLst>
          </p:cNvPr>
          <p:cNvSpPr/>
          <p:nvPr/>
        </p:nvSpPr>
        <p:spPr>
          <a:xfrm>
            <a:off x="1132403" y="1726651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+mj-lt"/>
              </a:rPr>
              <a:t>Groupes de travail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1FCA8E4-EBDD-9C04-33B2-7BA2E7E342B2}"/>
              </a:ext>
            </a:extLst>
          </p:cNvPr>
          <p:cNvSpPr/>
          <p:nvPr/>
        </p:nvSpPr>
        <p:spPr>
          <a:xfrm>
            <a:off x="1132403" y="2168055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+mj-lt"/>
              </a:rPr>
              <a:t>Collecte de données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0FFC207-6811-6A65-51A9-529C37813AF4}"/>
              </a:ext>
            </a:extLst>
          </p:cNvPr>
          <p:cNvSpPr/>
          <p:nvPr/>
        </p:nvSpPr>
        <p:spPr>
          <a:xfrm>
            <a:off x="1132403" y="2609459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+mj-lt"/>
              </a:rPr>
              <a:t>Déroulement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1EC7C4B-DF38-0B7C-EE0B-CEC0431FC124}"/>
              </a:ext>
            </a:extLst>
          </p:cNvPr>
          <p:cNvSpPr/>
          <p:nvPr/>
        </p:nvSpPr>
        <p:spPr>
          <a:xfrm>
            <a:off x="3461833" y="1724650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+mj-lt"/>
              </a:rPr>
              <a:t>Contexte interne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FF04246-D7DD-5579-5BC0-7740F626AD79}"/>
              </a:ext>
            </a:extLst>
          </p:cNvPr>
          <p:cNvSpPr/>
          <p:nvPr/>
        </p:nvSpPr>
        <p:spPr>
          <a:xfrm>
            <a:off x="5801966" y="1282092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dirty="0">
                <a:solidFill>
                  <a:schemeClr val="tx1"/>
                </a:solidFill>
                <a:latin typeface="+mj-lt"/>
              </a:rPr>
              <a:t>En contexte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BE468C9-B000-33BD-3A64-A7F176034449}"/>
              </a:ext>
            </a:extLst>
          </p:cNvPr>
          <p:cNvSpPr/>
          <p:nvPr/>
        </p:nvSpPr>
        <p:spPr>
          <a:xfrm>
            <a:off x="5801966" y="1719594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dirty="0">
                <a:solidFill>
                  <a:schemeClr val="tx1"/>
                </a:solidFill>
                <a:latin typeface="+mj-lt"/>
              </a:rPr>
              <a:t>Selon leurs résultats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9280CF0F-2903-803D-4310-DBFC15477D77}"/>
              </a:ext>
            </a:extLst>
          </p:cNvPr>
          <p:cNvSpPr/>
          <p:nvPr/>
        </p:nvSpPr>
        <p:spPr>
          <a:xfrm>
            <a:off x="5801966" y="2168055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dirty="0">
                <a:solidFill>
                  <a:schemeClr val="tx1"/>
                </a:solidFill>
                <a:latin typeface="+mj-lt"/>
              </a:rPr>
              <a:t>Selon leurs parcours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E4B25634-4A44-65CA-626E-5193700F1CFC}"/>
              </a:ext>
            </a:extLst>
          </p:cNvPr>
          <p:cNvSpPr/>
          <p:nvPr/>
        </p:nvSpPr>
        <p:spPr>
          <a:xfrm>
            <a:off x="8139696" y="2354492"/>
            <a:ext cx="784908" cy="397633"/>
          </a:xfrm>
          <a:prstGeom prst="rect">
            <a:avLst/>
          </a:prstGeom>
          <a:solidFill>
            <a:srgbClr val="577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294D3A3-4E6E-7887-F05B-500262E308D2}"/>
              </a:ext>
            </a:extLst>
          </p:cNvPr>
          <p:cNvSpPr/>
          <p:nvPr/>
        </p:nvSpPr>
        <p:spPr>
          <a:xfrm>
            <a:off x="8129340" y="2816171"/>
            <a:ext cx="795264" cy="397633"/>
          </a:xfrm>
          <a:prstGeom prst="rect">
            <a:avLst/>
          </a:prstGeom>
          <a:solidFill>
            <a:srgbClr val="E100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5F13D8B-4C59-A618-5F10-6FBA7C73BA96}"/>
              </a:ext>
            </a:extLst>
          </p:cNvPr>
          <p:cNvSpPr/>
          <p:nvPr/>
        </p:nvSpPr>
        <p:spPr>
          <a:xfrm>
            <a:off x="8990076" y="2354492"/>
            <a:ext cx="795264" cy="397633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8410FFE-1A98-9840-6296-9DBF771F2B79}"/>
              </a:ext>
            </a:extLst>
          </p:cNvPr>
          <p:cNvSpPr/>
          <p:nvPr/>
        </p:nvSpPr>
        <p:spPr>
          <a:xfrm>
            <a:off x="8990076" y="2816171"/>
            <a:ext cx="795264" cy="397633"/>
          </a:xfrm>
          <a:prstGeom prst="rect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44C7283E-F4EB-906C-6119-605B2C269308}"/>
              </a:ext>
            </a:extLst>
          </p:cNvPr>
          <p:cNvGrpSpPr/>
          <p:nvPr/>
        </p:nvGrpSpPr>
        <p:grpSpPr>
          <a:xfrm>
            <a:off x="8436728" y="1397148"/>
            <a:ext cx="1024726" cy="899174"/>
            <a:chOff x="8436728" y="1397148"/>
            <a:chExt cx="1024726" cy="899174"/>
          </a:xfrm>
        </p:grpSpPr>
        <p:sp>
          <p:nvSpPr>
            <p:cNvPr id="94" name="Triangle isocèle 93">
              <a:extLst>
                <a:ext uri="{FF2B5EF4-FFF2-40B4-BE49-F238E27FC236}">
                  <a16:creationId xmlns:a16="http://schemas.microsoft.com/office/drawing/2014/main" id="{C0D9FBAB-BAF1-C088-A5D8-A3F56CCB0210}"/>
                </a:ext>
              </a:extLst>
            </p:cNvPr>
            <p:cNvSpPr/>
            <p:nvPr/>
          </p:nvSpPr>
          <p:spPr>
            <a:xfrm>
              <a:off x="8557240" y="1397294"/>
              <a:ext cx="721388" cy="624001"/>
            </a:xfrm>
            <a:prstGeom prst="triangle">
              <a:avLst/>
            </a:prstGeom>
            <a:solidFill>
              <a:srgbClr val="5770BE">
                <a:alpha val="50196"/>
              </a:srgbClr>
            </a:solidFill>
            <a:ln w="31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600" dirty="0"/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32E6F6FB-6554-0C2C-E387-BA6812059609}"/>
                </a:ext>
              </a:extLst>
            </p:cNvPr>
            <p:cNvSpPr/>
            <p:nvPr/>
          </p:nvSpPr>
          <p:spPr>
            <a:xfrm>
              <a:off x="8636536" y="1945784"/>
              <a:ext cx="541041" cy="144278"/>
            </a:xfrm>
            <a:prstGeom prst="rect">
              <a:avLst/>
            </a:prstGeom>
            <a:solidFill>
              <a:srgbClr val="00AC8C"/>
            </a:solidFill>
            <a:ln w="31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600" b="1" dirty="0">
                  <a:solidFill>
                    <a:schemeClr val="tx1"/>
                  </a:solidFill>
                  <a:latin typeface="+mj-lt"/>
                </a:rPr>
                <a:t>Données</a:t>
              </a: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A5F56ED1-1A81-447D-92C9-B9A9B9C3E5B1}"/>
                </a:ext>
              </a:extLst>
            </p:cNvPr>
            <p:cNvSpPr/>
            <p:nvPr/>
          </p:nvSpPr>
          <p:spPr>
            <a:xfrm rot="3581306">
              <a:off x="8843015" y="1595987"/>
              <a:ext cx="541041" cy="144278"/>
            </a:xfrm>
            <a:prstGeom prst="rect">
              <a:avLst/>
            </a:prstGeom>
            <a:solidFill>
              <a:srgbClr val="E1000F"/>
            </a:solidFill>
            <a:ln w="31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600" b="1" dirty="0">
                  <a:solidFill>
                    <a:schemeClr val="bg1"/>
                  </a:solidFill>
                  <a:latin typeface="+mj-lt"/>
                </a:rPr>
                <a:t>Observations</a:t>
              </a:r>
              <a:endParaRPr lang="fr-FR" sz="6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27AB77F4-E1D7-8F5F-C864-1BCA27CD12B0}"/>
                </a:ext>
              </a:extLst>
            </p:cNvPr>
            <p:cNvSpPr/>
            <p:nvPr/>
          </p:nvSpPr>
          <p:spPr>
            <a:xfrm rot="18015977">
              <a:off x="8439130" y="1595530"/>
              <a:ext cx="541041" cy="144278"/>
            </a:xfrm>
            <a:prstGeom prst="rect">
              <a:avLst/>
            </a:prstGeom>
            <a:solidFill>
              <a:srgbClr val="FFE800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600" b="1" dirty="0">
                  <a:solidFill>
                    <a:schemeClr val="accent5">
                      <a:lumMod val="50000"/>
                    </a:schemeClr>
                  </a:solidFill>
                  <a:latin typeface="+mj-lt"/>
                </a:rPr>
                <a:t>Points de vue</a:t>
              </a:r>
            </a:p>
          </p:txBody>
        </p:sp>
        <p:sp>
          <p:nvSpPr>
            <p:cNvPr id="98" name="Ellipse 97">
              <a:extLst>
                <a:ext uri="{FF2B5EF4-FFF2-40B4-BE49-F238E27FC236}">
                  <a16:creationId xmlns:a16="http://schemas.microsoft.com/office/drawing/2014/main" id="{528A5A3B-3E79-C6A9-1B7C-A3B01158BD4A}"/>
                </a:ext>
              </a:extLst>
            </p:cNvPr>
            <p:cNvSpPr/>
            <p:nvPr/>
          </p:nvSpPr>
          <p:spPr>
            <a:xfrm>
              <a:off x="8789832" y="1672483"/>
              <a:ext cx="234451" cy="234451"/>
            </a:xfrm>
            <a:prstGeom prst="ellipse">
              <a:avLst/>
            </a:prstGeom>
            <a:solidFill>
              <a:srgbClr val="5770BE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600" dirty="0"/>
            </a:p>
          </p:txBody>
        </p:sp>
        <p:pic>
          <p:nvPicPr>
            <p:cNvPr id="91" name="Image 90">
              <a:extLst>
                <a:ext uri="{FF2B5EF4-FFF2-40B4-BE49-F238E27FC236}">
                  <a16:creationId xmlns:a16="http://schemas.microsoft.com/office/drawing/2014/main" id="{7C85E13B-0311-98EE-3AEA-2B5A3E75F5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6728" y="1436914"/>
              <a:ext cx="267746" cy="234451"/>
            </a:xfrm>
            <a:prstGeom prst="rect">
              <a:avLst/>
            </a:prstGeom>
            <a:ln w="3175">
              <a:noFill/>
            </a:ln>
          </p:spPr>
        </p:pic>
        <p:pic>
          <p:nvPicPr>
            <p:cNvPr id="92" name="Image 91">
              <a:extLst>
                <a:ext uri="{FF2B5EF4-FFF2-40B4-BE49-F238E27FC236}">
                  <a16:creationId xmlns:a16="http://schemas.microsoft.com/office/drawing/2014/main" id="{871CE216-98E8-AF00-B575-4935B02BE5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3338" y="1477509"/>
              <a:ext cx="268116" cy="197327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3" name="Image 92">
              <a:extLst>
                <a:ext uri="{FF2B5EF4-FFF2-40B4-BE49-F238E27FC236}">
                  <a16:creationId xmlns:a16="http://schemas.microsoft.com/office/drawing/2014/main" id="{8EAF2D84-B6B6-031E-AD57-9A65A0D076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9195" y="2107622"/>
              <a:ext cx="188700" cy="18870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04" name="Rectangle 103">
            <a:extLst>
              <a:ext uri="{FF2B5EF4-FFF2-40B4-BE49-F238E27FC236}">
                <a16:creationId xmlns:a16="http://schemas.microsoft.com/office/drawing/2014/main" id="{46571E10-522A-8164-5652-D3797C0E7BFB}"/>
              </a:ext>
            </a:extLst>
          </p:cNvPr>
          <p:cNvSpPr/>
          <p:nvPr/>
        </p:nvSpPr>
        <p:spPr>
          <a:xfrm>
            <a:off x="2159124" y="5100783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+mj-lt"/>
              </a:rPr>
              <a:t>Leviers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8C6C8ADE-54AF-3216-489A-87E36B205806}"/>
              </a:ext>
            </a:extLst>
          </p:cNvPr>
          <p:cNvSpPr/>
          <p:nvPr/>
        </p:nvSpPr>
        <p:spPr>
          <a:xfrm>
            <a:off x="4496478" y="5531000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+mj-lt"/>
              </a:rPr>
              <a:t>Plan de formation</a:t>
            </a:r>
          </a:p>
        </p:txBody>
      </p:sp>
      <p:sp>
        <p:nvSpPr>
          <p:cNvPr id="112" name="Flèche : chevron 111">
            <a:extLst>
              <a:ext uri="{FF2B5EF4-FFF2-40B4-BE49-F238E27FC236}">
                <a16:creationId xmlns:a16="http://schemas.microsoft.com/office/drawing/2014/main" id="{5AF45532-E0F3-8B51-D759-684608287F84}"/>
              </a:ext>
            </a:extLst>
          </p:cNvPr>
          <p:cNvSpPr/>
          <p:nvPr/>
        </p:nvSpPr>
        <p:spPr>
          <a:xfrm>
            <a:off x="2961644" y="1534543"/>
            <a:ext cx="326571" cy="992561"/>
          </a:xfrm>
          <a:prstGeom prst="chevron">
            <a:avLst/>
          </a:prstGeom>
          <a:solidFill>
            <a:srgbClr val="5770B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3" name="Flèche : chevron 112">
            <a:extLst>
              <a:ext uri="{FF2B5EF4-FFF2-40B4-BE49-F238E27FC236}">
                <a16:creationId xmlns:a16="http://schemas.microsoft.com/office/drawing/2014/main" id="{E5AF12EC-6EFE-4F03-4B0D-BFA50217529E}"/>
              </a:ext>
            </a:extLst>
          </p:cNvPr>
          <p:cNvSpPr/>
          <p:nvPr/>
        </p:nvSpPr>
        <p:spPr>
          <a:xfrm>
            <a:off x="5290697" y="1584257"/>
            <a:ext cx="326571" cy="992561"/>
          </a:xfrm>
          <a:prstGeom prst="chevron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4" name="Flèche : chevron 113">
            <a:extLst>
              <a:ext uri="{FF2B5EF4-FFF2-40B4-BE49-F238E27FC236}">
                <a16:creationId xmlns:a16="http://schemas.microsoft.com/office/drawing/2014/main" id="{76DBF6B0-88D4-8AC5-B137-D4746BB0C8ED}"/>
              </a:ext>
            </a:extLst>
          </p:cNvPr>
          <p:cNvSpPr/>
          <p:nvPr/>
        </p:nvSpPr>
        <p:spPr>
          <a:xfrm>
            <a:off x="7627272" y="1624090"/>
            <a:ext cx="326571" cy="992561"/>
          </a:xfrm>
          <a:prstGeom prst="chevron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5" name="Flèche : chevron 114">
            <a:extLst>
              <a:ext uri="{FF2B5EF4-FFF2-40B4-BE49-F238E27FC236}">
                <a16:creationId xmlns:a16="http://schemas.microsoft.com/office/drawing/2014/main" id="{2B4BA5DA-12D7-003E-E025-03508986A631}"/>
              </a:ext>
            </a:extLst>
          </p:cNvPr>
          <p:cNvSpPr/>
          <p:nvPr/>
        </p:nvSpPr>
        <p:spPr>
          <a:xfrm>
            <a:off x="1654070" y="4478166"/>
            <a:ext cx="326571" cy="992561"/>
          </a:xfrm>
          <a:prstGeom prst="chevron">
            <a:avLst/>
          </a:prstGeom>
          <a:solidFill>
            <a:srgbClr val="00AC8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6" name="Flèche : chevron 115">
            <a:extLst>
              <a:ext uri="{FF2B5EF4-FFF2-40B4-BE49-F238E27FC236}">
                <a16:creationId xmlns:a16="http://schemas.microsoft.com/office/drawing/2014/main" id="{741DD293-B552-40DD-3A3B-FE03B75D65C6}"/>
              </a:ext>
            </a:extLst>
          </p:cNvPr>
          <p:cNvSpPr/>
          <p:nvPr/>
        </p:nvSpPr>
        <p:spPr>
          <a:xfrm>
            <a:off x="4000723" y="4468221"/>
            <a:ext cx="326571" cy="992561"/>
          </a:xfrm>
          <a:prstGeom prst="chevron">
            <a:avLst/>
          </a:prstGeom>
          <a:solidFill>
            <a:srgbClr val="00AC8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8" name="Flèche : chevron 117">
            <a:extLst>
              <a:ext uri="{FF2B5EF4-FFF2-40B4-BE49-F238E27FC236}">
                <a16:creationId xmlns:a16="http://schemas.microsoft.com/office/drawing/2014/main" id="{2D67CDFC-277D-BCAB-DD36-586740FB1C0D}"/>
              </a:ext>
            </a:extLst>
          </p:cNvPr>
          <p:cNvSpPr/>
          <p:nvPr/>
        </p:nvSpPr>
        <p:spPr>
          <a:xfrm>
            <a:off x="6321662" y="4468220"/>
            <a:ext cx="326571" cy="992561"/>
          </a:xfrm>
          <a:prstGeom prst="chevron">
            <a:avLst/>
          </a:prstGeom>
          <a:solidFill>
            <a:srgbClr val="FF000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9" name="Flèche : chevron 118">
            <a:extLst>
              <a:ext uri="{FF2B5EF4-FFF2-40B4-BE49-F238E27FC236}">
                <a16:creationId xmlns:a16="http://schemas.microsoft.com/office/drawing/2014/main" id="{81BBABCF-35F1-0303-13FE-D8BCFBFE408E}"/>
              </a:ext>
            </a:extLst>
          </p:cNvPr>
          <p:cNvSpPr/>
          <p:nvPr/>
        </p:nvSpPr>
        <p:spPr>
          <a:xfrm>
            <a:off x="8665909" y="4478166"/>
            <a:ext cx="326571" cy="992561"/>
          </a:xfrm>
          <a:prstGeom prst="chevron">
            <a:avLst/>
          </a:prstGeom>
          <a:solidFill>
            <a:srgbClr val="5770B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0" name="Flèche : chevron 119">
            <a:extLst>
              <a:ext uri="{FF2B5EF4-FFF2-40B4-BE49-F238E27FC236}">
                <a16:creationId xmlns:a16="http://schemas.microsoft.com/office/drawing/2014/main" id="{E40517D4-229A-0136-0F3E-A890145671DE}"/>
              </a:ext>
            </a:extLst>
          </p:cNvPr>
          <p:cNvSpPr/>
          <p:nvPr/>
        </p:nvSpPr>
        <p:spPr>
          <a:xfrm>
            <a:off x="9961236" y="1624090"/>
            <a:ext cx="326571" cy="992561"/>
          </a:xfrm>
          <a:prstGeom prst="chevron">
            <a:avLst/>
          </a:prstGeom>
          <a:solidFill>
            <a:srgbClr val="00AC8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DFC70BCD-62B2-CD53-F37B-489DA0DFBB2A}"/>
              </a:ext>
            </a:extLst>
          </p:cNvPr>
          <p:cNvSpPr/>
          <p:nvPr/>
        </p:nvSpPr>
        <p:spPr>
          <a:xfrm>
            <a:off x="9096772" y="3555128"/>
            <a:ext cx="2556000" cy="648000"/>
          </a:xfrm>
          <a:prstGeom prst="rect">
            <a:avLst/>
          </a:prstGeom>
          <a:solidFill>
            <a:srgbClr val="FF6F4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700" b="1" dirty="0">
                <a:solidFill>
                  <a:schemeClr val="tx1"/>
                </a:solidFill>
                <a:latin typeface="+mj-lt"/>
              </a:rPr>
              <a:t>Rapport présenté</a:t>
            </a:r>
          </a:p>
          <a:p>
            <a:r>
              <a:rPr lang="fr-FR" sz="1700" dirty="0">
                <a:solidFill>
                  <a:schemeClr val="tx1"/>
                </a:solidFill>
                <a:latin typeface="+mj-lt"/>
              </a:rPr>
              <a:t>au Conseil d’administration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52BBEA80-52AE-1673-A98C-C6AE490AAA3C}"/>
              </a:ext>
            </a:extLst>
          </p:cNvPr>
          <p:cNvSpPr/>
          <p:nvPr/>
        </p:nvSpPr>
        <p:spPr>
          <a:xfrm>
            <a:off x="9096772" y="4289023"/>
            <a:ext cx="2556000" cy="936000"/>
          </a:xfrm>
          <a:prstGeom prst="rect">
            <a:avLst/>
          </a:prstGeom>
          <a:solidFill>
            <a:srgbClr val="FF6F4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700" b="1" dirty="0">
                <a:solidFill>
                  <a:schemeClr val="tx1"/>
                </a:solidFill>
                <a:latin typeface="+mj-lt"/>
              </a:rPr>
              <a:t>Intégré</a:t>
            </a:r>
          </a:p>
          <a:p>
            <a:r>
              <a:rPr lang="fr-FR" sz="1700" dirty="0">
                <a:solidFill>
                  <a:schemeClr val="tx1"/>
                </a:solidFill>
                <a:latin typeface="+mj-lt"/>
              </a:rPr>
              <a:t>au dossier destiné</a:t>
            </a:r>
          </a:p>
          <a:p>
            <a:r>
              <a:rPr lang="fr-FR" sz="1700" dirty="0">
                <a:solidFill>
                  <a:schemeClr val="tx1"/>
                </a:solidFill>
                <a:latin typeface="+mj-lt"/>
              </a:rPr>
              <a:t>aux évaluateurs externes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92DF3AA4-C328-2301-12F6-9C6B121C5519}"/>
              </a:ext>
            </a:extLst>
          </p:cNvPr>
          <p:cNvSpPr/>
          <p:nvPr/>
        </p:nvSpPr>
        <p:spPr>
          <a:xfrm>
            <a:off x="9096772" y="5317474"/>
            <a:ext cx="2556000" cy="936000"/>
          </a:xfrm>
          <a:prstGeom prst="rect">
            <a:avLst/>
          </a:prstGeom>
          <a:solidFill>
            <a:srgbClr val="FF6F4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700" b="1" dirty="0">
                <a:solidFill>
                  <a:schemeClr val="tx1"/>
                </a:solidFill>
                <a:latin typeface="+mj-lt"/>
              </a:rPr>
              <a:t>Transmis</a:t>
            </a:r>
          </a:p>
          <a:p>
            <a:r>
              <a:rPr lang="fr-FR" sz="1700" dirty="0">
                <a:solidFill>
                  <a:schemeClr val="tx1"/>
                </a:solidFill>
                <a:latin typeface="+mj-lt"/>
              </a:rPr>
              <a:t>aux autorités de rattachement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C1EF1CC-3DDE-2AF0-FD20-72B5AAD14DCC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303000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15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Rapport d’auto-évaluation	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Version animée</a:t>
            </a:r>
            <a:endParaRPr lang="fr-FR" sz="2400" dirty="0">
              <a:solidFill>
                <a:srgbClr val="E1000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9742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0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5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500"/>
                            </p:stCondLst>
                            <p:childTnLst>
                              <p:par>
                                <p:cTn id="1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500"/>
                            </p:stCondLst>
                            <p:childTnLst>
                              <p:par>
                                <p:cTn id="1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500"/>
                            </p:stCondLst>
                            <p:childTnLst>
                              <p:par>
                                <p:cTn id="1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500"/>
                            </p:stCondLst>
                            <p:childTnLst>
                              <p:par>
                                <p:cTn id="1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7" grpId="0" animBg="1"/>
      <p:bldP spid="8" grpId="0" animBg="1"/>
      <p:bldP spid="24" grpId="0" animBg="1"/>
      <p:bldP spid="27" grpId="0" animBg="1"/>
      <p:bldP spid="28" grpId="0" animBg="1"/>
      <p:bldP spid="43" grpId="0" animBg="1"/>
      <p:bldP spid="67" grpId="0" animBg="1"/>
      <p:bldP spid="68" grpId="0" animBg="1"/>
      <p:bldP spid="70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3" grpId="0" animBg="1"/>
      <p:bldP spid="84" grpId="0" animBg="1"/>
      <p:bldP spid="85" grpId="0" animBg="1"/>
      <p:bldP spid="86" grpId="0" animBg="1"/>
      <p:bldP spid="104" grpId="0" animBg="1"/>
      <p:bldP spid="105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rapèze 43">
            <a:extLst>
              <a:ext uri="{FF2B5EF4-FFF2-40B4-BE49-F238E27FC236}">
                <a16:creationId xmlns:a16="http://schemas.microsoft.com/office/drawing/2014/main" id="{0E842F9C-9AC8-427D-BFCA-150BB4E42E08}"/>
              </a:ext>
            </a:extLst>
          </p:cNvPr>
          <p:cNvSpPr/>
          <p:nvPr/>
        </p:nvSpPr>
        <p:spPr>
          <a:xfrm rot="5400000">
            <a:off x="7451086" y="2059644"/>
            <a:ext cx="4752000" cy="3600000"/>
          </a:xfrm>
          <a:prstGeom prst="trapezoid">
            <a:avLst/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Trapèze 10">
            <a:extLst>
              <a:ext uri="{FF2B5EF4-FFF2-40B4-BE49-F238E27FC236}">
                <a16:creationId xmlns:a16="http://schemas.microsoft.com/office/drawing/2014/main" id="{577E4984-BDFA-4C15-9B09-E6B9415915FF}"/>
              </a:ext>
            </a:extLst>
          </p:cNvPr>
          <p:cNvSpPr/>
          <p:nvPr/>
        </p:nvSpPr>
        <p:spPr>
          <a:xfrm rot="5400000">
            <a:off x="-78320" y="1209642"/>
            <a:ext cx="4752000" cy="3528000"/>
          </a:xfrm>
          <a:prstGeom prst="trapezoid">
            <a:avLst/>
          </a:prstGeom>
          <a:solidFill>
            <a:srgbClr val="465F9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EE8905-ED43-4FAE-9F85-2671243753E4}"/>
              </a:ext>
            </a:extLst>
          </p:cNvPr>
          <p:cNvSpPr/>
          <p:nvPr/>
        </p:nvSpPr>
        <p:spPr>
          <a:xfrm>
            <a:off x="718307" y="762329"/>
            <a:ext cx="3186354" cy="381734"/>
          </a:xfrm>
          <a:prstGeom prst="rect">
            <a:avLst/>
          </a:prstGeom>
          <a:solidFill>
            <a:srgbClr val="C2C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7675"/>
            <a:r>
              <a:rPr lang="fr-FR" b="1" dirty="0">
                <a:solidFill>
                  <a:schemeClr val="tx1"/>
                </a:solidFill>
                <a:latin typeface="+mj-lt"/>
              </a:rPr>
              <a:t>Préparation de la mission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B90C2E9-33A8-4A09-96CA-58F5B62B192E}"/>
              </a:ext>
            </a:extLst>
          </p:cNvPr>
          <p:cNvSpPr/>
          <p:nvPr/>
        </p:nvSpPr>
        <p:spPr>
          <a:xfrm>
            <a:off x="8290448" y="1638679"/>
            <a:ext cx="3186354" cy="404976"/>
          </a:xfrm>
          <a:prstGeom prst="rect">
            <a:avLst/>
          </a:prstGeom>
          <a:solidFill>
            <a:srgbClr val="FFF5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7675"/>
            <a:r>
              <a:rPr lang="fr-FR" b="1" dirty="0">
                <a:solidFill>
                  <a:schemeClr val="tx1"/>
                </a:solidFill>
                <a:latin typeface="+mj-lt"/>
              </a:rPr>
              <a:t>Rapport et restitution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AE90BF-A5D5-4199-9EB0-B32C20575556}"/>
              </a:ext>
            </a:extLst>
          </p:cNvPr>
          <p:cNvSpPr/>
          <p:nvPr/>
        </p:nvSpPr>
        <p:spPr>
          <a:xfrm>
            <a:off x="718307" y="1231711"/>
            <a:ext cx="3186354" cy="11177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500" b="1" dirty="0">
                <a:solidFill>
                  <a:schemeClr val="tx1"/>
                </a:solidFill>
                <a:latin typeface="+mj-lt"/>
              </a:rPr>
              <a:t>Prise de contact avec l’établissement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48C3243-9F72-429F-B6F2-369954707D6E}"/>
              </a:ext>
            </a:extLst>
          </p:cNvPr>
          <p:cNvSpPr/>
          <p:nvPr/>
        </p:nvSpPr>
        <p:spPr>
          <a:xfrm>
            <a:off x="796523" y="1542367"/>
            <a:ext cx="3024000" cy="720000"/>
          </a:xfrm>
          <a:prstGeom prst="rect">
            <a:avLst/>
          </a:prstGeom>
          <a:solidFill>
            <a:srgbClr val="C2C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Présentation de la démarche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Réponses aux questions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Modalités d’information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F2410F5-FF77-4FE9-8D63-278E022A191E}"/>
              </a:ext>
            </a:extLst>
          </p:cNvPr>
          <p:cNvSpPr/>
          <p:nvPr/>
        </p:nvSpPr>
        <p:spPr>
          <a:xfrm>
            <a:off x="718307" y="2437153"/>
            <a:ext cx="3186000" cy="11177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500" b="1" dirty="0">
                <a:solidFill>
                  <a:schemeClr val="tx1"/>
                </a:solidFill>
                <a:latin typeface="+mj-lt"/>
              </a:rPr>
              <a:t>Analyse du dossier d’auto-évaluation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23A1CC1-DB5C-4321-B221-0885F1D7AE49}"/>
              </a:ext>
            </a:extLst>
          </p:cNvPr>
          <p:cNvSpPr/>
          <p:nvPr/>
        </p:nvSpPr>
        <p:spPr>
          <a:xfrm>
            <a:off x="796523" y="2742085"/>
            <a:ext cx="3024000" cy="720000"/>
          </a:xfrm>
          <a:prstGeom prst="rect">
            <a:avLst/>
          </a:prstGeom>
          <a:solidFill>
            <a:srgbClr val="C2C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Contexte et besoins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Pertinence et efficacité des choix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Problématique et questionnement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DC713E8-6951-48CC-9064-EF213072B58D}"/>
              </a:ext>
            </a:extLst>
          </p:cNvPr>
          <p:cNvSpPr/>
          <p:nvPr/>
        </p:nvSpPr>
        <p:spPr>
          <a:xfrm>
            <a:off x="718307" y="3642595"/>
            <a:ext cx="3186000" cy="11177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500" b="1" dirty="0">
                <a:solidFill>
                  <a:schemeClr val="tx1"/>
                </a:solidFill>
                <a:latin typeface="+mj-lt"/>
              </a:rPr>
              <a:t>Retour vers le chef d’établissement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F910AA2-E87A-4BA7-ABD9-6B1F608A2FA5}"/>
              </a:ext>
            </a:extLst>
          </p:cNvPr>
          <p:cNvSpPr/>
          <p:nvPr/>
        </p:nvSpPr>
        <p:spPr>
          <a:xfrm>
            <a:off x="796523" y="3942406"/>
            <a:ext cx="3024000" cy="720000"/>
          </a:xfrm>
          <a:prstGeom prst="rect">
            <a:avLst/>
          </a:prstGeom>
          <a:solidFill>
            <a:srgbClr val="C2C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Orientation générale de l’analyse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Questionnement et observations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Modalités de visite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BB2F081-B98A-4F9F-88E1-CAE0D0EB75ED}"/>
              </a:ext>
            </a:extLst>
          </p:cNvPr>
          <p:cNvSpPr/>
          <p:nvPr/>
        </p:nvSpPr>
        <p:spPr>
          <a:xfrm>
            <a:off x="8301993" y="2132259"/>
            <a:ext cx="3186354" cy="111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500" b="1" dirty="0">
                <a:solidFill>
                  <a:schemeClr val="tx1"/>
                </a:solidFill>
                <a:latin typeface="+mj-lt"/>
              </a:rPr>
              <a:t>Pré-rapport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403911D-3954-47D0-8E7F-1D28E2D00138}"/>
              </a:ext>
            </a:extLst>
          </p:cNvPr>
          <p:cNvSpPr/>
          <p:nvPr/>
        </p:nvSpPr>
        <p:spPr>
          <a:xfrm>
            <a:off x="8372261" y="2451126"/>
            <a:ext cx="3022728" cy="720000"/>
          </a:xfrm>
          <a:prstGeom prst="rect">
            <a:avLst/>
          </a:prstGeom>
          <a:solidFill>
            <a:srgbClr val="FFF5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12 à 15 pages rédigées, argumentées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Points forts, marges de progrès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Stratégie Plan d’action et de formation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8A5BD084-9F73-4EEA-8EFE-2977129FD43B}"/>
              </a:ext>
            </a:extLst>
          </p:cNvPr>
          <p:cNvSpPr txBox="1"/>
          <p:nvPr/>
        </p:nvSpPr>
        <p:spPr>
          <a:xfrm>
            <a:off x="640422" y="431966"/>
            <a:ext cx="5911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>
                <a:ln w="22225">
                  <a:solidFill>
                    <a:srgbClr val="465F9D"/>
                  </a:solidFill>
                  <a:prstDash val="solid"/>
                </a:ln>
                <a:solidFill>
                  <a:srgbClr val="417DC4"/>
                </a:solidFill>
              </a:rPr>
              <a:t>1</a:t>
            </a:r>
            <a:endParaRPr lang="fr-FR" b="1" dirty="0">
              <a:ln>
                <a:solidFill>
                  <a:srgbClr val="465F9D"/>
                </a:solidFill>
              </a:ln>
              <a:solidFill>
                <a:srgbClr val="417DC4"/>
              </a:solidFill>
            </a:endParaRPr>
          </a:p>
        </p:txBody>
      </p:sp>
      <p:sp>
        <p:nvSpPr>
          <p:cNvPr id="43" name="Trapèze 42">
            <a:extLst>
              <a:ext uri="{FF2B5EF4-FFF2-40B4-BE49-F238E27FC236}">
                <a16:creationId xmlns:a16="http://schemas.microsoft.com/office/drawing/2014/main" id="{2703299B-5553-4F7E-B602-AA125E5AA95D}"/>
              </a:ext>
            </a:extLst>
          </p:cNvPr>
          <p:cNvSpPr/>
          <p:nvPr/>
        </p:nvSpPr>
        <p:spPr>
          <a:xfrm rot="5400000">
            <a:off x="3668383" y="1708405"/>
            <a:ext cx="4752000" cy="3600000"/>
          </a:xfrm>
          <a:prstGeom prst="trapezoid">
            <a:avLst/>
          </a:prstGeom>
          <a:solidFill>
            <a:srgbClr val="0090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659EAA-300C-4032-9518-1BE7077183BE}"/>
              </a:ext>
            </a:extLst>
          </p:cNvPr>
          <p:cNvSpPr/>
          <p:nvPr/>
        </p:nvSpPr>
        <p:spPr>
          <a:xfrm>
            <a:off x="4512004" y="1276457"/>
            <a:ext cx="3177174" cy="409443"/>
          </a:xfrm>
          <a:prstGeom prst="rect">
            <a:avLst/>
          </a:prstGeom>
          <a:solidFill>
            <a:srgbClr val="9FF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7675"/>
            <a:r>
              <a:rPr lang="fr-FR" b="1" dirty="0">
                <a:solidFill>
                  <a:schemeClr val="tx1"/>
                </a:solidFill>
                <a:latin typeface="+mj-lt"/>
              </a:rPr>
              <a:t>Visite dans l’établissement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608462E-7C3C-40DD-9AE2-8AC6B808359B}"/>
              </a:ext>
            </a:extLst>
          </p:cNvPr>
          <p:cNvSpPr/>
          <p:nvPr/>
        </p:nvSpPr>
        <p:spPr>
          <a:xfrm>
            <a:off x="4512003" y="1773549"/>
            <a:ext cx="3186354" cy="11177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500" b="1" dirty="0">
                <a:solidFill>
                  <a:schemeClr val="tx1"/>
                </a:solidFill>
                <a:latin typeface="+mj-lt"/>
              </a:rPr>
              <a:t>Organisation de la visite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3F3AF4-AE03-4DAB-B833-5C0A1A555399}"/>
              </a:ext>
            </a:extLst>
          </p:cNvPr>
          <p:cNvSpPr/>
          <p:nvPr/>
        </p:nvSpPr>
        <p:spPr>
          <a:xfrm>
            <a:off x="4589191" y="2077116"/>
            <a:ext cx="3024000" cy="720000"/>
          </a:xfrm>
          <a:prstGeom prst="rect">
            <a:avLst/>
          </a:prstGeom>
          <a:solidFill>
            <a:srgbClr val="9FF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Deux ou trois jours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Explicitation de la démarche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Observations et entretiens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01A1503-CC06-4BAC-B6C8-244498786BB4}"/>
              </a:ext>
            </a:extLst>
          </p:cNvPr>
          <p:cNvSpPr/>
          <p:nvPr/>
        </p:nvSpPr>
        <p:spPr>
          <a:xfrm>
            <a:off x="4512003" y="2978991"/>
            <a:ext cx="3186000" cy="11177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500" b="1" dirty="0">
                <a:solidFill>
                  <a:schemeClr val="tx1"/>
                </a:solidFill>
                <a:latin typeface="+mj-lt"/>
              </a:rPr>
              <a:t>Observations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D8DD524-526B-4488-9C55-78277CF99B97}"/>
              </a:ext>
            </a:extLst>
          </p:cNvPr>
          <p:cNvSpPr/>
          <p:nvPr/>
        </p:nvSpPr>
        <p:spPr>
          <a:xfrm>
            <a:off x="4589191" y="3284627"/>
            <a:ext cx="3024000" cy="720000"/>
          </a:xfrm>
          <a:prstGeom prst="rect">
            <a:avLst/>
          </a:prstGeom>
          <a:solidFill>
            <a:srgbClr val="9FF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Établissement et fonctionnement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Espaces et environnement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Séquences de vie élèves et personnels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1775919-2A0A-498A-9274-A9CDA316A837}"/>
              </a:ext>
            </a:extLst>
          </p:cNvPr>
          <p:cNvSpPr/>
          <p:nvPr/>
        </p:nvSpPr>
        <p:spPr>
          <a:xfrm>
            <a:off x="4512003" y="4184433"/>
            <a:ext cx="3186000" cy="11177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500" b="1" dirty="0">
                <a:solidFill>
                  <a:schemeClr val="tx1"/>
                </a:solidFill>
                <a:latin typeface="+mj-lt"/>
              </a:rPr>
              <a:t>Entretiens et échanges avec les acteurs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85AEED8-6E6E-4F9E-BBC6-89474948EA40}"/>
              </a:ext>
            </a:extLst>
          </p:cNvPr>
          <p:cNvSpPr/>
          <p:nvPr/>
        </p:nvSpPr>
        <p:spPr>
          <a:xfrm>
            <a:off x="4589191" y="4484948"/>
            <a:ext cx="3024000" cy="720000"/>
          </a:xfrm>
          <a:prstGeom prst="rect">
            <a:avLst/>
          </a:prstGeom>
          <a:solidFill>
            <a:srgbClr val="9FF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Individuels ou collectifs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Catégoriels ou </a:t>
            </a:r>
            <a:r>
              <a:rPr lang="fr-FR" sz="1500" i="1" dirty="0" err="1">
                <a:solidFill>
                  <a:schemeClr val="tx1"/>
                </a:solidFill>
                <a:latin typeface="+mj-lt"/>
              </a:rPr>
              <a:t>intercatégoriels</a:t>
            </a:r>
            <a:endParaRPr lang="fr-FR" sz="1500" i="1" dirty="0">
              <a:solidFill>
                <a:schemeClr val="tx1"/>
              </a:solidFill>
              <a:latin typeface="+mj-lt"/>
            </a:endParaRP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Organisation préétablie avec le chef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D743B3A7-3DF1-47E3-9DF2-9BD804B670B4}"/>
              </a:ext>
            </a:extLst>
          </p:cNvPr>
          <p:cNvSpPr txBox="1"/>
          <p:nvPr/>
        </p:nvSpPr>
        <p:spPr>
          <a:xfrm>
            <a:off x="4483023" y="973805"/>
            <a:ext cx="5911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>
                <a:ln w="22225">
                  <a:solidFill>
                    <a:srgbClr val="009099"/>
                  </a:solidFill>
                  <a:prstDash val="solid"/>
                </a:ln>
                <a:solidFill>
                  <a:srgbClr val="34BAB5"/>
                </a:solidFill>
              </a:rPr>
              <a:t>2</a:t>
            </a:r>
            <a:endParaRPr lang="fr-FR" b="1" dirty="0">
              <a:ln>
                <a:solidFill>
                  <a:srgbClr val="009099"/>
                </a:solidFill>
              </a:ln>
              <a:solidFill>
                <a:srgbClr val="34BAB5"/>
              </a:solidFill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4090ADFF-FD4F-4991-AD41-41998EB09E3E}"/>
              </a:ext>
            </a:extLst>
          </p:cNvPr>
          <p:cNvSpPr txBox="1"/>
          <p:nvPr/>
        </p:nvSpPr>
        <p:spPr>
          <a:xfrm>
            <a:off x="8264669" y="1333336"/>
            <a:ext cx="591127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>
                <a:ln w="22225">
                  <a:solidFill>
                    <a:srgbClr val="7030A0"/>
                  </a:solidFill>
                  <a:prstDash val="solid"/>
                </a:ln>
                <a:solidFill>
                  <a:srgbClr val="FFE800"/>
                </a:solidFill>
              </a:rPr>
              <a:t>3</a:t>
            </a:r>
            <a:endParaRPr lang="fr-FR" b="1" dirty="0">
              <a:ln>
                <a:solidFill>
                  <a:srgbClr val="7030A0"/>
                </a:solidFill>
              </a:ln>
              <a:solidFill>
                <a:srgbClr val="FFE8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4B7AEB-B2C2-03B4-6676-7C8AFE24F016}"/>
              </a:ext>
            </a:extLst>
          </p:cNvPr>
          <p:cNvSpPr/>
          <p:nvPr/>
        </p:nvSpPr>
        <p:spPr>
          <a:xfrm>
            <a:off x="8301993" y="3324995"/>
            <a:ext cx="3186354" cy="111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500" b="1" dirty="0">
                <a:solidFill>
                  <a:schemeClr val="tx1"/>
                </a:solidFill>
                <a:latin typeface="+mj-lt"/>
              </a:rPr>
              <a:t>Restitution et relecture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608E78B-23B2-4E42-82A5-FBC78353E9BE}"/>
              </a:ext>
            </a:extLst>
          </p:cNvPr>
          <p:cNvSpPr/>
          <p:nvPr/>
        </p:nvSpPr>
        <p:spPr>
          <a:xfrm>
            <a:off x="8372261" y="3623182"/>
            <a:ext cx="3034909" cy="720000"/>
          </a:xfrm>
          <a:prstGeom prst="rect">
            <a:avLst/>
          </a:prstGeom>
          <a:solidFill>
            <a:srgbClr val="FFF5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Restitution participative sur site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Échanges et amendements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Relecture académique avant envoi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3A60DAD-6CFF-BFC0-845D-9ADFCA2F54CE}"/>
              </a:ext>
            </a:extLst>
          </p:cNvPr>
          <p:cNvSpPr/>
          <p:nvPr/>
        </p:nvSpPr>
        <p:spPr>
          <a:xfrm>
            <a:off x="8301993" y="4519957"/>
            <a:ext cx="3186354" cy="111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500" b="1" dirty="0">
                <a:solidFill>
                  <a:schemeClr val="tx1"/>
                </a:solidFill>
                <a:latin typeface="+mj-lt"/>
              </a:rPr>
              <a:t>Rapport définitif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CE5BC4E-AFDC-401F-B76A-42C8414E986D}"/>
              </a:ext>
            </a:extLst>
          </p:cNvPr>
          <p:cNvSpPr/>
          <p:nvPr/>
        </p:nvSpPr>
        <p:spPr>
          <a:xfrm>
            <a:off x="8372261" y="4822575"/>
            <a:ext cx="3034909" cy="720000"/>
          </a:xfrm>
          <a:prstGeom prst="rect">
            <a:avLst/>
          </a:prstGeom>
          <a:solidFill>
            <a:srgbClr val="FFF5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Communication chef et CA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Possibilité observations annexées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Communication autorités de tutelle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BDA278-51C2-25B2-657C-93D8173B37AC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303000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16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Étapes de l’évaluation externe	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Version animée</a:t>
            </a:r>
            <a:endParaRPr lang="fr-FR" sz="2400" dirty="0">
              <a:solidFill>
                <a:srgbClr val="E1000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877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11" grpId="0" animBg="1"/>
      <p:bldP spid="14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32" grpId="0" animBg="1"/>
      <p:bldP spid="33" grpId="0" animBg="1"/>
      <p:bldP spid="40" grpId="0"/>
      <p:bldP spid="43" grpId="0" animBg="1"/>
      <p:bldP spid="15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41" grpId="0"/>
      <p:bldP spid="42" grpId="0"/>
      <p:bldP spid="2" grpId="0" animBg="1"/>
      <p:bldP spid="36" grpId="0" animBg="1"/>
      <p:bldP spid="3" grpId="0" animBg="1"/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40B063-F018-7BBF-4B8F-7FCB8162F043}"/>
              </a:ext>
            </a:extLst>
          </p:cNvPr>
          <p:cNvSpPr/>
          <p:nvPr/>
        </p:nvSpPr>
        <p:spPr>
          <a:xfrm>
            <a:off x="4640348" y="1105881"/>
            <a:ext cx="1063690" cy="156851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500" dirty="0">
                <a:solidFill>
                  <a:srgbClr val="0066FF"/>
                </a:solidFill>
                <a:sym typeface="Wingdings" panose="05000000000000000000" pitchFamily="2" charset="2"/>
              </a:rPr>
              <a:t></a:t>
            </a:r>
            <a:endParaRPr lang="fr-FR" sz="11500" dirty="0">
              <a:solidFill>
                <a:srgbClr val="0066FF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7CFA6F8-06E8-DBF4-89E8-EEEBA32E0B78}"/>
              </a:ext>
            </a:extLst>
          </p:cNvPr>
          <p:cNvSpPr/>
          <p:nvPr/>
        </p:nvSpPr>
        <p:spPr>
          <a:xfrm>
            <a:off x="4386000" y="1215888"/>
            <a:ext cx="3420000" cy="1260000"/>
          </a:xfrm>
          <a:prstGeom prst="rect">
            <a:avLst/>
          </a:prstGeom>
          <a:solidFill>
            <a:srgbClr val="7AB1E8">
              <a:alpha val="8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100" dirty="0">
                <a:solidFill>
                  <a:schemeClr val="tx1"/>
                </a:solidFill>
                <a:latin typeface="+mj-lt"/>
              </a:rPr>
              <a:t>Un </a:t>
            </a:r>
            <a:r>
              <a:rPr lang="fr-FR" sz="2100" b="1" dirty="0">
                <a:solidFill>
                  <a:schemeClr val="tx1"/>
                </a:solidFill>
                <a:latin typeface="+mj-lt"/>
              </a:rPr>
              <a:t>prolongement</a:t>
            </a:r>
            <a:r>
              <a:rPr lang="fr-FR" sz="2100" dirty="0">
                <a:solidFill>
                  <a:schemeClr val="tx1"/>
                </a:solidFill>
                <a:latin typeface="+mj-lt"/>
              </a:rPr>
              <a:t>, un </a:t>
            </a:r>
            <a:r>
              <a:rPr lang="fr-FR" sz="2100" b="1" dirty="0">
                <a:solidFill>
                  <a:schemeClr val="tx1"/>
                </a:solidFill>
                <a:latin typeface="+mj-lt"/>
              </a:rPr>
              <a:t>enrichissement</a:t>
            </a:r>
            <a:r>
              <a:rPr lang="fr-FR" sz="2100" dirty="0">
                <a:solidFill>
                  <a:schemeClr val="tx1"/>
                </a:solidFill>
                <a:latin typeface="+mj-lt"/>
              </a:rPr>
              <a:t> de la réflexion de l’établissement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5F3D3F5-CDBA-2DC1-84D2-25250BED6FB1}"/>
              </a:ext>
            </a:extLst>
          </p:cNvPr>
          <p:cNvSpPr/>
          <p:nvPr/>
        </p:nvSpPr>
        <p:spPr>
          <a:xfrm>
            <a:off x="1055598" y="1108373"/>
            <a:ext cx="1063690" cy="156851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500" dirty="0">
                <a:solidFill>
                  <a:srgbClr val="0066FF"/>
                </a:solidFill>
                <a:sym typeface="Wingdings" panose="05000000000000000000" pitchFamily="2" charset="2"/>
              </a:rPr>
              <a:t></a:t>
            </a:r>
            <a:endParaRPr lang="fr-FR" sz="11500" dirty="0">
              <a:solidFill>
                <a:srgbClr val="0066FF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D338ED2-6D0C-6871-D794-D441647F2A76}"/>
              </a:ext>
            </a:extLst>
          </p:cNvPr>
          <p:cNvSpPr/>
          <p:nvPr/>
        </p:nvSpPr>
        <p:spPr>
          <a:xfrm>
            <a:off x="816532" y="1215888"/>
            <a:ext cx="3420000" cy="1260000"/>
          </a:xfrm>
          <a:prstGeom prst="rect">
            <a:avLst/>
          </a:prstGeom>
          <a:solidFill>
            <a:srgbClr val="7AB1E8">
              <a:alpha val="8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100" dirty="0">
                <a:solidFill>
                  <a:schemeClr val="tx1"/>
                </a:solidFill>
                <a:latin typeface="+mj-lt"/>
              </a:rPr>
              <a:t>Une </a:t>
            </a:r>
            <a:r>
              <a:rPr lang="fr-FR" sz="2100" b="1" dirty="0">
                <a:solidFill>
                  <a:schemeClr val="tx1"/>
                </a:solidFill>
                <a:latin typeface="+mj-lt"/>
              </a:rPr>
              <a:t>plus-value </a:t>
            </a:r>
            <a:r>
              <a:rPr lang="fr-FR" sz="2100" dirty="0">
                <a:solidFill>
                  <a:schemeClr val="tx1"/>
                </a:solidFill>
                <a:latin typeface="+mj-lt"/>
              </a:rPr>
              <a:t>pour l’établissement par l’extériorité d’un </a:t>
            </a:r>
            <a:r>
              <a:rPr lang="fr-FR" sz="2100" b="1" dirty="0">
                <a:solidFill>
                  <a:schemeClr val="tx1"/>
                </a:solidFill>
                <a:latin typeface="+mj-lt"/>
              </a:rPr>
              <a:t>regard expert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20CDAA-3CDD-0143-367B-361CA553AA62}"/>
              </a:ext>
            </a:extLst>
          </p:cNvPr>
          <p:cNvSpPr/>
          <p:nvPr/>
        </p:nvSpPr>
        <p:spPr>
          <a:xfrm>
            <a:off x="8225098" y="1103159"/>
            <a:ext cx="1063690" cy="156851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500" dirty="0">
                <a:solidFill>
                  <a:srgbClr val="0066FF"/>
                </a:solidFill>
                <a:sym typeface="Wingdings" panose="05000000000000000000" pitchFamily="2" charset="2"/>
              </a:rPr>
              <a:t></a:t>
            </a:r>
            <a:endParaRPr lang="fr-FR" sz="11500" dirty="0">
              <a:solidFill>
                <a:srgbClr val="0066FF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ACDD0B8-2DA9-8852-4E72-8E8F070CD183}"/>
              </a:ext>
            </a:extLst>
          </p:cNvPr>
          <p:cNvSpPr/>
          <p:nvPr/>
        </p:nvSpPr>
        <p:spPr>
          <a:xfrm>
            <a:off x="7955468" y="1215888"/>
            <a:ext cx="3420000" cy="1260000"/>
          </a:xfrm>
          <a:prstGeom prst="rect">
            <a:avLst/>
          </a:prstGeom>
          <a:solidFill>
            <a:srgbClr val="7AB1E8">
              <a:alpha val="8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100" dirty="0">
                <a:solidFill>
                  <a:schemeClr val="tx1"/>
                </a:solidFill>
                <a:latin typeface="+mj-lt"/>
              </a:rPr>
              <a:t>Une </a:t>
            </a:r>
            <a:r>
              <a:rPr lang="fr-FR" sz="2100" b="1" dirty="0">
                <a:solidFill>
                  <a:schemeClr val="tx1"/>
                </a:solidFill>
                <a:latin typeface="+mj-lt"/>
              </a:rPr>
              <a:t>aide </a:t>
            </a:r>
            <a:r>
              <a:rPr lang="fr-FR" sz="2100" dirty="0">
                <a:solidFill>
                  <a:schemeClr val="tx1"/>
                </a:solidFill>
                <a:latin typeface="+mj-lt"/>
              </a:rPr>
              <a:t>à l’établissement, dans sa </a:t>
            </a:r>
            <a:r>
              <a:rPr lang="fr-FR" sz="2100" b="1" dirty="0">
                <a:solidFill>
                  <a:schemeClr val="tx1"/>
                </a:solidFill>
                <a:latin typeface="+mj-lt"/>
              </a:rPr>
              <a:t>singularité </a:t>
            </a:r>
            <a:r>
              <a:rPr lang="fr-FR" sz="2100" dirty="0">
                <a:solidFill>
                  <a:schemeClr val="tx1"/>
                </a:solidFill>
                <a:latin typeface="+mj-lt"/>
              </a:rPr>
              <a:t>et avec le respect de son </a:t>
            </a:r>
            <a:r>
              <a:rPr lang="fr-FR" sz="2100" b="1" dirty="0">
                <a:solidFill>
                  <a:schemeClr val="tx1"/>
                </a:solidFill>
                <a:latin typeface="+mj-lt"/>
              </a:rPr>
              <a:t>autonomie</a:t>
            </a:r>
          </a:p>
        </p:txBody>
      </p:sp>
      <p:sp>
        <p:nvSpPr>
          <p:cNvPr id="21" name="Flèche : droite 20">
            <a:extLst>
              <a:ext uri="{FF2B5EF4-FFF2-40B4-BE49-F238E27FC236}">
                <a16:creationId xmlns:a16="http://schemas.microsoft.com/office/drawing/2014/main" id="{D5A71A86-2CD5-0FBB-339A-419C6BEFD2D8}"/>
              </a:ext>
            </a:extLst>
          </p:cNvPr>
          <p:cNvSpPr/>
          <p:nvPr/>
        </p:nvSpPr>
        <p:spPr>
          <a:xfrm>
            <a:off x="4752217" y="5223757"/>
            <a:ext cx="1095386" cy="886408"/>
          </a:xfrm>
          <a:prstGeom prst="rightArrow">
            <a:avLst/>
          </a:prstGeom>
          <a:solidFill>
            <a:srgbClr val="99C22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E4F9E65-F562-CF8F-B995-8C87ADB096F3}"/>
              </a:ext>
            </a:extLst>
          </p:cNvPr>
          <p:cNvSpPr/>
          <p:nvPr/>
        </p:nvSpPr>
        <p:spPr>
          <a:xfrm>
            <a:off x="4383710" y="5036961"/>
            <a:ext cx="3420000" cy="1260000"/>
          </a:xfrm>
          <a:prstGeom prst="rect">
            <a:avLst/>
          </a:prstGeom>
          <a:solidFill>
            <a:srgbClr val="34BAB5">
              <a:alpha val="69804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100" dirty="0">
                <a:solidFill>
                  <a:schemeClr val="tx1"/>
                </a:solidFill>
                <a:latin typeface="+mj-lt"/>
              </a:rPr>
              <a:t>Une </a:t>
            </a:r>
            <a:r>
              <a:rPr lang="fr-FR" sz="2100" b="1" dirty="0">
                <a:solidFill>
                  <a:schemeClr val="tx1"/>
                </a:solidFill>
                <a:latin typeface="+mj-lt"/>
              </a:rPr>
              <a:t>analyse robuste </a:t>
            </a:r>
            <a:r>
              <a:rPr lang="fr-FR" sz="2100" dirty="0">
                <a:solidFill>
                  <a:schemeClr val="tx1"/>
                </a:solidFill>
                <a:latin typeface="+mj-lt"/>
              </a:rPr>
              <a:t>du dossier d’auto-évaluation, des </a:t>
            </a:r>
            <a:r>
              <a:rPr lang="fr-FR" sz="2100" b="1" dirty="0">
                <a:solidFill>
                  <a:schemeClr val="tx1"/>
                </a:solidFill>
                <a:latin typeface="+mj-lt"/>
              </a:rPr>
              <a:t>données fiables et partagées</a:t>
            </a:r>
          </a:p>
        </p:txBody>
      </p:sp>
      <p:sp>
        <p:nvSpPr>
          <p:cNvPr id="22" name="Flèche : droite 21">
            <a:extLst>
              <a:ext uri="{FF2B5EF4-FFF2-40B4-BE49-F238E27FC236}">
                <a16:creationId xmlns:a16="http://schemas.microsoft.com/office/drawing/2014/main" id="{005E99A3-25AB-44E6-6FE8-EF816C4034CF}"/>
              </a:ext>
            </a:extLst>
          </p:cNvPr>
          <p:cNvSpPr/>
          <p:nvPr/>
        </p:nvSpPr>
        <p:spPr>
          <a:xfrm>
            <a:off x="8358617" y="5223757"/>
            <a:ext cx="1095386" cy="886408"/>
          </a:xfrm>
          <a:prstGeom prst="rightArrow">
            <a:avLst/>
          </a:prstGeom>
          <a:solidFill>
            <a:srgbClr val="99C22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630616A-B9FF-F000-3B16-917797F33EC4}"/>
              </a:ext>
            </a:extLst>
          </p:cNvPr>
          <p:cNvSpPr/>
          <p:nvPr/>
        </p:nvSpPr>
        <p:spPr>
          <a:xfrm>
            <a:off x="7954669" y="5036961"/>
            <a:ext cx="3420000" cy="1260000"/>
          </a:xfrm>
          <a:prstGeom prst="rect">
            <a:avLst/>
          </a:prstGeom>
          <a:solidFill>
            <a:srgbClr val="34BAB5">
              <a:alpha val="69804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100" dirty="0">
                <a:solidFill>
                  <a:schemeClr val="tx1"/>
                </a:solidFill>
                <a:latin typeface="+mj-lt"/>
              </a:rPr>
              <a:t>Une </a:t>
            </a:r>
            <a:r>
              <a:rPr lang="fr-FR" sz="2100" b="1" dirty="0">
                <a:solidFill>
                  <a:schemeClr val="tx1"/>
                </a:solidFill>
                <a:latin typeface="+mj-lt"/>
              </a:rPr>
              <a:t>démarche participative</a:t>
            </a:r>
            <a:r>
              <a:rPr lang="fr-FR" sz="2100" dirty="0">
                <a:solidFill>
                  <a:schemeClr val="tx1"/>
                </a:solidFill>
                <a:latin typeface="+mj-lt"/>
              </a:rPr>
              <a:t>, des </a:t>
            </a:r>
            <a:r>
              <a:rPr lang="fr-FR" sz="2100" b="1" dirty="0">
                <a:solidFill>
                  <a:schemeClr val="tx1"/>
                </a:solidFill>
                <a:latin typeface="+mj-lt"/>
              </a:rPr>
              <a:t>propositions utiles, adaptées et réalistes</a:t>
            </a:r>
          </a:p>
        </p:txBody>
      </p:sp>
      <p:sp>
        <p:nvSpPr>
          <p:cNvPr id="29" name="Flèche : droite 28">
            <a:extLst>
              <a:ext uri="{FF2B5EF4-FFF2-40B4-BE49-F238E27FC236}">
                <a16:creationId xmlns:a16="http://schemas.microsoft.com/office/drawing/2014/main" id="{31932026-34E2-5CB7-FDF1-F2FE0726DC41}"/>
              </a:ext>
            </a:extLst>
          </p:cNvPr>
          <p:cNvSpPr/>
          <p:nvPr/>
        </p:nvSpPr>
        <p:spPr>
          <a:xfrm>
            <a:off x="1078841" y="5223757"/>
            <a:ext cx="1095386" cy="886408"/>
          </a:xfrm>
          <a:prstGeom prst="rightArrow">
            <a:avLst/>
          </a:prstGeom>
          <a:solidFill>
            <a:srgbClr val="99C22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47C572F-75EC-4962-C7C9-2DDF6D26DC97}"/>
              </a:ext>
            </a:extLst>
          </p:cNvPr>
          <p:cNvSpPr/>
          <p:nvPr/>
        </p:nvSpPr>
        <p:spPr>
          <a:xfrm>
            <a:off x="812751" y="5036961"/>
            <a:ext cx="3420000" cy="1260000"/>
          </a:xfrm>
          <a:prstGeom prst="rect">
            <a:avLst/>
          </a:prstGeom>
          <a:solidFill>
            <a:srgbClr val="34BAB5">
              <a:alpha val="69804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100" dirty="0">
                <a:solidFill>
                  <a:schemeClr val="tx1"/>
                </a:solidFill>
                <a:latin typeface="+mj-lt"/>
              </a:rPr>
              <a:t>Une équipe pluri-catégorielle d’</a:t>
            </a:r>
            <a:r>
              <a:rPr lang="fr-FR" sz="2100" b="1" dirty="0">
                <a:solidFill>
                  <a:schemeClr val="tx1"/>
                </a:solidFill>
                <a:latin typeface="+mj-lt"/>
              </a:rPr>
              <a:t>évaluateurs formés, attentifs et rigoureux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41834CA-8BB6-D5C4-586A-87E935551AC1}"/>
              </a:ext>
            </a:extLst>
          </p:cNvPr>
          <p:cNvSpPr/>
          <p:nvPr/>
        </p:nvSpPr>
        <p:spPr>
          <a:xfrm>
            <a:off x="816534" y="726932"/>
            <a:ext cx="5279466" cy="393987"/>
          </a:xfrm>
          <a:prstGeom prst="rect">
            <a:avLst/>
          </a:prstGeom>
          <a:solidFill>
            <a:srgbClr val="7AB1E8">
              <a:alpha val="8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2100" b="1" dirty="0">
                <a:solidFill>
                  <a:schemeClr val="tx1"/>
                </a:solidFill>
                <a:latin typeface="+mj-lt"/>
              </a:rPr>
              <a:t>Ce qu’est l’évaluation externe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AEB1C4F-EAC7-C362-2877-3D1D1E0EEF91}"/>
              </a:ext>
            </a:extLst>
          </p:cNvPr>
          <p:cNvSpPr/>
          <p:nvPr/>
        </p:nvSpPr>
        <p:spPr>
          <a:xfrm>
            <a:off x="818771" y="4538631"/>
            <a:ext cx="5265762" cy="398962"/>
          </a:xfrm>
          <a:prstGeom prst="rect">
            <a:avLst/>
          </a:prstGeom>
          <a:solidFill>
            <a:srgbClr val="34BAB5">
              <a:alpha val="69804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100" b="1" dirty="0">
                <a:solidFill>
                  <a:schemeClr val="tx1"/>
                </a:solidFill>
                <a:latin typeface="+mj-lt"/>
              </a:rPr>
              <a:t>Ce qu’implique l’évaluation externe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679A3FE-0EBE-168D-0FEA-431A9B284F0C}"/>
              </a:ext>
            </a:extLst>
          </p:cNvPr>
          <p:cNvSpPr/>
          <p:nvPr/>
        </p:nvSpPr>
        <p:spPr>
          <a:xfrm>
            <a:off x="816532" y="3185247"/>
            <a:ext cx="1620002" cy="504000"/>
          </a:xfrm>
          <a:prstGeom prst="rect">
            <a:avLst/>
          </a:prstGeom>
          <a:solidFill>
            <a:srgbClr val="FFB7A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+mj-lt"/>
              </a:rPr>
              <a:t>Audit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2C6E8DF-9056-EC2B-D4FA-464B97B503CE}"/>
              </a:ext>
            </a:extLst>
          </p:cNvPr>
          <p:cNvSpPr/>
          <p:nvPr/>
        </p:nvSpPr>
        <p:spPr>
          <a:xfrm>
            <a:off x="2612751" y="3185247"/>
            <a:ext cx="1620000" cy="504000"/>
          </a:xfrm>
          <a:prstGeom prst="rect">
            <a:avLst/>
          </a:prstGeom>
          <a:solidFill>
            <a:srgbClr val="FFB7A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fr-FR" sz="2000" dirty="0">
                <a:solidFill>
                  <a:schemeClr val="tx1"/>
                </a:solidFill>
                <a:latin typeface="+mj-lt"/>
              </a:rPr>
              <a:t>Dialogue</a:t>
            </a:r>
          </a:p>
          <a:p>
            <a:pPr algn="ctr">
              <a:lnSpc>
                <a:spcPts val="2000"/>
              </a:lnSpc>
            </a:pPr>
            <a:r>
              <a:rPr lang="fr-FR" sz="2000" dirty="0">
                <a:solidFill>
                  <a:schemeClr val="tx1"/>
                </a:solidFill>
                <a:latin typeface="+mj-lt"/>
              </a:rPr>
              <a:t>de gestion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47754B0-A10B-E9E0-3FBF-62A809EB5695}"/>
              </a:ext>
            </a:extLst>
          </p:cNvPr>
          <p:cNvSpPr/>
          <p:nvPr/>
        </p:nvSpPr>
        <p:spPr>
          <a:xfrm>
            <a:off x="816532" y="3806948"/>
            <a:ext cx="1620002" cy="504000"/>
          </a:xfrm>
          <a:prstGeom prst="rect">
            <a:avLst/>
          </a:prstGeom>
          <a:solidFill>
            <a:srgbClr val="FFB7A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+mj-lt"/>
              </a:rPr>
              <a:t>Contrôle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4FE2102-CFE3-9846-8C95-3E655C30BF24}"/>
              </a:ext>
            </a:extLst>
          </p:cNvPr>
          <p:cNvSpPr/>
          <p:nvPr/>
        </p:nvSpPr>
        <p:spPr>
          <a:xfrm>
            <a:off x="2612751" y="3806948"/>
            <a:ext cx="1620000" cy="504000"/>
          </a:xfrm>
          <a:prstGeom prst="rect">
            <a:avLst/>
          </a:prstGeom>
          <a:solidFill>
            <a:srgbClr val="FFB7A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+mj-lt"/>
              </a:rPr>
              <a:t>Labellisation</a:t>
            </a:r>
          </a:p>
        </p:txBody>
      </p:sp>
      <p:sp>
        <p:nvSpPr>
          <p:cNvPr id="37" name="Signe de multiplication 36">
            <a:extLst>
              <a:ext uri="{FF2B5EF4-FFF2-40B4-BE49-F238E27FC236}">
                <a16:creationId xmlns:a16="http://schemas.microsoft.com/office/drawing/2014/main" id="{B05B9A4D-7BB0-DBF3-895D-EF8B11527D5F}"/>
              </a:ext>
            </a:extLst>
          </p:cNvPr>
          <p:cNvSpPr/>
          <p:nvPr/>
        </p:nvSpPr>
        <p:spPr>
          <a:xfrm>
            <a:off x="741145" y="3200268"/>
            <a:ext cx="3587040" cy="1093272"/>
          </a:xfrm>
          <a:prstGeom prst="mathMultiply">
            <a:avLst/>
          </a:prstGeom>
          <a:solidFill>
            <a:srgbClr val="FF000F">
              <a:alpha val="50196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>
              <a:latin typeface="+mj-lt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3E655C8-E99D-5B83-3347-1DCC9602E627}"/>
              </a:ext>
            </a:extLst>
          </p:cNvPr>
          <p:cNvSpPr/>
          <p:nvPr/>
        </p:nvSpPr>
        <p:spPr>
          <a:xfrm>
            <a:off x="4390988" y="3191169"/>
            <a:ext cx="3420000" cy="504000"/>
          </a:xfrm>
          <a:prstGeom prst="rect">
            <a:avLst/>
          </a:prstGeom>
          <a:solidFill>
            <a:srgbClr val="FFB7A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+mj-lt"/>
              </a:rPr>
              <a:t>Évaluation individuelle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A3436A2-8D8E-EBFA-A668-986A19E99992}"/>
              </a:ext>
            </a:extLst>
          </p:cNvPr>
          <p:cNvSpPr/>
          <p:nvPr/>
        </p:nvSpPr>
        <p:spPr>
          <a:xfrm>
            <a:off x="4390988" y="3806948"/>
            <a:ext cx="964482" cy="504000"/>
          </a:xfrm>
          <a:prstGeom prst="rect">
            <a:avLst/>
          </a:prstGeom>
          <a:solidFill>
            <a:srgbClr val="FFB7A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+mj-lt"/>
              </a:rPr>
              <a:t>Chef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A7FA6C5-3EDB-4EE7-8776-5098C5986BE2}"/>
              </a:ext>
            </a:extLst>
          </p:cNvPr>
          <p:cNvSpPr/>
          <p:nvPr/>
        </p:nvSpPr>
        <p:spPr>
          <a:xfrm>
            <a:off x="5488384" y="3806948"/>
            <a:ext cx="964482" cy="504000"/>
          </a:xfrm>
          <a:prstGeom prst="rect">
            <a:avLst/>
          </a:prstGeom>
          <a:solidFill>
            <a:srgbClr val="FFB7A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+mj-lt"/>
              </a:rPr>
              <a:t>Équipe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54FC3AE-7FD7-D66E-4EED-799E1529E839}"/>
              </a:ext>
            </a:extLst>
          </p:cNvPr>
          <p:cNvSpPr/>
          <p:nvPr/>
        </p:nvSpPr>
        <p:spPr>
          <a:xfrm>
            <a:off x="6585780" y="3806948"/>
            <a:ext cx="1217930" cy="504000"/>
          </a:xfrm>
          <a:prstGeom prst="rect">
            <a:avLst/>
          </a:prstGeom>
          <a:solidFill>
            <a:srgbClr val="FFB7A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+mj-lt"/>
              </a:rPr>
              <a:t>Personnel</a:t>
            </a:r>
          </a:p>
        </p:txBody>
      </p:sp>
      <p:sp>
        <p:nvSpPr>
          <p:cNvPr id="42" name="Signe de multiplication 41">
            <a:extLst>
              <a:ext uri="{FF2B5EF4-FFF2-40B4-BE49-F238E27FC236}">
                <a16:creationId xmlns:a16="http://schemas.microsoft.com/office/drawing/2014/main" id="{5A9F5D07-1C1D-59BC-F1FB-81306636EC7B}"/>
              </a:ext>
            </a:extLst>
          </p:cNvPr>
          <p:cNvSpPr/>
          <p:nvPr/>
        </p:nvSpPr>
        <p:spPr>
          <a:xfrm>
            <a:off x="4304771" y="3200268"/>
            <a:ext cx="3587040" cy="1093272"/>
          </a:xfrm>
          <a:prstGeom prst="mathMultiply">
            <a:avLst/>
          </a:prstGeom>
          <a:solidFill>
            <a:srgbClr val="FF000F">
              <a:alpha val="50196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>
              <a:latin typeface="+mj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2729A99-91B5-0B18-BBDF-49E87DC4D671}"/>
              </a:ext>
            </a:extLst>
          </p:cNvPr>
          <p:cNvSpPr/>
          <p:nvPr/>
        </p:nvSpPr>
        <p:spPr>
          <a:xfrm>
            <a:off x="7955468" y="3185247"/>
            <a:ext cx="3420000" cy="504000"/>
          </a:xfrm>
          <a:prstGeom prst="rect">
            <a:avLst/>
          </a:prstGeom>
          <a:solidFill>
            <a:srgbClr val="FFB7A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+mj-lt"/>
              </a:rPr>
              <a:t>Évaluation de l’auto-évaluation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4829C2B-5760-1B9B-950B-3AA80C8B5616}"/>
              </a:ext>
            </a:extLst>
          </p:cNvPr>
          <p:cNvSpPr/>
          <p:nvPr/>
        </p:nvSpPr>
        <p:spPr>
          <a:xfrm>
            <a:off x="7955468" y="3806948"/>
            <a:ext cx="3420000" cy="504000"/>
          </a:xfrm>
          <a:prstGeom prst="rect">
            <a:avLst/>
          </a:prstGeom>
          <a:solidFill>
            <a:srgbClr val="FFB7A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+mj-lt"/>
              </a:rPr>
              <a:t>Classement</a:t>
            </a:r>
          </a:p>
        </p:txBody>
      </p:sp>
      <p:sp>
        <p:nvSpPr>
          <p:cNvPr id="45" name="Signe de multiplication 44">
            <a:extLst>
              <a:ext uri="{FF2B5EF4-FFF2-40B4-BE49-F238E27FC236}">
                <a16:creationId xmlns:a16="http://schemas.microsoft.com/office/drawing/2014/main" id="{BF04589B-74EB-B22B-4000-C4B26A9DCD0F}"/>
              </a:ext>
            </a:extLst>
          </p:cNvPr>
          <p:cNvSpPr/>
          <p:nvPr/>
        </p:nvSpPr>
        <p:spPr>
          <a:xfrm>
            <a:off x="7887230" y="3203120"/>
            <a:ext cx="3587040" cy="1093272"/>
          </a:xfrm>
          <a:prstGeom prst="mathMultiply">
            <a:avLst/>
          </a:prstGeom>
          <a:solidFill>
            <a:srgbClr val="E1000F">
              <a:alpha val="49804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>
              <a:latin typeface="+mj-lt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7E4AD08-4CF9-D446-4271-859FCAEB9992}"/>
              </a:ext>
            </a:extLst>
          </p:cNvPr>
          <p:cNvSpPr/>
          <p:nvPr/>
        </p:nvSpPr>
        <p:spPr>
          <a:xfrm>
            <a:off x="816532" y="2706290"/>
            <a:ext cx="5291431" cy="393986"/>
          </a:xfrm>
          <a:prstGeom prst="rect">
            <a:avLst/>
          </a:prstGeom>
          <a:solidFill>
            <a:srgbClr val="FFB7A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>
                <a:solidFill>
                  <a:schemeClr val="tx1"/>
                </a:solidFill>
                <a:latin typeface="+mj-lt"/>
              </a:rPr>
              <a:t>Ce que n’est pas l’évaluation externe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4DD2504-82CF-276B-3022-04A5841834C4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303000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17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Ce qu’est et </a:t>
            </a:r>
            <a:r>
              <a:rPr lang="fr-FR" sz="2400">
                <a:solidFill>
                  <a:srgbClr val="000091"/>
                </a:solidFill>
                <a:latin typeface="+mj-lt"/>
              </a:rPr>
              <a:t>ce que n’est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pas l’évaluation externe	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Version animée</a:t>
            </a:r>
            <a:endParaRPr lang="fr-FR" sz="2400" dirty="0">
              <a:solidFill>
                <a:srgbClr val="E1000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9074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4" grpId="0" animBg="1"/>
      <p:bldP spid="20" grpId="0"/>
      <p:bldP spid="23" grpId="0" animBg="1"/>
      <p:bldP spid="5" grpId="0"/>
      <p:bldP spid="25" grpId="0" animBg="1"/>
      <p:bldP spid="21" grpId="0" animBg="1"/>
      <p:bldP spid="27" grpId="0" animBg="1"/>
      <p:bldP spid="22" grpId="0" animBg="1"/>
      <p:bldP spid="28" grpId="0" animBg="1"/>
      <p:bldP spid="29" grpId="0" animBg="1"/>
      <p:bldP spid="2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A686410-8D98-4FAB-8ADB-BD9CBDFC4D3A}"/>
              </a:ext>
            </a:extLst>
          </p:cNvPr>
          <p:cNvSpPr/>
          <p:nvPr/>
        </p:nvSpPr>
        <p:spPr>
          <a:xfrm>
            <a:off x="2252857" y="662547"/>
            <a:ext cx="7686285" cy="55329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+mj-lt"/>
              </a:rPr>
              <a:t>Charte de déontologie</a:t>
            </a:r>
          </a:p>
          <a:p>
            <a:pPr algn="ctr"/>
            <a:r>
              <a:rPr lang="fr-FR" dirty="0">
                <a:solidFill>
                  <a:schemeClr val="tx1"/>
                </a:solidFill>
                <a:latin typeface="+mj-lt"/>
              </a:rPr>
              <a:t>signée par chaque évaluateur</a:t>
            </a:r>
          </a:p>
        </p:txBody>
      </p:sp>
      <p:sp>
        <p:nvSpPr>
          <p:cNvPr id="4" name="Pentagone 3">
            <a:extLst>
              <a:ext uri="{FF2B5EF4-FFF2-40B4-BE49-F238E27FC236}">
                <a16:creationId xmlns:a16="http://schemas.microsoft.com/office/drawing/2014/main" id="{769965DB-0FA4-4D44-A101-54ED72AFA5BB}"/>
              </a:ext>
            </a:extLst>
          </p:cNvPr>
          <p:cNvSpPr/>
          <p:nvPr/>
        </p:nvSpPr>
        <p:spPr>
          <a:xfrm>
            <a:off x="5169839" y="2597444"/>
            <a:ext cx="1800000" cy="1800000"/>
          </a:xfrm>
          <a:prstGeom prst="pentagon">
            <a:avLst/>
          </a:prstGeom>
          <a:solidFill>
            <a:srgbClr val="00AC8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</a:rPr>
              <a:t>Charte de déontologie de l’évaluateur externe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9CB2CB-BE91-4524-A800-B719D69BCEB0}"/>
              </a:ext>
            </a:extLst>
          </p:cNvPr>
          <p:cNvSpPr/>
          <p:nvPr/>
        </p:nvSpPr>
        <p:spPr>
          <a:xfrm rot="2222256">
            <a:off x="6464036" y="1572200"/>
            <a:ext cx="1116000" cy="1440000"/>
          </a:xfrm>
          <a:prstGeom prst="rect">
            <a:avLst/>
          </a:prstGeom>
          <a:solidFill>
            <a:srgbClr val="4669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b"/>
          <a:lstStyle/>
          <a:p>
            <a:pPr algn="ctr"/>
            <a:endParaRPr lang="fr-FR" sz="17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C44117-3F7A-4F32-AA40-47D8BE24AE74}"/>
              </a:ext>
            </a:extLst>
          </p:cNvPr>
          <p:cNvSpPr/>
          <p:nvPr/>
        </p:nvSpPr>
        <p:spPr>
          <a:xfrm rot="1019721">
            <a:off x="6868340" y="3526597"/>
            <a:ext cx="1440000" cy="1116000"/>
          </a:xfrm>
          <a:prstGeom prst="rect">
            <a:avLst/>
          </a:prstGeom>
          <a:solidFill>
            <a:srgbClr val="169B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endParaRPr lang="fr-FR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3732553-F063-4A00-98C2-4A77D4FB839D}"/>
              </a:ext>
            </a:extLst>
          </p:cNvPr>
          <p:cNvSpPr/>
          <p:nvPr/>
        </p:nvSpPr>
        <p:spPr>
          <a:xfrm>
            <a:off x="5513804" y="4490986"/>
            <a:ext cx="1116000" cy="1440000"/>
          </a:xfrm>
          <a:prstGeom prst="rect">
            <a:avLst/>
          </a:prstGeom>
          <a:solidFill>
            <a:srgbClr val="91AE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FR" sz="17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AC59A24-26EE-4206-91B8-83AF1EC53FB2}"/>
              </a:ext>
            </a:extLst>
          </p:cNvPr>
          <p:cNvSpPr/>
          <p:nvPr/>
        </p:nvSpPr>
        <p:spPr>
          <a:xfrm rot="3120000">
            <a:off x="4411891" y="1737816"/>
            <a:ext cx="1440000" cy="1116000"/>
          </a:xfrm>
          <a:prstGeom prst="rect">
            <a:avLst/>
          </a:prstGeom>
          <a:solidFill>
            <a:srgbClr val="484D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pPr algn="ctr"/>
            <a:endParaRPr lang="fr-FR" sz="17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5C46510-D777-417E-B710-97B0963690D3}"/>
              </a:ext>
            </a:extLst>
          </p:cNvPr>
          <p:cNvSpPr/>
          <p:nvPr/>
        </p:nvSpPr>
        <p:spPr>
          <a:xfrm rot="4380000">
            <a:off x="4009317" y="3373879"/>
            <a:ext cx="1116000" cy="1419248"/>
          </a:xfrm>
          <a:prstGeom prst="rect">
            <a:avLst/>
          </a:prstGeom>
          <a:solidFill>
            <a:srgbClr val="577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fr-FR" sz="17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FCE36D6-6ED6-4AE0-B202-11F0644829F3}"/>
              </a:ext>
            </a:extLst>
          </p:cNvPr>
          <p:cNvSpPr/>
          <p:nvPr/>
        </p:nvSpPr>
        <p:spPr>
          <a:xfrm>
            <a:off x="7011020" y="1382156"/>
            <a:ext cx="2160000" cy="1223826"/>
          </a:xfrm>
          <a:prstGeom prst="rect">
            <a:avLst/>
          </a:prstGeom>
          <a:solidFill>
            <a:srgbClr val="4669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1600" dirty="0">
                <a:solidFill>
                  <a:schemeClr val="bg1"/>
                </a:solidFill>
                <a:latin typeface="+mj-lt"/>
              </a:rPr>
              <a:t>Indépendance</a:t>
            </a:r>
          </a:p>
          <a:p>
            <a:pPr algn="r"/>
            <a:r>
              <a:rPr lang="fr-FR" sz="1600" dirty="0">
                <a:solidFill>
                  <a:schemeClr val="bg1"/>
                </a:solidFill>
                <a:latin typeface="+mj-lt"/>
              </a:rPr>
              <a:t>Professionnalisme</a:t>
            </a:r>
          </a:p>
          <a:p>
            <a:pPr algn="r"/>
            <a:r>
              <a:rPr lang="fr-FR" sz="1600" dirty="0">
                <a:solidFill>
                  <a:schemeClr val="bg1"/>
                </a:solidFill>
                <a:latin typeface="+mj-lt"/>
              </a:rPr>
              <a:t>Légitimité</a:t>
            </a:r>
          </a:p>
          <a:p>
            <a:pPr algn="r"/>
            <a:r>
              <a:rPr lang="fr-FR" sz="1600" dirty="0">
                <a:solidFill>
                  <a:schemeClr val="bg1"/>
                </a:solidFill>
                <a:latin typeface="+mj-lt"/>
              </a:rPr>
              <a:t>Absence de</a:t>
            </a:r>
          </a:p>
          <a:p>
            <a:pPr algn="r"/>
            <a:r>
              <a:rPr lang="fr-FR" sz="1600" dirty="0">
                <a:solidFill>
                  <a:schemeClr val="bg1"/>
                </a:solidFill>
                <a:latin typeface="+mj-lt"/>
              </a:rPr>
              <a:t>conflit d’intérêts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453436A-3DC0-47EF-B6BA-90F111EA26D5}"/>
              </a:ext>
            </a:extLst>
          </p:cNvPr>
          <p:cNvSpPr/>
          <p:nvPr/>
        </p:nvSpPr>
        <p:spPr>
          <a:xfrm>
            <a:off x="2970114" y="1382156"/>
            <a:ext cx="2160000" cy="1223826"/>
          </a:xfrm>
          <a:prstGeom prst="rect">
            <a:avLst/>
          </a:prstGeom>
          <a:solidFill>
            <a:srgbClr val="484D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dirty="0">
                <a:solidFill>
                  <a:schemeClr val="bg1"/>
                </a:solidFill>
                <a:latin typeface="+mj-lt"/>
              </a:rPr>
              <a:t>Pluralité</a:t>
            </a:r>
          </a:p>
          <a:p>
            <a:r>
              <a:rPr lang="fr-FR" sz="1600" dirty="0">
                <a:solidFill>
                  <a:schemeClr val="bg1"/>
                </a:solidFill>
                <a:latin typeface="+mj-lt"/>
              </a:rPr>
              <a:t>Compétence</a:t>
            </a:r>
          </a:p>
          <a:p>
            <a:r>
              <a:rPr lang="fr-FR" sz="1600" dirty="0">
                <a:solidFill>
                  <a:schemeClr val="bg1"/>
                </a:solidFill>
                <a:latin typeface="+mj-lt"/>
              </a:rPr>
              <a:t>Neutralité</a:t>
            </a:r>
          </a:p>
          <a:p>
            <a:r>
              <a:rPr lang="fr-FR" sz="1600" dirty="0">
                <a:solidFill>
                  <a:schemeClr val="bg1"/>
                </a:solidFill>
                <a:latin typeface="+mj-lt"/>
              </a:rPr>
              <a:t>Transparence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8D7EB79-D4D8-42C3-AFAD-1F36E5B1DAF5}"/>
              </a:ext>
            </a:extLst>
          </p:cNvPr>
          <p:cNvSpPr/>
          <p:nvPr/>
        </p:nvSpPr>
        <p:spPr>
          <a:xfrm>
            <a:off x="2531042" y="3603523"/>
            <a:ext cx="2160000" cy="1223826"/>
          </a:xfrm>
          <a:prstGeom prst="rect">
            <a:avLst/>
          </a:prstGeom>
          <a:solidFill>
            <a:srgbClr val="577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dirty="0">
                <a:solidFill>
                  <a:schemeClr val="bg1"/>
                </a:solidFill>
                <a:latin typeface="+mj-lt"/>
              </a:rPr>
              <a:t>Discernement</a:t>
            </a:r>
          </a:p>
          <a:p>
            <a:r>
              <a:rPr lang="fr-FR" sz="1600" dirty="0">
                <a:solidFill>
                  <a:schemeClr val="bg1"/>
                </a:solidFill>
                <a:latin typeface="+mj-lt"/>
              </a:rPr>
              <a:t>Impartialité</a:t>
            </a:r>
          </a:p>
          <a:p>
            <a:r>
              <a:rPr lang="fr-FR" sz="1600" dirty="0">
                <a:solidFill>
                  <a:schemeClr val="bg1"/>
                </a:solidFill>
                <a:latin typeface="+mj-lt"/>
              </a:rPr>
              <a:t>Absence</a:t>
            </a:r>
          </a:p>
          <a:p>
            <a:r>
              <a:rPr lang="fr-FR" sz="1600" dirty="0">
                <a:solidFill>
                  <a:schemeClr val="bg1"/>
                </a:solidFill>
                <a:latin typeface="+mj-lt"/>
              </a:rPr>
              <a:t>de jugement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966D5C8-3A7D-4BDE-A9B9-1DE1821FF9AF}"/>
              </a:ext>
            </a:extLst>
          </p:cNvPr>
          <p:cNvSpPr/>
          <p:nvPr/>
        </p:nvSpPr>
        <p:spPr>
          <a:xfrm>
            <a:off x="7466850" y="3603523"/>
            <a:ext cx="2160000" cy="1223826"/>
          </a:xfrm>
          <a:prstGeom prst="rect">
            <a:avLst/>
          </a:prstGeom>
          <a:solidFill>
            <a:srgbClr val="169B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1600" dirty="0">
                <a:solidFill>
                  <a:schemeClr val="bg1"/>
                </a:solidFill>
                <a:latin typeface="+mj-lt"/>
              </a:rPr>
              <a:t>Analyses claires,</a:t>
            </a:r>
          </a:p>
          <a:p>
            <a:pPr algn="r"/>
            <a:r>
              <a:rPr lang="fr-FR" sz="1600" dirty="0">
                <a:solidFill>
                  <a:schemeClr val="bg1"/>
                </a:solidFill>
                <a:latin typeface="+mj-lt"/>
              </a:rPr>
              <a:t>pondérées,</a:t>
            </a:r>
          </a:p>
          <a:p>
            <a:pPr algn="r"/>
            <a:r>
              <a:rPr lang="fr-FR" sz="1600" dirty="0">
                <a:solidFill>
                  <a:schemeClr val="bg1"/>
                </a:solidFill>
                <a:latin typeface="+mj-lt"/>
              </a:rPr>
              <a:t>constructives</a:t>
            </a:r>
          </a:p>
          <a:p>
            <a:pPr algn="r"/>
            <a:r>
              <a:rPr lang="fr-FR" sz="1600" dirty="0">
                <a:solidFill>
                  <a:schemeClr val="bg1"/>
                </a:solidFill>
                <a:latin typeface="+mj-lt"/>
              </a:rPr>
              <a:t>Respect de l’autonomie</a:t>
            </a:r>
          </a:p>
          <a:p>
            <a:pPr algn="r"/>
            <a:r>
              <a:rPr lang="fr-FR" sz="1600" dirty="0">
                <a:solidFill>
                  <a:schemeClr val="bg1"/>
                </a:solidFill>
                <a:latin typeface="+mj-lt"/>
              </a:rPr>
              <a:t>de l’établissement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D858FBB-CB1B-4107-A16C-2FF4238C7322}"/>
              </a:ext>
            </a:extLst>
          </p:cNvPr>
          <p:cNvSpPr/>
          <p:nvPr/>
        </p:nvSpPr>
        <p:spPr>
          <a:xfrm>
            <a:off x="4989839" y="4818599"/>
            <a:ext cx="2160000" cy="1223826"/>
          </a:xfrm>
          <a:prstGeom prst="rect">
            <a:avLst/>
          </a:prstGeom>
          <a:solidFill>
            <a:srgbClr val="91AE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+mj-lt"/>
              </a:rPr>
              <a:t>Respect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  <a:latin typeface="+mj-lt"/>
              </a:rPr>
              <a:t>Bienveillance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  <a:latin typeface="+mj-lt"/>
              </a:rPr>
              <a:t>Sens de l’écoute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  <a:latin typeface="+mj-lt"/>
              </a:rPr>
              <a:t>Enrichissement réflexif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7456149-7047-40CE-8906-289E32C7D4B2}"/>
              </a:ext>
            </a:extLst>
          </p:cNvPr>
          <p:cNvSpPr/>
          <p:nvPr/>
        </p:nvSpPr>
        <p:spPr>
          <a:xfrm rot="20580000">
            <a:off x="3670671" y="4677475"/>
            <a:ext cx="1758207" cy="214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FR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0D0FC01-0DA5-4B7B-9CC2-DBC0DBDEFE19}"/>
              </a:ext>
            </a:extLst>
          </p:cNvPr>
          <p:cNvSpPr/>
          <p:nvPr/>
        </p:nvSpPr>
        <p:spPr>
          <a:xfrm rot="1039474">
            <a:off x="7297248" y="4863413"/>
            <a:ext cx="1758207" cy="4354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FR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34D513-5671-48B0-A15C-EA3C26301CA1}"/>
              </a:ext>
            </a:extLst>
          </p:cNvPr>
          <p:cNvSpPr/>
          <p:nvPr/>
        </p:nvSpPr>
        <p:spPr>
          <a:xfrm rot="19320000">
            <a:off x="4861598" y="2416501"/>
            <a:ext cx="1116000" cy="504000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>
                <a:solidFill>
                  <a:schemeClr val="tx1"/>
                </a:solidFill>
                <a:latin typeface="+mj-lt"/>
              </a:rPr>
              <a:t>Expertise</a:t>
            </a:r>
            <a:endParaRPr lang="fr-FR" sz="1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9B4511F-1E1B-4009-9F63-6CFE38ACBFD3}"/>
              </a:ext>
            </a:extLst>
          </p:cNvPr>
          <p:cNvSpPr/>
          <p:nvPr/>
        </p:nvSpPr>
        <p:spPr>
          <a:xfrm rot="2220000">
            <a:off x="6180454" y="2415994"/>
            <a:ext cx="1116000" cy="503877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solidFill>
                  <a:schemeClr val="tx1"/>
                </a:solidFill>
                <a:latin typeface="+mj-lt"/>
              </a:rPr>
              <a:t>Crédibilité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761A307-4E92-461C-AF3D-6875A3F4ECE4}"/>
              </a:ext>
            </a:extLst>
          </p:cNvPr>
          <p:cNvSpPr/>
          <p:nvPr/>
        </p:nvSpPr>
        <p:spPr>
          <a:xfrm rot="4380000">
            <a:off x="4447760" y="3699708"/>
            <a:ext cx="1116000" cy="503877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800" b="1" dirty="0">
                <a:solidFill>
                  <a:schemeClr val="tx1"/>
                </a:solidFill>
                <a:latin typeface="+mj-lt"/>
              </a:rPr>
              <a:t>Objectivité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0A94D6D-E564-41DE-B406-CDF5B4EB262D}"/>
              </a:ext>
            </a:extLst>
          </p:cNvPr>
          <p:cNvSpPr/>
          <p:nvPr/>
        </p:nvSpPr>
        <p:spPr>
          <a:xfrm rot="17220000">
            <a:off x="6582063" y="3695799"/>
            <a:ext cx="1116000" cy="503877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solidFill>
                  <a:schemeClr val="tx1"/>
                </a:solidFill>
                <a:latin typeface="+mj-lt"/>
              </a:rPr>
              <a:t>Mesure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7D4392F-8A45-42C9-AAB4-7DED30398128}"/>
              </a:ext>
            </a:extLst>
          </p:cNvPr>
          <p:cNvSpPr/>
          <p:nvPr/>
        </p:nvSpPr>
        <p:spPr>
          <a:xfrm>
            <a:off x="5513498" y="4490986"/>
            <a:ext cx="1116000" cy="325776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solidFill>
                  <a:schemeClr val="tx1"/>
                </a:solidFill>
                <a:latin typeface="+mj-lt"/>
              </a:rPr>
              <a:t>Éthique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F88BE32-9544-3E87-0CDA-E45A2739BED0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303000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18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Principes de déontologie	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Version animée</a:t>
            </a:r>
            <a:endParaRPr lang="fr-FR" sz="2400" dirty="0">
              <a:solidFill>
                <a:srgbClr val="E1000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28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75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75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75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75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75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75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25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75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75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75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750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"/>
                            </p:stCondLst>
                            <p:childTnLst>
                              <p:par>
                                <p:cTn id="8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75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75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250"/>
                            </p:stCondLst>
                            <p:childTnLst>
                              <p:par>
                                <p:cTn id="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75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750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750"/>
                            </p:stCondLst>
                            <p:childTnLst>
                              <p:par>
                                <p:cTn id="1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75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75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250"/>
                            </p:stCondLst>
                            <p:childTnLst>
                              <p:par>
                                <p:cTn id="1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75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3000"/>
                            </p:stCondLst>
                            <p:childTnLst>
                              <p:par>
                                <p:cTn id="1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75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750"/>
                            </p:stCondLst>
                            <p:childTnLst>
                              <p:par>
                                <p:cTn id="1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75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750"/>
                            </p:stCondLst>
                            <p:childTnLst>
                              <p:par>
                                <p:cTn id="1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75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500"/>
                            </p:stCondLst>
                            <p:childTnLst>
                              <p:par>
                                <p:cTn id="1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75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250"/>
                            </p:stCondLst>
                            <p:childTnLst>
                              <p:par>
                                <p:cTn id="1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75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3000"/>
                            </p:stCondLst>
                            <p:childTnLst>
                              <p:par>
                                <p:cTn id="1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75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  <p:bldP spid="6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7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C0BC8868-9DE7-450A-AC66-E61FD2B1B5FD}"/>
              </a:ext>
            </a:extLst>
          </p:cNvPr>
          <p:cNvSpPr/>
          <p:nvPr/>
        </p:nvSpPr>
        <p:spPr>
          <a:xfrm>
            <a:off x="2063205" y="1378325"/>
            <a:ext cx="3960000" cy="1980000"/>
          </a:xfrm>
          <a:prstGeom prst="roundRect">
            <a:avLst>
              <a:gd name="adj" fmla="val 6871"/>
            </a:avLst>
          </a:prstGeom>
          <a:solidFill>
            <a:srgbClr val="34BAB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r>
              <a:rPr lang="fr-FR" sz="2800" b="1" dirty="0">
                <a:solidFill>
                  <a:schemeClr val="tx1"/>
                </a:solidFill>
                <a:latin typeface="+mj-lt"/>
              </a:rPr>
              <a:t>Une évaluation</a:t>
            </a:r>
          </a:p>
          <a:p>
            <a:r>
              <a:rPr lang="fr-FR" sz="2800" b="1" dirty="0">
                <a:solidFill>
                  <a:schemeClr val="tx1"/>
                </a:solidFill>
                <a:latin typeface="+mj-lt"/>
              </a:rPr>
              <a:t>utile à</a:t>
            </a:r>
          </a:p>
          <a:p>
            <a:r>
              <a:rPr lang="fr-FR" sz="2800" b="1" dirty="0">
                <a:solidFill>
                  <a:schemeClr val="tx1"/>
                </a:solidFill>
                <a:latin typeface="+mj-lt"/>
              </a:rPr>
              <a:t>l’établissement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2F204DC5-6BEB-4F93-9C6E-C109925D6037}"/>
              </a:ext>
            </a:extLst>
          </p:cNvPr>
          <p:cNvSpPr/>
          <p:nvPr/>
        </p:nvSpPr>
        <p:spPr>
          <a:xfrm>
            <a:off x="2063205" y="3499673"/>
            <a:ext cx="3960000" cy="1980000"/>
          </a:xfrm>
          <a:prstGeom prst="roundRect">
            <a:avLst>
              <a:gd name="adj" fmla="val 6871"/>
            </a:avLst>
          </a:prstGeom>
          <a:solidFill>
            <a:srgbClr val="CE614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b"/>
          <a:lstStyle/>
          <a:p>
            <a:pPr algn="ctr"/>
            <a:endParaRPr lang="fr-FR" sz="2800" b="1" dirty="0">
              <a:solidFill>
                <a:schemeClr val="tx1"/>
              </a:solidFill>
              <a:latin typeface="+mj-lt"/>
            </a:endParaRPr>
          </a:p>
          <a:p>
            <a:r>
              <a:rPr lang="fr-FR" sz="2800" b="1" dirty="0">
                <a:solidFill>
                  <a:schemeClr val="tx1"/>
                </a:solidFill>
                <a:latin typeface="+mj-lt"/>
              </a:rPr>
              <a:t>Des analyses</a:t>
            </a:r>
          </a:p>
          <a:p>
            <a:r>
              <a:rPr lang="fr-FR" sz="2800" b="1" dirty="0">
                <a:solidFill>
                  <a:schemeClr val="tx1"/>
                </a:solidFill>
                <a:latin typeface="+mj-lt"/>
              </a:rPr>
              <a:t>adaptées,</a:t>
            </a:r>
          </a:p>
          <a:p>
            <a:r>
              <a:rPr lang="fr-FR" sz="2800" b="1" dirty="0">
                <a:solidFill>
                  <a:schemeClr val="tx1"/>
                </a:solidFill>
                <a:latin typeface="+mj-lt"/>
              </a:rPr>
              <a:t>des propositions</a:t>
            </a:r>
          </a:p>
          <a:p>
            <a:r>
              <a:rPr lang="fr-FR" sz="2800" b="1" dirty="0">
                <a:solidFill>
                  <a:schemeClr val="tx1"/>
                </a:solidFill>
                <a:latin typeface="+mj-lt"/>
              </a:rPr>
              <a:t>sur-mesure</a:t>
            </a:r>
            <a:endParaRPr lang="fr-FR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7AF87833-4C6A-46ED-A07F-A0463D140147}"/>
              </a:ext>
            </a:extLst>
          </p:cNvPr>
          <p:cNvSpPr/>
          <p:nvPr/>
        </p:nvSpPr>
        <p:spPr>
          <a:xfrm>
            <a:off x="6168794" y="1378325"/>
            <a:ext cx="3960000" cy="1980001"/>
          </a:xfrm>
          <a:prstGeom prst="roundRect">
            <a:avLst>
              <a:gd name="adj" fmla="val 6871"/>
            </a:avLst>
          </a:prstGeom>
          <a:solidFill>
            <a:srgbClr val="7AB1E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 algn="r"/>
            <a:r>
              <a:rPr lang="fr-FR" sz="2800" b="1" dirty="0">
                <a:solidFill>
                  <a:schemeClr val="tx1"/>
                </a:solidFill>
                <a:latin typeface="+mj-lt"/>
              </a:rPr>
              <a:t>Des données</a:t>
            </a:r>
          </a:p>
          <a:p>
            <a:pPr algn="r"/>
            <a:r>
              <a:rPr lang="fr-FR" sz="2800" b="1" dirty="0">
                <a:solidFill>
                  <a:schemeClr val="tx1"/>
                </a:solidFill>
                <a:latin typeface="+mj-lt"/>
              </a:rPr>
              <a:t>fiables et</a:t>
            </a:r>
          </a:p>
          <a:p>
            <a:pPr algn="r"/>
            <a:r>
              <a:rPr lang="fr-FR" sz="2800" b="1" dirty="0">
                <a:solidFill>
                  <a:schemeClr val="tx1"/>
                </a:solidFill>
                <a:latin typeface="+mj-lt"/>
              </a:rPr>
              <a:t>partagées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93EC42DC-34B1-4803-9668-B030EC360E94}"/>
              </a:ext>
            </a:extLst>
          </p:cNvPr>
          <p:cNvSpPr/>
          <p:nvPr/>
        </p:nvSpPr>
        <p:spPr>
          <a:xfrm>
            <a:off x="6168794" y="3499673"/>
            <a:ext cx="3960000" cy="1980000"/>
          </a:xfrm>
          <a:prstGeom prst="roundRect">
            <a:avLst>
              <a:gd name="adj" fmla="val 6871"/>
            </a:avLst>
          </a:prstGeom>
          <a:solidFill>
            <a:srgbClr val="FFE8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b"/>
          <a:lstStyle/>
          <a:p>
            <a:pPr algn="ctr"/>
            <a:endParaRPr lang="fr-FR" sz="2800" b="1" dirty="0">
              <a:solidFill>
                <a:schemeClr val="tx1"/>
              </a:solidFill>
              <a:latin typeface="+mj-lt"/>
            </a:endParaRPr>
          </a:p>
          <a:p>
            <a:pPr algn="r"/>
            <a:r>
              <a:rPr lang="fr-FR" sz="2800" b="1" dirty="0">
                <a:solidFill>
                  <a:schemeClr val="tx1"/>
                </a:solidFill>
                <a:latin typeface="+mj-lt"/>
              </a:rPr>
              <a:t>Une démarche participative pour</a:t>
            </a:r>
          </a:p>
          <a:p>
            <a:pPr algn="r"/>
            <a:r>
              <a:rPr lang="fr-FR" sz="2800" b="1" dirty="0">
                <a:solidFill>
                  <a:schemeClr val="tx1"/>
                </a:solidFill>
                <a:latin typeface="+mj-lt"/>
              </a:rPr>
              <a:t>une évaluation</a:t>
            </a:r>
          </a:p>
          <a:p>
            <a:pPr algn="r"/>
            <a:r>
              <a:rPr lang="fr-FR" sz="2800" b="1" dirty="0">
                <a:solidFill>
                  <a:schemeClr val="tx1"/>
                </a:solidFill>
                <a:latin typeface="+mj-lt"/>
              </a:rPr>
              <a:t>en toute confiance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7927C075-A9E9-475A-AB0F-C8CC34427361}"/>
              </a:ext>
            </a:extLst>
          </p:cNvPr>
          <p:cNvSpPr/>
          <p:nvPr/>
        </p:nvSpPr>
        <p:spPr>
          <a:xfrm>
            <a:off x="4296000" y="2888999"/>
            <a:ext cx="3600000" cy="1080000"/>
          </a:xfrm>
          <a:prstGeom prst="roundRect">
            <a:avLst/>
          </a:prstGeom>
          <a:solidFill>
            <a:srgbClr val="5770B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bg1"/>
                </a:solidFill>
                <a:latin typeface="+mj-lt"/>
              </a:rPr>
              <a:t>Évaluation externe</a:t>
            </a:r>
            <a:endParaRPr lang="fr-FR" sz="2400" b="1" i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34B983ED-B51B-1DA6-2DD6-C6C03706BBE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19735" y="1564806"/>
            <a:ext cx="1080000" cy="1080000"/>
          </a:xfrm>
          <a:prstGeom prst="rect">
            <a:avLst/>
          </a:prstGeom>
          <a:ln>
            <a:noFill/>
          </a:ln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3F7A512-16D8-0388-F08C-7A0266102F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735" y="4014602"/>
            <a:ext cx="1368000" cy="1368000"/>
          </a:xfrm>
          <a:prstGeom prst="rect">
            <a:avLst/>
          </a:prstGeom>
          <a:ln>
            <a:noFill/>
          </a:ln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9F9AC2F-A353-748E-3014-1BEACEFA0D5D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814" y="4199832"/>
            <a:ext cx="1080000" cy="1080000"/>
          </a:xfrm>
          <a:prstGeom prst="rect">
            <a:avLst/>
          </a:prstGeom>
          <a:ln>
            <a:noFill/>
          </a:ln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3E5EF8CD-B4FE-B63E-C3BB-E723F2534C7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814" y="1564806"/>
            <a:ext cx="1388571" cy="1080000"/>
          </a:xfrm>
          <a:prstGeom prst="rect">
            <a:avLst/>
          </a:prstGeom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7884662-B665-873B-3BC5-BBD26C7AA86A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303000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19A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Finalités de l’évaluation externe – L’essentiel	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Version animée</a:t>
            </a:r>
            <a:endParaRPr lang="fr-FR" sz="2400" dirty="0">
              <a:solidFill>
                <a:srgbClr val="E1000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746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61AFC504-3CFF-231D-3231-89B2A2B8690C}"/>
              </a:ext>
            </a:extLst>
          </p:cNvPr>
          <p:cNvGrpSpPr/>
          <p:nvPr/>
        </p:nvGrpSpPr>
        <p:grpSpPr>
          <a:xfrm>
            <a:off x="395582" y="573686"/>
            <a:ext cx="5616000" cy="2813416"/>
            <a:chOff x="407205" y="550326"/>
            <a:chExt cx="5616000" cy="2813416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C0BC8868-9DE7-450A-AC66-E61FD2B1B5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7205" y="550326"/>
              <a:ext cx="5616000" cy="2808000"/>
            </a:xfrm>
            <a:prstGeom prst="roundRect">
              <a:avLst>
                <a:gd name="adj" fmla="val 6871"/>
              </a:avLst>
            </a:prstGeom>
            <a:solidFill>
              <a:srgbClr val="34BAB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t"/>
            <a:lstStyle/>
            <a:p>
              <a:endParaRPr lang="fr-FR" sz="2400" dirty="0">
                <a:solidFill>
                  <a:schemeClr val="tx1"/>
                </a:solidFill>
                <a:latin typeface="+mj-lt"/>
              </a:endParaRPr>
            </a:p>
          </p:txBody>
        </p:sp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34B983ED-B51B-1DA6-2DD6-C6C03706BB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83188" y="702673"/>
              <a:ext cx="2520000" cy="2520000"/>
            </a:xfrm>
            <a:prstGeom prst="rect">
              <a:avLst/>
            </a:prstGeom>
            <a:ln>
              <a:noFill/>
            </a:ln>
          </p:spPr>
        </p:pic>
        <p:sp>
          <p:nvSpPr>
            <p:cNvPr id="5" name="Rectangle : coins arrondis 4">
              <a:extLst>
                <a:ext uri="{FF2B5EF4-FFF2-40B4-BE49-F238E27FC236}">
                  <a16:creationId xmlns:a16="http://schemas.microsoft.com/office/drawing/2014/main" id="{004661CF-0F27-26B5-9BE1-CBC70E856E7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7205" y="555742"/>
              <a:ext cx="5616000" cy="2808000"/>
            </a:xfrm>
            <a:prstGeom prst="roundRect">
              <a:avLst>
                <a:gd name="adj" fmla="val 6871"/>
              </a:avLst>
            </a:prstGeom>
            <a:solidFill>
              <a:srgbClr val="34BAB5">
                <a:alpha val="50196"/>
              </a:srgb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t"/>
            <a:lstStyle/>
            <a:p>
              <a:pPr>
                <a:spcAft>
                  <a:spcPts val="1200"/>
                </a:spcAft>
              </a:pPr>
              <a:r>
                <a:rPr lang="fr-FR" sz="2800" b="1" dirty="0">
                  <a:solidFill>
                    <a:schemeClr val="tx1"/>
                  </a:solidFill>
                  <a:latin typeface="+mj-lt"/>
                </a:rPr>
                <a:t>Une évaluation utile à l’établissement</a:t>
              </a:r>
            </a:p>
            <a:p>
              <a:pPr>
                <a:spcAft>
                  <a:spcPts val="600"/>
                </a:spcAft>
              </a:pPr>
              <a:r>
                <a:rPr lang="fr-FR" sz="2400" dirty="0">
                  <a:solidFill>
                    <a:schemeClr val="tx1"/>
                  </a:solidFill>
                  <a:latin typeface="+mj-lt"/>
                </a:rPr>
                <a:t>Une évaluation destinée à l’établissement</a:t>
              </a:r>
            </a:p>
            <a:p>
              <a:pPr>
                <a:spcAft>
                  <a:spcPts val="600"/>
                </a:spcAft>
              </a:pPr>
              <a:r>
                <a:rPr lang="fr-FR" sz="2400" dirty="0">
                  <a:solidFill>
                    <a:schemeClr val="tx1"/>
                  </a:solidFill>
                  <a:latin typeface="+mj-lt"/>
                </a:rPr>
                <a:t>Un regard expert et pluriel</a:t>
              </a:r>
            </a:p>
            <a:p>
              <a:pPr>
                <a:spcAft>
                  <a:spcPts val="600"/>
                </a:spcAft>
              </a:pPr>
              <a:r>
                <a:rPr lang="fr-FR" sz="2400" dirty="0">
                  <a:solidFill>
                    <a:schemeClr val="tx1"/>
                  </a:solidFill>
                  <a:latin typeface="+mj-lt"/>
                </a:rPr>
                <a:t>Un enrichissement de l’auto-évaluation</a:t>
              </a:r>
            </a:p>
            <a:p>
              <a:r>
                <a:rPr lang="fr-FR" sz="2400" dirty="0">
                  <a:solidFill>
                    <a:schemeClr val="tx1"/>
                  </a:solidFill>
                  <a:latin typeface="+mj-lt"/>
                </a:rPr>
                <a:t>Une prise en compte du contexte</a:t>
              </a:r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65906864-33A4-3BF4-6455-FF92BC2FE964}"/>
              </a:ext>
            </a:extLst>
          </p:cNvPr>
          <p:cNvGrpSpPr/>
          <p:nvPr/>
        </p:nvGrpSpPr>
        <p:grpSpPr>
          <a:xfrm>
            <a:off x="395582" y="3493956"/>
            <a:ext cx="5616000" cy="2813416"/>
            <a:chOff x="407205" y="3494258"/>
            <a:chExt cx="5616000" cy="2813416"/>
          </a:xfrm>
        </p:grpSpPr>
        <p:sp>
          <p:nvSpPr>
            <p:cNvPr id="14" name="Rectangle : coins arrondis 13">
              <a:extLst>
                <a:ext uri="{FF2B5EF4-FFF2-40B4-BE49-F238E27FC236}">
                  <a16:creationId xmlns:a16="http://schemas.microsoft.com/office/drawing/2014/main" id="{2F204DC5-6BEB-4F93-9C6E-C109925D603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7205" y="3499674"/>
              <a:ext cx="5616000" cy="2808000"/>
            </a:xfrm>
            <a:prstGeom prst="roundRect">
              <a:avLst>
                <a:gd name="adj" fmla="val 6871"/>
              </a:avLst>
            </a:prstGeom>
            <a:solidFill>
              <a:srgbClr val="CE614A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t"/>
            <a:lstStyle/>
            <a:p>
              <a:endParaRPr lang="fr-FR" sz="2800" dirty="0">
                <a:solidFill>
                  <a:schemeClr val="tx1"/>
                </a:solidFill>
                <a:latin typeface="+mj-lt"/>
              </a:endParaRPr>
            </a:p>
          </p:txBody>
        </p:sp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43F7A512-16D8-0388-F08C-7A0266102F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3188" y="3679671"/>
              <a:ext cx="2520000" cy="2520000"/>
            </a:xfrm>
            <a:prstGeom prst="rect">
              <a:avLst/>
            </a:prstGeom>
            <a:ln>
              <a:noFill/>
            </a:ln>
          </p:spPr>
        </p:pic>
        <p:sp>
          <p:nvSpPr>
            <p:cNvPr id="18" name="Rectangle : coins arrondis 17">
              <a:extLst>
                <a:ext uri="{FF2B5EF4-FFF2-40B4-BE49-F238E27FC236}">
                  <a16:creationId xmlns:a16="http://schemas.microsoft.com/office/drawing/2014/main" id="{25CF2039-BC8C-7D6E-2EC7-844F2A56A8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7205" y="3494258"/>
              <a:ext cx="5616000" cy="2808000"/>
            </a:xfrm>
            <a:prstGeom prst="roundRect">
              <a:avLst>
                <a:gd name="adj" fmla="val 6871"/>
              </a:avLst>
            </a:prstGeom>
            <a:solidFill>
              <a:srgbClr val="CE614A">
                <a:alpha val="50196"/>
              </a:srgb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t"/>
            <a:lstStyle/>
            <a:p>
              <a:r>
                <a:rPr lang="fr-FR" sz="2800" b="1" dirty="0">
                  <a:solidFill>
                    <a:schemeClr val="tx1"/>
                  </a:solidFill>
                  <a:latin typeface="+mj-lt"/>
                </a:rPr>
                <a:t>Des analyses adaptées,</a:t>
              </a:r>
            </a:p>
            <a:p>
              <a:pPr>
                <a:spcAft>
                  <a:spcPts val="1200"/>
                </a:spcAft>
              </a:pPr>
              <a:r>
                <a:rPr lang="fr-FR" sz="2800" b="1" dirty="0">
                  <a:solidFill>
                    <a:schemeClr val="tx1"/>
                  </a:solidFill>
                  <a:latin typeface="+mj-lt"/>
                </a:rPr>
                <a:t>des propositions sur-mesure</a:t>
              </a:r>
            </a:p>
            <a:p>
              <a:pPr>
                <a:spcAft>
                  <a:spcPts val="600"/>
                </a:spcAft>
              </a:pPr>
              <a:r>
                <a:rPr lang="fr-FR" sz="2400" dirty="0">
                  <a:solidFill>
                    <a:schemeClr val="tx1"/>
                  </a:solidFill>
                  <a:latin typeface="+mj-lt"/>
                </a:rPr>
                <a:t>Analyse fine du dossier d’auto-évaluation</a:t>
              </a:r>
            </a:p>
            <a:p>
              <a:pPr>
                <a:spcAft>
                  <a:spcPts val="600"/>
                </a:spcAft>
              </a:pPr>
              <a:r>
                <a:rPr lang="fr-FR" sz="2400" dirty="0">
                  <a:solidFill>
                    <a:schemeClr val="tx1"/>
                  </a:solidFill>
                  <a:latin typeface="+mj-lt"/>
                </a:rPr>
                <a:t>Appui sur les ressources de l’établissement</a:t>
              </a:r>
            </a:p>
            <a:p>
              <a:pPr>
                <a:spcAft>
                  <a:spcPts val="600"/>
                </a:spcAft>
              </a:pPr>
              <a:r>
                <a:rPr lang="fr-FR" sz="2400" dirty="0">
                  <a:solidFill>
                    <a:schemeClr val="tx1"/>
                  </a:solidFill>
                  <a:latin typeface="+mj-lt"/>
                </a:rPr>
                <a:t>Propositions et objectifs réalistes</a:t>
              </a:r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8B6ABB67-9B19-EBDB-7911-3C3B59636142}"/>
              </a:ext>
            </a:extLst>
          </p:cNvPr>
          <p:cNvGrpSpPr/>
          <p:nvPr/>
        </p:nvGrpSpPr>
        <p:grpSpPr>
          <a:xfrm>
            <a:off x="6180417" y="3499372"/>
            <a:ext cx="5615994" cy="2807997"/>
            <a:chOff x="6180417" y="3499375"/>
            <a:chExt cx="5615994" cy="2807997"/>
          </a:xfrm>
        </p:grpSpPr>
        <p:sp>
          <p:nvSpPr>
            <p:cNvPr id="16" name="Rectangle : coins arrondis 15">
              <a:extLst>
                <a:ext uri="{FF2B5EF4-FFF2-40B4-BE49-F238E27FC236}">
                  <a16:creationId xmlns:a16="http://schemas.microsoft.com/office/drawing/2014/main" id="{93EC42DC-34B1-4803-9668-B030EC360E9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80417" y="3499375"/>
              <a:ext cx="5615994" cy="2807997"/>
            </a:xfrm>
            <a:prstGeom prst="roundRect">
              <a:avLst>
                <a:gd name="adj" fmla="val 6871"/>
              </a:avLst>
            </a:prstGeom>
            <a:solidFill>
              <a:srgbClr val="FFE80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t"/>
            <a:lstStyle/>
            <a:p>
              <a:endParaRPr lang="fr-FR" sz="2800" b="1" dirty="0">
                <a:solidFill>
                  <a:schemeClr val="tx1"/>
                </a:solidFill>
                <a:latin typeface="+mj-lt"/>
              </a:endParaRPr>
            </a:p>
          </p:txBody>
        </p:sp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29F9AC2F-A353-748E-3014-1BEACEFA0D5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5068" y="3679373"/>
              <a:ext cx="2520000" cy="2520000"/>
            </a:xfrm>
            <a:prstGeom prst="rect">
              <a:avLst/>
            </a:prstGeom>
            <a:ln>
              <a:noFill/>
            </a:ln>
          </p:spPr>
        </p:pic>
        <p:sp>
          <p:nvSpPr>
            <p:cNvPr id="20" name="Rectangle : coins arrondis 19">
              <a:extLst>
                <a:ext uri="{FF2B5EF4-FFF2-40B4-BE49-F238E27FC236}">
                  <a16:creationId xmlns:a16="http://schemas.microsoft.com/office/drawing/2014/main" id="{14AD5B52-78F1-18BA-D3E4-A1672F493FE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80417" y="3499375"/>
              <a:ext cx="5615994" cy="2807997"/>
            </a:xfrm>
            <a:prstGeom prst="roundRect">
              <a:avLst>
                <a:gd name="adj" fmla="val 6871"/>
              </a:avLst>
            </a:prstGeom>
            <a:solidFill>
              <a:srgbClr val="FFE800">
                <a:alpha val="50196"/>
              </a:srgb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t"/>
            <a:lstStyle/>
            <a:p>
              <a:r>
                <a:rPr lang="fr-FR" sz="2800" b="1" dirty="0">
                  <a:solidFill>
                    <a:schemeClr val="tx1"/>
                  </a:solidFill>
                  <a:latin typeface="+mj-lt"/>
                </a:rPr>
                <a:t>Une démarche participative pour</a:t>
              </a:r>
            </a:p>
            <a:p>
              <a:pPr>
                <a:spcAft>
                  <a:spcPts val="1200"/>
                </a:spcAft>
              </a:pPr>
              <a:r>
                <a:rPr lang="fr-FR" sz="2800" b="1" dirty="0">
                  <a:solidFill>
                    <a:schemeClr val="tx1"/>
                  </a:solidFill>
                  <a:latin typeface="+mj-lt"/>
                </a:rPr>
                <a:t>une évaluation en toute confiance</a:t>
              </a:r>
            </a:p>
            <a:p>
              <a:pPr>
                <a:spcAft>
                  <a:spcPts val="600"/>
                </a:spcAft>
              </a:pPr>
              <a:r>
                <a:rPr lang="fr-FR" sz="2400" dirty="0">
                  <a:solidFill>
                    <a:schemeClr val="tx1"/>
                  </a:solidFill>
                  <a:latin typeface="+mj-lt"/>
                </a:rPr>
                <a:t>Intégration de toutes les parties prenantes</a:t>
              </a:r>
            </a:p>
            <a:p>
              <a:pPr>
                <a:spcAft>
                  <a:spcPts val="600"/>
                </a:spcAft>
              </a:pPr>
              <a:r>
                <a:rPr lang="fr-FR" sz="2400" dirty="0">
                  <a:solidFill>
                    <a:schemeClr val="tx1"/>
                  </a:solidFill>
                  <a:latin typeface="+mj-lt"/>
                </a:rPr>
                <a:t>Enrichissement de la réflexion des équipes</a:t>
              </a:r>
            </a:p>
            <a:p>
              <a:r>
                <a:rPr lang="fr-FR" sz="2400" dirty="0">
                  <a:solidFill>
                    <a:schemeClr val="tx1"/>
                  </a:solidFill>
                  <a:latin typeface="+mj-lt"/>
                </a:rPr>
                <a:t>Développement de la compétence</a:t>
              </a:r>
            </a:p>
            <a:p>
              <a:pPr>
                <a:spcAft>
                  <a:spcPts val="600"/>
                </a:spcAft>
              </a:pPr>
              <a:r>
                <a:rPr lang="fr-FR" sz="2400" dirty="0">
                  <a:solidFill>
                    <a:schemeClr val="tx1"/>
                  </a:solidFill>
                  <a:latin typeface="+mj-lt"/>
                </a:rPr>
                <a:t>évaluative</a:t>
              </a:r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268EA305-B628-E995-3F6D-F42494316C79}"/>
              </a:ext>
            </a:extLst>
          </p:cNvPr>
          <p:cNvGrpSpPr/>
          <p:nvPr/>
        </p:nvGrpSpPr>
        <p:grpSpPr>
          <a:xfrm>
            <a:off x="6180417" y="573686"/>
            <a:ext cx="5615999" cy="2808000"/>
            <a:chOff x="6180417" y="564970"/>
            <a:chExt cx="5615999" cy="2808000"/>
          </a:xfrm>
        </p:grpSpPr>
        <p:sp>
          <p:nvSpPr>
            <p:cNvPr id="15" name="Rectangle : coins arrondis 14">
              <a:extLst>
                <a:ext uri="{FF2B5EF4-FFF2-40B4-BE49-F238E27FC236}">
                  <a16:creationId xmlns:a16="http://schemas.microsoft.com/office/drawing/2014/main" id="{7AF87833-4C6A-46ED-A07F-A0463D1401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80419" y="564970"/>
              <a:ext cx="5615997" cy="2808000"/>
            </a:xfrm>
            <a:prstGeom prst="roundRect">
              <a:avLst>
                <a:gd name="adj" fmla="val 6871"/>
              </a:avLst>
            </a:prstGeom>
            <a:solidFill>
              <a:srgbClr val="7AB1E8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t"/>
            <a:lstStyle/>
            <a:p>
              <a:endParaRPr lang="fr-FR" sz="2800" b="1" dirty="0">
                <a:solidFill>
                  <a:schemeClr val="tx1"/>
                </a:solidFill>
                <a:latin typeface="+mj-lt"/>
              </a:endParaRPr>
            </a:p>
          </p:txBody>
        </p:sp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35CA905A-7D00-36BD-A1DE-E0B2F7859B6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74694" y="640828"/>
              <a:ext cx="2668965" cy="2668965"/>
            </a:xfrm>
            <a:prstGeom prst="rect">
              <a:avLst/>
            </a:prstGeom>
            <a:ln>
              <a:noFill/>
            </a:ln>
          </p:spPr>
        </p:pic>
        <p:sp>
          <p:nvSpPr>
            <p:cNvPr id="7" name="Rectangle : coins arrondis 6">
              <a:extLst>
                <a:ext uri="{FF2B5EF4-FFF2-40B4-BE49-F238E27FC236}">
                  <a16:creationId xmlns:a16="http://schemas.microsoft.com/office/drawing/2014/main" id="{2F41FAF4-13D9-FB2F-E0F4-2F0C33AB94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80417" y="564970"/>
              <a:ext cx="5615997" cy="2808000"/>
            </a:xfrm>
            <a:prstGeom prst="roundRect">
              <a:avLst>
                <a:gd name="adj" fmla="val 6871"/>
              </a:avLst>
            </a:prstGeom>
            <a:solidFill>
              <a:srgbClr val="7AB1E8">
                <a:alpha val="50196"/>
              </a:srgb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t"/>
            <a:lstStyle/>
            <a:p>
              <a:pPr>
                <a:spcAft>
                  <a:spcPts val="1200"/>
                </a:spcAft>
              </a:pPr>
              <a:r>
                <a:rPr lang="fr-FR" sz="2800" b="1" dirty="0">
                  <a:solidFill>
                    <a:schemeClr val="tx1"/>
                  </a:solidFill>
                  <a:latin typeface="+mj-lt"/>
                </a:rPr>
                <a:t>Des données fiables et partagées</a:t>
              </a:r>
            </a:p>
            <a:p>
              <a:pPr>
                <a:spcAft>
                  <a:spcPts val="600"/>
                </a:spcAft>
              </a:pPr>
              <a:r>
                <a:rPr lang="fr-FR" sz="2400" dirty="0">
                  <a:solidFill>
                    <a:schemeClr val="tx1"/>
                  </a:solidFill>
                  <a:latin typeface="+mj-lt"/>
                </a:rPr>
                <a:t>Indicateurs de l’État de l’établissement</a:t>
              </a:r>
            </a:p>
            <a:p>
              <a:pPr>
                <a:spcAft>
                  <a:spcPts val="600"/>
                </a:spcAft>
              </a:pPr>
              <a:r>
                <a:rPr lang="fr-FR" sz="2400" dirty="0">
                  <a:solidFill>
                    <a:schemeClr val="tx1"/>
                  </a:solidFill>
                  <a:latin typeface="+mj-lt"/>
                </a:rPr>
                <a:t>Recueil du point de vue des acteurs</a:t>
              </a:r>
            </a:p>
            <a:p>
              <a:pPr>
                <a:spcAft>
                  <a:spcPts val="600"/>
                </a:spcAft>
              </a:pPr>
              <a:r>
                <a:rPr lang="fr-FR" sz="2400" dirty="0">
                  <a:solidFill>
                    <a:schemeClr val="tx1"/>
                  </a:solidFill>
                  <a:latin typeface="+mj-lt"/>
                </a:rPr>
                <a:t>Observations de processus, documentation</a:t>
              </a:r>
            </a:p>
            <a:p>
              <a:pPr>
                <a:spcAft>
                  <a:spcPts val="600"/>
                </a:spcAft>
              </a:pPr>
              <a:r>
                <a:rPr lang="fr-FR" sz="2400" dirty="0">
                  <a:solidFill>
                    <a:schemeClr val="tx1"/>
                  </a:solidFill>
                  <a:latin typeface="+mj-lt"/>
                </a:rPr>
                <a:t>Croisement des données et des regards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B7E0E78C-41F3-A9AE-0DE1-8E7B51412E98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303000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19B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Finalités de l’évaluation externe – Développé	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Version animée</a:t>
            </a:r>
            <a:endParaRPr lang="fr-FR" sz="2400" dirty="0">
              <a:solidFill>
                <a:srgbClr val="E1000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483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137D8A6-4370-2006-5E87-29AAE4B2A97A}"/>
              </a:ext>
            </a:extLst>
          </p:cNvPr>
          <p:cNvSpPr/>
          <p:nvPr/>
        </p:nvSpPr>
        <p:spPr>
          <a:xfrm>
            <a:off x="333818" y="2005412"/>
            <a:ext cx="3744000" cy="1872000"/>
          </a:xfrm>
          <a:prstGeom prst="rect">
            <a:avLst/>
          </a:prstGeom>
          <a:solidFill>
            <a:srgbClr val="0000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200" b="1" dirty="0">
                <a:solidFill>
                  <a:schemeClr val="bg1"/>
                </a:solidFill>
                <a:latin typeface="+mj-lt"/>
              </a:rPr>
              <a:t>Construction d’un état des lieux, de son analyse et des objectifs de travail par l’ensemble des acteurs de l’établissement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37D465-6984-794A-3171-686FA5DF2B77}"/>
              </a:ext>
            </a:extLst>
          </p:cNvPr>
          <p:cNvSpPr/>
          <p:nvPr/>
        </p:nvSpPr>
        <p:spPr>
          <a:xfrm>
            <a:off x="8107564" y="2005836"/>
            <a:ext cx="3744000" cy="1872000"/>
          </a:xfrm>
          <a:prstGeom prst="rect">
            <a:avLst/>
          </a:prstGeom>
          <a:solidFill>
            <a:srgbClr val="21AB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200" b="1" dirty="0">
                <a:solidFill>
                  <a:schemeClr val="bg1"/>
                </a:solidFill>
                <a:latin typeface="+mj-lt"/>
              </a:rPr>
              <a:t>Engagement d’une dynamique collective, identification par chaque acteur de son rôle et de sa responsabilité dans la réussite collective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2F8446-B3A5-EE5A-48AF-36908F83B2A6}"/>
              </a:ext>
            </a:extLst>
          </p:cNvPr>
          <p:cNvSpPr/>
          <p:nvPr/>
        </p:nvSpPr>
        <p:spPr>
          <a:xfrm>
            <a:off x="4220691" y="2005412"/>
            <a:ext cx="3744000" cy="1872000"/>
          </a:xfrm>
          <a:prstGeom prst="rect">
            <a:avLst/>
          </a:prstGeom>
          <a:solidFill>
            <a:srgbClr val="417D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200" b="1" dirty="0">
                <a:solidFill>
                  <a:schemeClr val="bg1"/>
                </a:solidFill>
                <a:latin typeface="+mj-lt"/>
              </a:rPr>
              <a:t>Prise de conscience des marges de manœuvre de l’établissement pour les mettre au service des besoins des élèves et des objectif fixés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DE0853-D23E-68D3-9E0E-6BB550AD784F}"/>
              </a:ext>
            </a:extLst>
          </p:cNvPr>
          <p:cNvSpPr/>
          <p:nvPr/>
        </p:nvSpPr>
        <p:spPr>
          <a:xfrm>
            <a:off x="333818" y="4025191"/>
            <a:ext cx="3744000" cy="1872000"/>
          </a:xfrm>
          <a:prstGeom prst="rect">
            <a:avLst/>
          </a:prstGeom>
          <a:solidFill>
            <a:srgbClr val="A55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200" b="1" dirty="0">
                <a:solidFill>
                  <a:schemeClr val="tx1"/>
                </a:solidFill>
                <a:latin typeface="+mj-lt"/>
              </a:rPr>
              <a:t>Construction collective du projet d’établissement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0CB3B36-CB7E-3D0D-838F-74495B0AFC71}"/>
              </a:ext>
            </a:extLst>
          </p:cNvPr>
          <p:cNvSpPr/>
          <p:nvPr/>
        </p:nvSpPr>
        <p:spPr>
          <a:xfrm>
            <a:off x="4220691" y="4025191"/>
            <a:ext cx="3744000" cy="1872000"/>
          </a:xfrm>
          <a:prstGeom prst="rect">
            <a:avLst/>
          </a:prstGeom>
          <a:solidFill>
            <a:srgbClr val="99C2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200" b="1" dirty="0">
                <a:solidFill>
                  <a:schemeClr val="tx1"/>
                </a:solidFill>
                <a:latin typeface="+mj-lt"/>
              </a:rPr>
              <a:t>Construction d’un plan de formation et de développement professionnel dans l’établissement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2E8D9F2-F1DD-BFB1-EBAA-FAAC048BAB25}"/>
              </a:ext>
            </a:extLst>
          </p:cNvPr>
          <p:cNvSpPr/>
          <p:nvPr/>
        </p:nvSpPr>
        <p:spPr>
          <a:xfrm>
            <a:off x="8107564" y="4025191"/>
            <a:ext cx="3744000" cy="1872000"/>
          </a:xfrm>
          <a:prstGeom prst="rect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fr-FR" sz="2200" b="1" dirty="0">
                <a:solidFill>
                  <a:schemeClr val="tx1"/>
                </a:solidFill>
                <a:latin typeface="+mj-lt"/>
              </a:rPr>
              <a:t>Développement des capacités d’action et d’initiative de l’établissement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B671F23-C493-C57D-96DA-7D5CDFB62EC6}"/>
              </a:ext>
            </a:extLst>
          </p:cNvPr>
          <p:cNvSpPr/>
          <p:nvPr/>
        </p:nvSpPr>
        <p:spPr>
          <a:xfrm>
            <a:off x="333818" y="1375977"/>
            <a:ext cx="11517746" cy="540000"/>
          </a:xfrm>
          <a:prstGeom prst="rect">
            <a:avLst/>
          </a:prstGeom>
          <a:solidFill>
            <a:srgbClr val="465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+mj-lt"/>
              </a:rPr>
              <a:t>Développer l’effet établissement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7FAF564-EB83-F081-242E-21CE25F2A7F2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303000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20 –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Développer l’effet établissement	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Version animée</a:t>
            </a:r>
            <a:endParaRPr lang="fr-FR" sz="2400" dirty="0">
              <a:solidFill>
                <a:srgbClr val="E1000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904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4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1B4F7DB-1D94-C698-FBFB-3D69FBF7837E}"/>
              </a:ext>
            </a:extLst>
          </p:cNvPr>
          <p:cNvSpPr/>
          <p:nvPr/>
        </p:nvSpPr>
        <p:spPr>
          <a:xfrm>
            <a:off x="6234255" y="879237"/>
            <a:ext cx="5616000" cy="2448000"/>
          </a:xfrm>
          <a:prstGeom prst="rect">
            <a:avLst/>
          </a:prstGeom>
          <a:solidFill>
            <a:srgbClr val="00908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fr-FR" sz="2800" dirty="0">
                <a:solidFill>
                  <a:schemeClr val="tx1"/>
                </a:solidFill>
                <a:latin typeface="+mj-lt"/>
              </a:rPr>
              <a:t>Analyse des évaluations</a:t>
            </a:r>
          </a:p>
          <a:p>
            <a:pPr algn="r"/>
            <a:r>
              <a:rPr lang="fr-FR" sz="2800" dirty="0">
                <a:solidFill>
                  <a:schemeClr val="tx1"/>
                </a:solidFill>
                <a:latin typeface="+mj-lt"/>
              </a:rPr>
              <a:t>de la performance</a:t>
            </a:r>
          </a:p>
          <a:p>
            <a:pPr algn="r"/>
            <a:r>
              <a:rPr lang="fr-FR" sz="2800" dirty="0">
                <a:solidFill>
                  <a:schemeClr val="tx1"/>
                </a:solidFill>
                <a:latin typeface="+mj-lt"/>
              </a:rPr>
              <a:t>des élèves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3609395-9592-711B-0E55-CB00F434C9E1}"/>
              </a:ext>
            </a:extLst>
          </p:cNvPr>
          <p:cNvSpPr/>
          <p:nvPr/>
        </p:nvSpPr>
        <p:spPr>
          <a:xfrm>
            <a:off x="6234255" y="3578464"/>
            <a:ext cx="5616000" cy="2448000"/>
          </a:xfrm>
          <a:prstGeom prst="rect">
            <a:avLst/>
          </a:prstGeom>
          <a:solidFill>
            <a:srgbClr val="FFE8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fr-FR" sz="2800" dirty="0">
                <a:solidFill>
                  <a:schemeClr val="tx1"/>
                </a:solidFill>
                <a:latin typeface="+mj-lt"/>
              </a:rPr>
              <a:t>Recommandations</a:t>
            </a:r>
          </a:p>
          <a:p>
            <a:pPr algn="r"/>
            <a:r>
              <a:rPr lang="fr-FR" sz="2800" dirty="0">
                <a:solidFill>
                  <a:schemeClr val="tx1"/>
                </a:solidFill>
                <a:latin typeface="+mj-lt"/>
              </a:rPr>
              <a:t>en faveur de</a:t>
            </a:r>
          </a:p>
          <a:p>
            <a:pPr algn="r"/>
            <a:r>
              <a:rPr lang="fr-FR" sz="2800" dirty="0">
                <a:solidFill>
                  <a:schemeClr val="tx1"/>
                </a:solidFill>
                <a:latin typeface="+mj-lt"/>
              </a:rPr>
              <a:t>l’équité scolaire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E931E0-BB80-84AC-630F-99C0449A84B7}"/>
              </a:ext>
            </a:extLst>
          </p:cNvPr>
          <p:cNvSpPr/>
          <p:nvPr/>
        </p:nvSpPr>
        <p:spPr>
          <a:xfrm>
            <a:off x="341742" y="3578464"/>
            <a:ext cx="5616000" cy="2448000"/>
          </a:xfrm>
          <a:prstGeom prst="rect">
            <a:avLst/>
          </a:prstGeom>
          <a:solidFill>
            <a:srgbClr val="E1000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fr-FR" sz="2800" dirty="0">
                <a:solidFill>
                  <a:schemeClr val="tx1"/>
                </a:solidFill>
                <a:latin typeface="+mj-lt"/>
              </a:rPr>
              <a:t>Cartographie des évaluations</a:t>
            </a:r>
          </a:p>
          <a:p>
            <a:r>
              <a:rPr lang="fr-FR" sz="2800" dirty="0">
                <a:solidFill>
                  <a:schemeClr val="tx1"/>
                </a:solidFill>
                <a:latin typeface="+mj-lt"/>
              </a:rPr>
              <a:t>menées par le ministère et</a:t>
            </a:r>
          </a:p>
          <a:p>
            <a:r>
              <a:rPr lang="fr-FR" sz="2800" dirty="0">
                <a:solidFill>
                  <a:schemeClr val="tx1"/>
                </a:solidFill>
                <a:latin typeface="+mj-lt"/>
              </a:rPr>
              <a:t>mise en cohérence méthodologique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CC913BD-766E-B97F-6E5C-0CD8D7F6FE62}"/>
              </a:ext>
            </a:extLst>
          </p:cNvPr>
          <p:cNvSpPr/>
          <p:nvPr/>
        </p:nvSpPr>
        <p:spPr>
          <a:xfrm>
            <a:off x="341742" y="879237"/>
            <a:ext cx="5616000" cy="2448000"/>
          </a:xfrm>
          <a:prstGeom prst="rect">
            <a:avLst/>
          </a:prstGeom>
          <a:solidFill>
            <a:srgbClr val="00009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2800" dirty="0">
                <a:solidFill>
                  <a:schemeClr val="tx1"/>
                </a:solidFill>
                <a:latin typeface="+mj-lt"/>
              </a:rPr>
              <a:t>Conception, mise en place</a:t>
            </a:r>
          </a:p>
          <a:p>
            <a:r>
              <a:rPr lang="fr-FR" sz="2800" dirty="0">
                <a:solidFill>
                  <a:schemeClr val="tx1"/>
                </a:solidFill>
                <a:latin typeface="+mj-lt"/>
              </a:rPr>
              <a:t>et analyse de l’évaluation</a:t>
            </a:r>
          </a:p>
          <a:p>
            <a:r>
              <a:rPr lang="fr-FR" sz="2800" dirty="0">
                <a:solidFill>
                  <a:schemeClr val="tx1"/>
                </a:solidFill>
                <a:latin typeface="+mj-lt"/>
              </a:rPr>
              <a:t>des écoles et des établissements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8EB103-B236-A83B-D3A1-9E43C826963B}"/>
              </a:ext>
            </a:extLst>
          </p:cNvPr>
          <p:cNvSpPr/>
          <p:nvPr/>
        </p:nvSpPr>
        <p:spPr>
          <a:xfrm>
            <a:off x="3853245" y="2681127"/>
            <a:ext cx="4476270" cy="1432800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9C76C8C-5139-E91E-E216-C52A2C0E2CF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382" y="2687215"/>
            <a:ext cx="4320000" cy="143391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2A5F37A-AB0B-D3DC-FC63-C6E2C975447A}"/>
              </a:ext>
            </a:extLst>
          </p:cNvPr>
          <p:cNvSpPr/>
          <p:nvPr/>
        </p:nvSpPr>
        <p:spPr>
          <a:xfrm>
            <a:off x="341742" y="2681127"/>
            <a:ext cx="3511503" cy="1440000"/>
          </a:xfrm>
          <a:prstGeom prst="rect">
            <a:avLst/>
          </a:prstGeom>
          <a:solidFill>
            <a:srgbClr val="0000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2000" b="1" dirty="0">
                <a:solidFill>
                  <a:srgbClr val="FFE800"/>
                </a:solidFill>
                <a:latin typeface="+mj-lt"/>
              </a:rPr>
              <a:t>Créé en 2020, 14 membres</a:t>
            </a:r>
          </a:p>
          <a:p>
            <a:r>
              <a:rPr lang="fr-FR" sz="2000" b="1" dirty="0">
                <a:solidFill>
                  <a:srgbClr val="FFE800"/>
                </a:solidFill>
                <a:latin typeface="+mj-lt"/>
              </a:rPr>
              <a:t>Président</a:t>
            </a:r>
          </a:p>
          <a:p>
            <a:r>
              <a:rPr lang="fr-FR" sz="2000" b="1" dirty="0">
                <a:solidFill>
                  <a:srgbClr val="FFE800"/>
                </a:solidFill>
                <a:latin typeface="+mj-lt"/>
              </a:rPr>
              <a:t>3 hauts responsables du ministère</a:t>
            </a:r>
          </a:p>
          <a:p>
            <a:r>
              <a:rPr lang="fr-FR" sz="2000" b="1" dirty="0">
                <a:solidFill>
                  <a:srgbClr val="FFE800"/>
                </a:solidFill>
                <a:latin typeface="+mj-lt"/>
              </a:rPr>
              <a:t>2 députés, 2 sénateurs, 6 experts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1712F1B-4A2D-92DC-9071-6967AF5BD39C}"/>
              </a:ext>
            </a:extLst>
          </p:cNvPr>
          <p:cNvSpPr/>
          <p:nvPr/>
        </p:nvSpPr>
        <p:spPr>
          <a:xfrm>
            <a:off x="8329515" y="2681127"/>
            <a:ext cx="3520740" cy="1440000"/>
          </a:xfrm>
          <a:prstGeom prst="rect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2000" b="1" dirty="0">
                <a:solidFill>
                  <a:srgbClr val="000091"/>
                </a:solidFill>
                <a:latin typeface="+mj-lt"/>
              </a:rPr>
              <a:t>Équipe d’appui et d’expertise</a:t>
            </a:r>
          </a:p>
          <a:p>
            <a:pPr algn="r"/>
            <a:r>
              <a:rPr lang="fr-FR" sz="2000" b="1" dirty="0">
                <a:solidFill>
                  <a:srgbClr val="000091"/>
                </a:solidFill>
                <a:latin typeface="+mj-lt"/>
              </a:rPr>
              <a:t>Secrétaire général</a:t>
            </a:r>
          </a:p>
          <a:p>
            <a:pPr algn="r"/>
            <a:r>
              <a:rPr lang="fr-FR" sz="2000" b="1" dirty="0">
                <a:solidFill>
                  <a:srgbClr val="000091"/>
                </a:solidFill>
                <a:latin typeface="+mj-lt"/>
              </a:rPr>
              <a:t>Experts, analystes</a:t>
            </a:r>
          </a:p>
          <a:p>
            <a:pPr algn="r"/>
            <a:r>
              <a:rPr lang="fr-FR" sz="2000" b="1" dirty="0">
                <a:solidFill>
                  <a:srgbClr val="000091"/>
                </a:solidFill>
                <a:latin typeface="+mj-lt"/>
              </a:rPr>
              <a:t>Communication, administration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02B7387-68AE-B6B2-59BD-95816DA9088D}"/>
              </a:ext>
            </a:extLst>
          </p:cNvPr>
          <p:cNvSpPr/>
          <p:nvPr/>
        </p:nvSpPr>
        <p:spPr>
          <a:xfrm>
            <a:off x="345233" y="124408"/>
            <a:ext cx="11505022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01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Présentation et missions du CEE	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Version animée</a:t>
            </a:r>
            <a:endParaRPr lang="fr-FR" sz="2400" dirty="0">
              <a:solidFill>
                <a:srgbClr val="E1000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4387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2" grpId="0" animBg="1"/>
      <p:bldP spid="9" grpId="0" animBg="1"/>
      <p:bldP spid="8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127B3369-CEF1-4F2D-AEE6-28D83EDA8182}"/>
              </a:ext>
            </a:extLst>
          </p:cNvPr>
          <p:cNvSpPr/>
          <p:nvPr/>
        </p:nvSpPr>
        <p:spPr>
          <a:xfrm rot="5400000">
            <a:off x="4104054" y="470580"/>
            <a:ext cx="785354" cy="1440000"/>
          </a:xfrm>
          <a:prstGeom prst="rect">
            <a:avLst/>
          </a:prstGeom>
          <a:solidFill>
            <a:srgbClr val="E1000F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Contrôle</a:t>
            </a:r>
          </a:p>
          <a:p>
            <a:pPr algn="ctr"/>
            <a:r>
              <a:rPr lang="fr-FR" b="1" dirty="0">
                <a:solidFill>
                  <a:schemeClr val="tx1"/>
                </a:solidFill>
              </a:rPr>
              <a:t>Labellisation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2B7BD8-35C9-4CBB-B568-079592A5B21D}"/>
              </a:ext>
            </a:extLst>
          </p:cNvPr>
          <p:cNvSpPr/>
          <p:nvPr/>
        </p:nvSpPr>
        <p:spPr>
          <a:xfrm>
            <a:off x="572654" y="1583257"/>
            <a:ext cx="10972801" cy="973705"/>
          </a:xfrm>
          <a:prstGeom prst="rect">
            <a:avLst/>
          </a:prstGeom>
          <a:solidFill>
            <a:srgbClr val="7AB1E8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</a:rPr>
              <a:t>Normes</a:t>
            </a:r>
          </a:p>
          <a:p>
            <a:r>
              <a:rPr lang="fr-FR" b="1" dirty="0">
                <a:solidFill>
                  <a:schemeClr val="tx1"/>
                </a:solidFill>
              </a:rPr>
              <a:t>Référentiels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BFF6BE-53FB-4756-842A-2FE42725C262}"/>
              </a:ext>
            </a:extLst>
          </p:cNvPr>
          <p:cNvSpPr/>
          <p:nvPr/>
        </p:nvSpPr>
        <p:spPr>
          <a:xfrm>
            <a:off x="572654" y="2684816"/>
            <a:ext cx="10972801" cy="973705"/>
          </a:xfrm>
          <a:prstGeom prst="rect">
            <a:avLst/>
          </a:prstGeom>
          <a:solidFill>
            <a:srgbClr val="7AB1E8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</a:rPr>
              <a:t>Finalités</a:t>
            </a:r>
          </a:p>
          <a:p>
            <a:r>
              <a:rPr lang="fr-FR" b="1" dirty="0">
                <a:solidFill>
                  <a:schemeClr val="tx1"/>
                </a:solidFill>
              </a:rPr>
              <a:t>principales</a:t>
            </a:r>
          </a:p>
        </p:txBody>
      </p:sp>
      <p:sp>
        <p:nvSpPr>
          <p:cNvPr id="19" name="Flèche : pentagone 41">
            <a:extLst>
              <a:ext uri="{FF2B5EF4-FFF2-40B4-BE49-F238E27FC236}">
                <a16:creationId xmlns:a16="http://schemas.microsoft.com/office/drawing/2014/main" id="{9D2ED2A2-E3E5-4BE1-AC9D-614D1F1D744D}"/>
              </a:ext>
            </a:extLst>
          </p:cNvPr>
          <p:cNvSpPr/>
          <p:nvPr/>
        </p:nvSpPr>
        <p:spPr>
          <a:xfrm rot="5400000">
            <a:off x="3153470" y="2217136"/>
            <a:ext cx="2692538" cy="1440000"/>
          </a:xfrm>
          <a:prstGeom prst="homePlate">
            <a:avLst>
              <a:gd name="adj" fmla="val 34606"/>
            </a:avLst>
          </a:prstGeom>
          <a:solidFill>
            <a:srgbClr val="E1000F">
              <a:alpha val="6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5BB57B-5CA5-40CE-AB49-C6272FE134E0}"/>
              </a:ext>
            </a:extLst>
          </p:cNvPr>
          <p:cNvSpPr/>
          <p:nvPr/>
        </p:nvSpPr>
        <p:spPr>
          <a:xfrm>
            <a:off x="1398912" y="3773834"/>
            <a:ext cx="2050734" cy="509569"/>
          </a:xfrm>
          <a:prstGeom prst="rect">
            <a:avLst/>
          </a:prstGeom>
          <a:solidFill>
            <a:srgbClr val="7AB1E8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Réalisations</a:t>
            </a:r>
          </a:p>
          <a:p>
            <a:pPr algn="ctr"/>
            <a:r>
              <a:rPr lang="fr-FR" sz="1400" i="1" dirty="0">
                <a:solidFill>
                  <a:schemeClr val="tx1"/>
                </a:solidFill>
              </a:rPr>
              <a:t>Ce qui est mis en œuvre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D905C6-F0B2-46C1-8EC4-D6D803573DBC}"/>
              </a:ext>
            </a:extLst>
          </p:cNvPr>
          <p:cNvSpPr/>
          <p:nvPr/>
        </p:nvSpPr>
        <p:spPr>
          <a:xfrm>
            <a:off x="1398912" y="4376581"/>
            <a:ext cx="2050734" cy="504000"/>
          </a:xfrm>
          <a:prstGeom prst="rect">
            <a:avLst/>
          </a:prstGeom>
          <a:solidFill>
            <a:srgbClr val="7AB1E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Résultats</a:t>
            </a:r>
          </a:p>
          <a:p>
            <a:pPr algn="ctr"/>
            <a:r>
              <a:rPr lang="fr-FR" sz="1400" i="1" dirty="0">
                <a:solidFill>
                  <a:schemeClr val="tx1"/>
                </a:solidFill>
              </a:rPr>
              <a:t>Ce qui est produit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3E8141C-3B56-4142-9D9D-32BE2FC9B372}"/>
              </a:ext>
            </a:extLst>
          </p:cNvPr>
          <p:cNvSpPr/>
          <p:nvPr/>
        </p:nvSpPr>
        <p:spPr>
          <a:xfrm>
            <a:off x="1398912" y="4973756"/>
            <a:ext cx="2050734" cy="504000"/>
          </a:xfrm>
          <a:prstGeom prst="rect">
            <a:avLst/>
          </a:prstGeom>
          <a:solidFill>
            <a:srgbClr val="7AB1E8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Processus</a:t>
            </a:r>
          </a:p>
          <a:p>
            <a:pPr algn="ctr"/>
            <a:r>
              <a:rPr lang="fr-FR" sz="1400" i="1" dirty="0">
                <a:solidFill>
                  <a:schemeClr val="tx1"/>
                </a:solidFill>
              </a:rPr>
              <a:t>Opérations menées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F624A8-21D3-47D0-8E9F-E1676386C1A8}"/>
              </a:ext>
            </a:extLst>
          </p:cNvPr>
          <p:cNvSpPr/>
          <p:nvPr/>
        </p:nvSpPr>
        <p:spPr>
          <a:xfrm>
            <a:off x="1398912" y="5574034"/>
            <a:ext cx="2050734" cy="504000"/>
          </a:xfrm>
          <a:prstGeom prst="rect">
            <a:avLst/>
          </a:prstGeom>
          <a:solidFill>
            <a:srgbClr val="7AB1E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Effets, Impacts</a:t>
            </a:r>
          </a:p>
          <a:p>
            <a:pPr algn="ctr"/>
            <a:r>
              <a:rPr lang="fr-FR" sz="1400" i="1" dirty="0">
                <a:solidFill>
                  <a:schemeClr val="tx1"/>
                </a:solidFill>
              </a:rPr>
              <a:t>Effets produits par l’action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6FB27660-C845-4E88-B138-39F63B00C9E9}"/>
              </a:ext>
            </a:extLst>
          </p:cNvPr>
          <p:cNvCxnSpPr>
            <a:cxnSpLocks/>
          </p:cNvCxnSpPr>
          <p:nvPr/>
        </p:nvCxnSpPr>
        <p:spPr>
          <a:xfrm>
            <a:off x="566938" y="2624934"/>
            <a:ext cx="10987200" cy="0"/>
          </a:xfrm>
          <a:prstGeom prst="line">
            <a:avLst/>
          </a:prstGeom>
          <a:ln w="19050">
            <a:solidFill>
              <a:srgbClr val="000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F9C55A11-63B3-4FCE-A983-CC5F61BAE4C1}"/>
              </a:ext>
            </a:extLst>
          </p:cNvPr>
          <p:cNvSpPr/>
          <p:nvPr/>
        </p:nvSpPr>
        <p:spPr>
          <a:xfrm rot="16200000">
            <a:off x="-220230" y="4566720"/>
            <a:ext cx="2304202" cy="718430"/>
          </a:xfrm>
          <a:prstGeom prst="rect">
            <a:avLst/>
          </a:prstGeom>
          <a:solidFill>
            <a:srgbClr val="7AB1E8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Portée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897E166C-AA9B-402C-B666-508F24582AE8}"/>
              </a:ext>
            </a:extLst>
          </p:cNvPr>
          <p:cNvCxnSpPr>
            <a:cxnSpLocks/>
          </p:cNvCxnSpPr>
          <p:nvPr/>
        </p:nvCxnSpPr>
        <p:spPr>
          <a:xfrm>
            <a:off x="1393196" y="4329681"/>
            <a:ext cx="10144800" cy="0"/>
          </a:xfrm>
          <a:prstGeom prst="line">
            <a:avLst/>
          </a:prstGeom>
          <a:ln w="19050">
            <a:solidFill>
              <a:srgbClr val="000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54599A04-E76F-41DD-8833-3F4D7EC35C0B}"/>
              </a:ext>
            </a:extLst>
          </p:cNvPr>
          <p:cNvCxnSpPr>
            <a:cxnSpLocks/>
          </p:cNvCxnSpPr>
          <p:nvPr/>
        </p:nvCxnSpPr>
        <p:spPr>
          <a:xfrm>
            <a:off x="1393196" y="4930342"/>
            <a:ext cx="10144800" cy="0"/>
          </a:xfrm>
          <a:prstGeom prst="line">
            <a:avLst/>
          </a:prstGeom>
          <a:ln w="19050">
            <a:solidFill>
              <a:srgbClr val="000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74FB8217-4254-4898-BD14-66DC67B9518C}"/>
              </a:ext>
            </a:extLst>
          </p:cNvPr>
          <p:cNvCxnSpPr>
            <a:cxnSpLocks/>
          </p:cNvCxnSpPr>
          <p:nvPr/>
        </p:nvCxnSpPr>
        <p:spPr>
          <a:xfrm>
            <a:off x="1393196" y="5522587"/>
            <a:ext cx="10144800" cy="0"/>
          </a:xfrm>
          <a:prstGeom prst="line">
            <a:avLst/>
          </a:prstGeom>
          <a:ln w="19050">
            <a:solidFill>
              <a:srgbClr val="000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DCACC308-DC6F-4563-BB44-5BB2241E3361}"/>
              </a:ext>
            </a:extLst>
          </p:cNvPr>
          <p:cNvCxnSpPr>
            <a:cxnSpLocks/>
          </p:cNvCxnSpPr>
          <p:nvPr/>
        </p:nvCxnSpPr>
        <p:spPr>
          <a:xfrm>
            <a:off x="566938" y="6124698"/>
            <a:ext cx="10987200" cy="0"/>
          </a:xfrm>
          <a:prstGeom prst="line">
            <a:avLst/>
          </a:prstGeom>
          <a:ln w="19050">
            <a:solidFill>
              <a:srgbClr val="000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lèche : pentagone 27">
            <a:extLst>
              <a:ext uri="{FF2B5EF4-FFF2-40B4-BE49-F238E27FC236}">
                <a16:creationId xmlns:a16="http://schemas.microsoft.com/office/drawing/2014/main" id="{9C6B9A8D-3AD3-810B-BD52-BC8E39BC6DA1}"/>
              </a:ext>
            </a:extLst>
          </p:cNvPr>
          <p:cNvSpPr/>
          <p:nvPr/>
        </p:nvSpPr>
        <p:spPr>
          <a:xfrm rot="5400000">
            <a:off x="6135715" y="3117115"/>
            <a:ext cx="4493074" cy="1440000"/>
          </a:xfrm>
          <a:prstGeom prst="homePlate">
            <a:avLst>
              <a:gd name="adj" fmla="val 35248"/>
            </a:avLst>
          </a:prstGeom>
          <a:solidFill>
            <a:srgbClr val="34BAB5">
              <a:alpha val="6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F0649725-5F63-4C6C-BB4C-E8DA0CE54BA5}"/>
              </a:ext>
            </a:extLst>
          </p:cNvPr>
          <p:cNvCxnSpPr>
            <a:cxnSpLocks/>
          </p:cNvCxnSpPr>
          <p:nvPr/>
        </p:nvCxnSpPr>
        <p:spPr>
          <a:xfrm>
            <a:off x="566938" y="3719446"/>
            <a:ext cx="10987200" cy="0"/>
          </a:xfrm>
          <a:prstGeom prst="line">
            <a:avLst/>
          </a:prstGeom>
          <a:ln w="19050">
            <a:solidFill>
              <a:srgbClr val="000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èche : pentagone 27">
            <a:extLst>
              <a:ext uri="{FF2B5EF4-FFF2-40B4-BE49-F238E27FC236}">
                <a16:creationId xmlns:a16="http://schemas.microsoft.com/office/drawing/2014/main" id="{FDBB26B2-335C-4FCA-9825-763D46FE8E6F}"/>
              </a:ext>
            </a:extLst>
          </p:cNvPr>
          <p:cNvSpPr/>
          <p:nvPr/>
        </p:nvSpPr>
        <p:spPr>
          <a:xfrm rot="5400000">
            <a:off x="6140385" y="3114302"/>
            <a:ext cx="4487449" cy="1440000"/>
          </a:xfrm>
          <a:prstGeom prst="homePlate">
            <a:avLst>
              <a:gd name="adj" fmla="val 35248"/>
            </a:avLst>
          </a:prstGeom>
          <a:solidFill>
            <a:srgbClr val="34BAB5">
              <a:alpha val="6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431B69A-50E7-4157-8ECD-0295E287559D}"/>
              </a:ext>
            </a:extLst>
          </p:cNvPr>
          <p:cNvSpPr/>
          <p:nvPr/>
        </p:nvSpPr>
        <p:spPr>
          <a:xfrm>
            <a:off x="7657574" y="1584953"/>
            <a:ext cx="1440000" cy="956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Objectifs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de la politique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A706282-7647-4DD5-BD7C-479DFD2CC75A}"/>
              </a:ext>
            </a:extLst>
          </p:cNvPr>
          <p:cNvSpPr/>
          <p:nvPr/>
        </p:nvSpPr>
        <p:spPr>
          <a:xfrm>
            <a:off x="7675009" y="2680320"/>
            <a:ext cx="1440000" cy="956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Amélioration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Aide à décision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Rendre compte</a:t>
            </a:r>
          </a:p>
        </p:txBody>
      </p:sp>
      <p:sp>
        <p:nvSpPr>
          <p:cNvPr id="38" name="Flèche : pentagone 28">
            <a:extLst>
              <a:ext uri="{FF2B5EF4-FFF2-40B4-BE49-F238E27FC236}">
                <a16:creationId xmlns:a16="http://schemas.microsoft.com/office/drawing/2014/main" id="{B2AA86E9-DF4E-78DF-50BC-06BADB04AF64}"/>
              </a:ext>
            </a:extLst>
          </p:cNvPr>
          <p:cNvSpPr/>
          <p:nvPr/>
        </p:nvSpPr>
        <p:spPr>
          <a:xfrm rot="5400000">
            <a:off x="8111790" y="3114303"/>
            <a:ext cx="4487451" cy="1440000"/>
          </a:xfrm>
          <a:prstGeom prst="homePlate">
            <a:avLst>
              <a:gd name="adj" fmla="val 34606"/>
            </a:avLst>
          </a:prstGeom>
          <a:solidFill>
            <a:srgbClr val="417DC4">
              <a:alpha val="69804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6255FE-9DAD-4DD2-9806-4F9E9F1FBFF5}"/>
              </a:ext>
            </a:extLst>
          </p:cNvPr>
          <p:cNvSpPr/>
          <p:nvPr/>
        </p:nvSpPr>
        <p:spPr>
          <a:xfrm rot="5400000">
            <a:off x="7991710" y="468107"/>
            <a:ext cx="784800" cy="1440000"/>
          </a:xfrm>
          <a:prstGeom prst="rect">
            <a:avLst/>
          </a:prstGeom>
          <a:solidFill>
            <a:srgbClr val="34BAB5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Évaluation</a:t>
            </a:r>
          </a:p>
        </p:txBody>
      </p:sp>
      <p:sp>
        <p:nvSpPr>
          <p:cNvPr id="28" name="Flèche : pentagone 28">
            <a:extLst>
              <a:ext uri="{FF2B5EF4-FFF2-40B4-BE49-F238E27FC236}">
                <a16:creationId xmlns:a16="http://schemas.microsoft.com/office/drawing/2014/main" id="{BDE1FCEA-023E-468B-92F3-92565C251AD9}"/>
              </a:ext>
            </a:extLst>
          </p:cNvPr>
          <p:cNvSpPr/>
          <p:nvPr/>
        </p:nvSpPr>
        <p:spPr>
          <a:xfrm rot="5400000">
            <a:off x="8111539" y="3114098"/>
            <a:ext cx="4487858" cy="1440000"/>
          </a:xfrm>
          <a:prstGeom prst="homePlate">
            <a:avLst>
              <a:gd name="adj" fmla="val 34606"/>
            </a:avLst>
          </a:prstGeom>
          <a:solidFill>
            <a:srgbClr val="417DC4">
              <a:alpha val="69804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3C16650-02CC-40D8-93B7-18C01095E520}"/>
              </a:ext>
            </a:extLst>
          </p:cNvPr>
          <p:cNvSpPr/>
          <p:nvPr/>
        </p:nvSpPr>
        <p:spPr>
          <a:xfrm>
            <a:off x="9643909" y="1596627"/>
            <a:ext cx="1430486" cy="956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Objectifs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de la recherche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7824D63-EB54-4BE0-82CD-A0D3ED9D8E88}"/>
              </a:ext>
            </a:extLst>
          </p:cNvPr>
          <p:cNvSpPr/>
          <p:nvPr/>
        </p:nvSpPr>
        <p:spPr>
          <a:xfrm>
            <a:off x="9658209" y="2691139"/>
            <a:ext cx="1440000" cy="956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Développement des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connaissances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8426E26-7205-4CDD-80E6-820D4B268736}"/>
              </a:ext>
            </a:extLst>
          </p:cNvPr>
          <p:cNvSpPr/>
          <p:nvPr/>
        </p:nvSpPr>
        <p:spPr>
          <a:xfrm rot="5400000">
            <a:off x="9963068" y="470580"/>
            <a:ext cx="784800" cy="1440000"/>
          </a:xfrm>
          <a:prstGeom prst="rect">
            <a:avLst/>
          </a:prstGeom>
          <a:solidFill>
            <a:srgbClr val="417DC4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Recherche</a:t>
            </a:r>
          </a:p>
        </p:txBody>
      </p:sp>
      <p:sp>
        <p:nvSpPr>
          <p:cNvPr id="4" name="Flèche : pentagone 26">
            <a:extLst>
              <a:ext uri="{FF2B5EF4-FFF2-40B4-BE49-F238E27FC236}">
                <a16:creationId xmlns:a16="http://schemas.microsoft.com/office/drawing/2014/main" id="{A217D9D8-5226-EDE1-5AA9-6FCC8F739802}"/>
              </a:ext>
            </a:extLst>
          </p:cNvPr>
          <p:cNvSpPr/>
          <p:nvPr/>
        </p:nvSpPr>
        <p:spPr>
          <a:xfrm rot="5400000">
            <a:off x="4506046" y="2817064"/>
            <a:ext cx="3892967" cy="1440000"/>
          </a:xfrm>
          <a:prstGeom prst="homePlate">
            <a:avLst>
              <a:gd name="adj" fmla="val 33323"/>
            </a:avLst>
          </a:prstGeom>
          <a:solidFill>
            <a:srgbClr val="FFE800">
              <a:alpha val="6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32" name="Flèche : pentagone 26">
            <a:extLst>
              <a:ext uri="{FF2B5EF4-FFF2-40B4-BE49-F238E27FC236}">
                <a16:creationId xmlns:a16="http://schemas.microsoft.com/office/drawing/2014/main" id="{A2C8AB7F-C2AA-4D02-B49E-EC3CBD15BE69}"/>
              </a:ext>
            </a:extLst>
          </p:cNvPr>
          <p:cNvSpPr/>
          <p:nvPr/>
        </p:nvSpPr>
        <p:spPr>
          <a:xfrm rot="5400000">
            <a:off x="4499728" y="2820413"/>
            <a:ext cx="3899669" cy="1440000"/>
          </a:xfrm>
          <a:prstGeom prst="homePlate">
            <a:avLst>
              <a:gd name="adj" fmla="val 33323"/>
            </a:avLst>
          </a:prstGeom>
          <a:solidFill>
            <a:srgbClr val="FFE800">
              <a:alpha val="6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891BDF8-F9B4-4B39-BADD-BB3E0142EC9A}"/>
              </a:ext>
            </a:extLst>
          </p:cNvPr>
          <p:cNvSpPr/>
          <p:nvPr/>
        </p:nvSpPr>
        <p:spPr>
          <a:xfrm>
            <a:off x="5731291" y="1590863"/>
            <a:ext cx="1440000" cy="956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Standards professionnels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481C837-3003-4E4A-B093-74070CC0FFA7}"/>
              </a:ext>
            </a:extLst>
          </p:cNvPr>
          <p:cNvSpPr/>
          <p:nvPr/>
        </p:nvSpPr>
        <p:spPr>
          <a:xfrm>
            <a:off x="5728325" y="2679289"/>
            <a:ext cx="1440000" cy="956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Alerte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Réduction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de risque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F1DBC9B-D817-48BD-887F-C1AC6A101943}"/>
              </a:ext>
            </a:extLst>
          </p:cNvPr>
          <p:cNvSpPr/>
          <p:nvPr/>
        </p:nvSpPr>
        <p:spPr>
          <a:xfrm rot="5400000">
            <a:off x="6056426" y="471358"/>
            <a:ext cx="783798" cy="1440000"/>
          </a:xfrm>
          <a:prstGeom prst="rect">
            <a:avLst/>
          </a:prstGeom>
          <a:solidFill>
            <a:srgbClr val="FFE80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Audit</a:t>
            </a:r>
          </a:p>
        </p:txBody>
      </p:sp>
      <p:sp>
        <p:nvSpPr>
          <p:cNvPr id="20" name="Flèche : pentagone 7">
            <a:extLst>
              <a:ext uri="{FF2B5EF4-FFF2-40B4-BE49-F238E27FC236}">
                <a16:creationId xmlns:a16="http://schemas.microsoft.com/office/drawing/2014/main" id="{0E72AB66-6D64-4BB0-8994-118E5B4E1DE7}"/>
              </a:ext>
            </a:extLst>
          </p:cNvPr>
          <p:cNvSpPr/>
          <p:nvPr/>
        </p:nvSpPr>
        <p:spPr>
          <a:xfrm rot="5400000">
            <a:off x="3153060" y="2216848"/>
            <a:ext cx="2692539" cy="1440000"/>
          </a:xfrm>
          <a:prstGeom prst="homePlate">
            <a:avLst>
              <a:gd name="adj" fmla="val 34606"/>
            </a:avLst>
          </a:prstGeom>
          <a:solidFill>
            <a:srgbClr val="E1000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905DDE6-BD45-4495-B6BD-1A0F1ACA7D69}"/>
              </a:ext>
            </a:extLst>
          </p:cNvPr>
          <p:cNvSpPr/>
          <p:nvPr/>
        </p:nvSpPr>
        <p:spPr>
          <a:xfrm>
            <a:off x="3779739" y="1576283"/>
            <a:ext cx="1440000" cy="956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Lois, décrets,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cadres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9B5D619-9EBE-4520-8636-911662E37E60}"/>
              </a:ext>
            </a:extLst>
          </p:cNvPr>
          <p:cNvSpPr/>
          <p:nvPr/>
        </p:nvSpPr>
        <p:spPr>
          <a:xfrm>
            <a:off x="3776731" y="2660962"/>
            <a:ext cx="1440000" cy="956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Vérification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de conformité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7D8D4CE-A73A-375B-200C-05B0090A7557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02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Évaluation, audit, contrôle : quelles différences ?	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Version animée</a:t>
            </a:r>
          </a:p>
        </p:txBody>
      </p:sp>
    </p:spTree>
    <p:extLst>
      <p:ext uri="{BB962C8B-B14F-4D97-AF65-F5344CB8AC3E}">
        <p14:creationId xmlns:p14="http://schemas.microsoft.com/office/powerpoint/2010/main" val="189152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2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2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2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5" grpId="0" animBg="1"/>
      <p:bldP spid="6" grpId="0" animBg="1"/>
      <p:bldP spid="19" grpId="0" animBg="1"/>
      <p:bldP spid="7" grpId="0" animBg="1"/>
      <p:bldP spid="8" grpId="0" animBg="1"/>
      <p:bldP spid="9" grpId="0" animBg="1"/>
      <p:bldP spid="10" grpId="0" animBg="1"/>
      <p:bldP spid="12" grpId="0" animBg="1"/>
      <p:bldP spid="37" grpId="0" animBg="1"/>
      <p:bldP spid="24" grpId="0" animBg="1"/>
      <p:bldP spid="25" grpId="0"/>
      <p:bldP spid="26" grpId="0"/>
      <p:bldP spid="38" grpId="0" animBg="1"/>
      <p:bldP spid="27" grpId="0" animBg="1"/>
      <p:bldP spid="28" grpId="0" animBg="1"/>
      <p:bldP spid="29" grpId="0"/>
      <p:bldP spid="30" grpId="0"/>
      <p:bldP spid="31" grpId="0" animBg="1"/>
      <p:bldP spid="4" grpId="0" animBg="1"/>
      <p:bldP spid="32" grpId="0" animBg="1"/>
      <p:bldP spid="33" grpId="0"/>
      <p:bldP spid="34" grpId="0"/>
      <p:bldP spid="36" grpId="0" animBg="1"/>
      <p:bldP spid="20" grpId="0" animBg="1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97A5786F-7469-4F7A-AC52-BE548D235D4C}"/>
              </a:ext>
            </a:extLst>
          </p:cNvPr>
          <p:cNvSpPr/>
          <p:nvPr/>
        </p:nvSpPr>
        <p:spPr>
          <a:xfrm>
            <a:off x="350982" y="2636223"/>
            <a:ext cx="11475032" cy="973327"/>
          </a:xfrm>
          <a:prstGeom prst="rect">
            <a:avLst/>
          </a:prstGeom>
          <a:solidFill>
            <a:srgbClr val="006A6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 : droite 15">
            <a:extLst>
              <a:ext uri="{FF2B5EF4-FFF2-40B4-BE49-F238E27FC236}">
                <a16:creationId xmlns:a16="http://schemas.microsoft.com/office/drawing/2014/main" id="{6B7B839E-17CD-414F-8612-3628FC9E74F5}"/>
              </a:ext>
            </a:extLst>
          </p:cNvPr>
          <p:cNvSpPr/>
          <p:nvPr/>
        </p:nvSpPr>
        <p:spPr>
          <a:xfrm>
            <a:off x="434075" y="2737294"/>
            <a:ext cx="11287222" cy="711114"/>
          </a:xfrm>
          <a:prstGeom prst="rightArrow">
            <a:avLst/>
          </a:prstGeom>
          <a:solidFill>
            <a:srgbClr val="006A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F54D8CF-9FC7-4751-BF6E-0CC45CFC845C}"/>
              </a:ext>
            </a:extLst>
          </p:cNvPr>
          <p:cNvSpPr/>
          <p:nvPr/>
        </p:nvSpPr>
        <p:spPr>
          <a:xfrm>
            <a:off x="2586867" y="2656661"/>
            <a:ext cx="1617504" cy="936000"/>
          </a:xfrm>
          <a:prstGeom prst="rect">
            <a:avLst/>
          </a:prstGeom>
          <a:solidFill>
            <a:srgbClr val="A558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Besoins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selon référentiel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et contexte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361BFBC-CC4D-4923-BA2E-4D2911EE7D38}"/>
              </a:ext>
            </a:extLst>
          </p:cNvPr>
          <p:cNvSpPr/>
          <p:nvPr/>
        </p:nvSpPr>
        <p:spPr>
          <a:xfrm>
            <a:off x="4351465" y="2654886"/>
            <a:ext cx="1274618" cy="936000"/>
          </a:xfrm>
          <a:prstGeom prst="rect">
            <a:avLst/>
          </a:prstGeom>
          <a:solidFill>
            <a:srgbClr val="A558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Objectifs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Cibles de résultat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C13AD0-05DD-4301-A87F-BF975105BD60}"/>
              </a:ext>
            </a:extLst>
          </p:cNvPr>
          <p:cNvSpPr/>
          <p:nvPr/>
        </p:nvSpPr>
        <p:spPr>
          <a:xfrm>
            <a:off x="5865084" y="3848322"/>
            <a:ext cx="3160929" cy="711114"/>
          </a:xfrm>
          <a:prstGeom prst="rect">
            <a:avLst/>
          </a:prstGeom>
          <a:solidFill>
            <a:srgbClr val="A558A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 dirty="0">
                <a:solidFill>
                  <a:schemeClr val="bg1"/>
                </a:solidFill>
              </a:rPr>
              <a:t>Moyens et ressources</a:t>
            </a:r>
          </a:p>
          <a:p>
            <a:pPr algn="ctr"/>
            <a:r>
              <a:rPr lang="fr-FR" i="1" dirty="0">
                <a:solidFill>
                  <a:schemeClr val="bg1"/>
                </a:solidFill>
              </a:rPr>
              <a:t>engagés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D48BEB0-F189-45F8-91D5-D63BE2D919A2}"/>
              </a:ext>
            </a:extLst>
          </p:cNvPr>
          <p:cNvSpPr/>
          <p:nvPr/>
        </p:nvSpPr>
        <p:spPr>
          <a:xfrm>
            <a:off x="9212580" y="2653097"/>
            <a:ext cx="1992750" cy="936000"/>
          </a:xfrm>
          <a:prstGeom prst="rect">
            <a:avLst/>
          </a:prstGeom>
          <a:solidFill>
            <a:srgbClr val="A558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b="1" dirty="0">
                <a:solidFill>
                  <a:schemeClr val="bg1"/>
                </a:solidFill>
              </a:rPr>
              <a:t>Résultats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Effets</a:t>
            </a:r>
          </a:p>
          <a:p>
            <a:pPr algn="r"/>
            <a:r>
              <a:rPr lang="fr-FR" b="1" dirty="0">
                <a:solidFill>
                  <a:schemeClr val="bg1"/>
                </a:solidFill>
              </a:rPr>
              <a:t>Impacts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5" name="Flèche : demi-tour 20">
            <a:extLst>
              <a:ext uri="{FF2B5EF4-FFF2-40B4-BE49-F238E27FC236}">
                <a16:creationId xmlns:a16="http://schemas.microsoft.com/office/drawing/2014/main" id="{C69CA2B5-D31A-440A-B98F-A7950E5D9D11}"/>
              </a:ext>
            </a:extLst>
          </p:cNvPr>
          <p:cNvSpPr/>
          <p:nvPr/>
        </p:nvSpPr>
        <p:spPr>
          <a:xfrm flipH="1">
            <a:off x="3395619" y="2282514"/>
            <a:ext cx="1408027" cy="273598"/>
          </a:xfrm>
          <a:prstGeom prst="uturnArrow">
            <a:avLst>
              <a:gd name="adj1" fmla="val 31930"/>
              <a:gd name="adj2" fmla="val 25000"/>
              <a:gd name="adj3" fmla="val 33636"/>
              <a:gd name="adj4" fmla="val 14545"/>
              <a:gd name="adj5" fmla="val 98719"/>
            </a:avLst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6" name="Flèche : demi-tour 21">
            <a:extLst>
              <a:ext uri="{FF2B5EF4-FFF2-40B4-BE49-F238E27FC236}">
                <a16:creationId xmlns:a16="http://schemas.microsoft.com/office/drawing/2014/main" id="{C5844DBC-7549-4BF3-8126-5A49E168CF36}"/>
              </a:ext>
            </a:extLst>
          </p:cNvPr>
          <p:cNvSpPr/>
          <p:nvPr/>
        </p:nvSpPr>
        <p:spPr>
          <a:xfrm flipH="1">
            <a:off x="4841272" y="1765065"/>
            <a:ext cx="5097894" cy="762590"/>
          </a:xfrm>
          <a:prstGeom prst="uturnArrow">
            <a:avLst>
              <a:gd name="adj1" fmla="val 12448"/>
              <a:gd name="adj2" fmla="val 25000"/>
              <a:gd name="adj3" fmla="val 25000"/>
              <a:gd name="adj4" fmla="val 11111"/>
              <a:gd name="adj5" fmla="val 100000"/>
            </a:avLst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D7E7A6F-C7B7-4101-93A4-896FCA32E10B}"/>
              </a:ext>
            </a:extLst>
          </p:cNvPr>
          <p:cNvSpPr/>
          <p:nvPr/>
        </p:nvSpPr>
        <p:spPr>
          <a:xfrm>
            <a:off x="7052991" y="1602421"/>
            <a:ext cx="1274618" cy="411018"/>
          </a:xfrm>
          <a:prstGeom prst="rect">
            <a:avLst/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Efficacité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F9CF497-78DE-4819-85E1-E05940679EF0}"/>
              </a:ext>
            </a:extLst>
          </p:cNvPr>
          <p:cNvSpPr/>
          <p:nvPr/>
        </p:nvSpPr>
        <p:spPr>
          <a:xfrm>
            <a:off x="3552269" y="2114738"/>
            <a:ext cx="1131286" cy="411018"/>
          </a:xfrm>
          <a:prstGeom prst="rect">
            <a:avLst/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Pertinence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F75C91F-7C1A-4B3D-B53F-0838CEA1E861}"/>
              </a:ext>
            </a:extLst>
          </p:cNvPr>
          <p:cNvSpPr/>
          <p:nvPr/>
        </p:nvSpPr>
        <p:spPr>
          <a:xfrm>
            <a:off x="434075" y="1113218"/>
            <a:ext cx="2414243" cy="1404000"/>
          </a:xfrm>
          <a:prstGeom prst="rect">
            <a:avLst/>
          </a:prstGeom>
          <a:solidFill>
            <a:srgbClr val="465F9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Référentiel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0B0F625-E05D-41AD-825B-5E1B5D0079DC}"/>
              </a:ext>
            </a:extLst>
          </p:cNvPr>
          <p:cNvSpPr/>
          <p:nvPr/>
        </p:nvSpPr>
        <p:spPr>
          <a:xfrm>
            <a:off x="5868674" y="2653097"/>
            <a:ext cx="3157339" cy="936000"/>
          </a:xfrm>
          <a:prstGeom prst="rect">
            <a:avLst/>
          </a:prstGeom>
          <a:solidFill>
            <a:srgbClr val="A558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Actions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Décisions Processus Réalisations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Mise en œuvre</a:t>
            </a:r>
          </a:p>
        </p:txBody>
      </p:sp>
      <p:sp>
        <p:nvSpPr>
          <p:cNvPr id="39" name="Flèche : demi-tour 29">
            <a:extLst>
              <a:ext uri="{FF2B5EF4-FFF2-40B4-BE49-F238E27FC236}">
                <a16:creationId xmlns:a16="http://schemas.microsoft.com/office/drawing/2014/main" id="{5ADF2AA3-315C-4C83-BA14-F9DFA0F620D9}"/>
              </a:ext>
            </a:extLst>
          </p:cNvPr>
          <p:cNvSpPr/>
          <p:nvPr/>
        </p:nvSpPr>
        <p:spPr>
          <a:xfrm flipH="1" flipV="1">
            <a:off x="7259215" y="4681673"/>
            <a:ext cx="2931305" cy="761957"/>
          </a:xfrm>
          <a:prstGeom prst="uturnArrow">
            <a:avLst>
              <a:gd name="adj1" fmla="val 11109"/>
              <a:gd name="adj2" fmla="val 25000"/>
              <a:gd name="adj3" fmla="val 25127"/>
              <a:gd name="adj4" fmla="val 10059"/>
              <a:gd name="adj5" fmla="val 100000"/>
            </a:avLst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905956B-D7E6-4212-B2F4-4CA477AFFD1D}"/>
              </a:ext>
            </a:extLst>
          </p:cNvPr>
          <p:cNvSpPr/>
          <p:nvPr/>
        </p:nvSpPr>
        <p:spPr>
          <a:xfrm>
            <a:off x="8231072" y="5200124"/>
            <a:ext cx="1274618" cy="411018"/>
          </a:xfrm>
          <a:prstGeom prst="rect">
            <a:avLst/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Efficience</a:t>
            </a:r>
          </a:p>
        </p:txBody>
      </p:sp>
      <p:sp>
        <p:nvSpPr>
          <p:cNvPr id="41" name="Triangle isocèle 40">
            <a:extLst>
              <a:ext uri="{FF2B5EF4-FFF2-40B4-BE49-F238E27FC236}">
                <a16:creationId xmlns:a16="http://schemas.microsoft.com/office/drawing/2014/main" id="{46753C1F-41DF-4B20-B882-A7144778B851}"/>
              </a:ext>
            </a:extLst>
          </p:cNvPr>
          <p:cNvSpPr/>
          <p:nvPr/>
        </p:nvSpPr>
        <p:spPr>
          <a:xfrm>
            <a:off x="7139701" y="3520811"/>
            <a:ext cx="657882" cy="385600"/>
          </a:xfrm>
          <a:prstGeom prst="triangle">
            <a:avLst/>
          </a:prstGeom>
          <a:solidFill>
            <a:srgbClr val="A55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650167B-3838-4999-9717-CD863FF49030}"/>
              </a:ext>
            </a:extLst>
          </p:cNvPr>
          <p:cNvSpPr/>
          <p:nvPr/>
        </p:nvSpPr>
        <p:spPr>
          <a:xfrm>
            <a:off x="526573" y="1602422"/>
            <a:ext cx="2235100" cy="818220"/>
          </a:xfrm>
          <a:prstGeom prst="rect">
            <a:avLst/>
          </a:prstGeom>
          <a:solidFill>
            <a:srgbClr val="7AB1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Politiques publiques</a:t>
            </a:r>
          </a:p>
          <a:p>
            <a:pPr algn="ctr"/>
            <a:r>
              <a:rPr lang="fr-FR" i="1" dirty="0">
                <a:solidFill>
                  <a:schemeClr val="tx1"/>
                </a:solidFill>
              </a:rPr>
              <a:t>éventuellement adaptées au contexte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824F245-A522-4280-B0F6-237716A49575}"/>
              </a:ext>
            </a:extLst>
          </p:cNvPr>
          <p:cNvSpPr/>
          <p:nvPr/>
        </p:nvSpPr>
        <p:spPr>
          <a:xfrm>
            <a:off x="9212579" y="3848321"/>
            <a:ext cx="1992751" cy="711114"/>
          </a:xfrm>
          <a:prstGeom prst="rect">
            <a:avLst/>
          </a:prstGeom>
          <a:solidFill>
            <a:srgbClr val="A558A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 dirty="0">
                <a:solidFill>
                  <a:schemeClr val="bg1"/>
                </a:solidFill>
              </a:rPr>
              <a:t>Indicateurs de mesure des effets</a:t>
            </a:r>
          </a:p>
        </p:txBody>
      </p:sp>
      <p:sp>
        <p:nvSpPr>
          <p:cNvPr id="44" name="Triangle isocèle 43">
            <a:extLst>
              <a:ext uri="{FF2B5EF4-FFF2-40B4-BE49-F238E27FC236}">
                <a16:creationId xmlns:a16="http://schemas.microsoft.com/office/drawing/2014/main" id="{9AD44333-40D0-4F87-A145-BEC993BC4E7A}"/>
              </a:ext>
            </a:extLst>
          </p:cNvPr>
          <p:cNvSpPr/>
          <p:nvPr/>
        </p:nvSpPr>
        <p:spPr>
          <a:xfrm>
            <a:off x="9861580" y="3520811"/>
            <a:ext cx="657882" cy="385600"/>
          </a:xfrm>
          <a:prstGeom prst="triangle">
            <a:avLst/>
          </a:prstGeom>
          <a:solidFill>
            <a:srgbClr val="A55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Flèche : demi-tour 38">
            <a:extLst>
              <a:ext uri="{FF2B5EF4-FFF2-40B4-BE49-F238E27FC236}">
                <a16:creationId xmlns:a16="http://schemas.microsoft.com/office/drawing/2014/main" id="{6316354D-A88A-41B0-8355-B75F1D5D7633}"/>
              </a:ext>
            </a:extLst>
          </p:cNvPr>
          <p:cNvSpPr/>
          <p:nvPr/>
        </p:nvSpPr>
        <p:spPr>
          <a:xfrm flipH="1">
            <a:off x="2999509" y="1245965"/>
            <a:ext cx="7519953" cy="1269713"/>
          </a:xfrm>
          <a:prstGeom prst="uturnArrow">
            <a:avLst>
              <a:gd name="adj1" fmla="val 6475"/>
              <a:gd name="adj2" fmla="val 15690"/>
              <a:gd name="adj3" fmla="val 16331"/>
              <a:gd name="adj4" fmla="val 11111"/>
              <a:gd name="adj5" fmla="val 100000"/>
            </a:avLst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72040E5-82B0-4B29-8585-7DE1600ABC88}"/>
              </a:ext>
            </a:extLst>
          </p:cNvPr>
          <p:cNvSpPr/>
          <p:nvPr/>
        </p:nvSpPr>
        <p:spPr>
          <a:xfrm>
            <a:off x="5865083" y="1087626"/>
            <a:ext cx="1274618" cy="411018"/>
          </a:xfrm>
          <a:prstGeom prst="rect">
            <a:avLst/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Utilité</a:t>
            </a:r>
          </a:p>
        </p:txBody>
      </p:sp>
      <p:sp>
        <p:nvSpPr>
          <p:cNvPr id="47" name="Flèche : demi-tour 41">
            <a:extLst>
              <a:ext uri="{FF2B5EF4-FFF2-40B4-BE49-F238E27FC236}">
                <a16:creationId xmlns:a16="http://schemas.microsoft.com/office/drawing/2014/main" id="{AE85D3CB-4CBD-4C85-AAD6-F1FF277DE84A}"/>
              </a:ext>
            </a:extLst>
          </p:cNvPr>
          <p:cNvSpPr/>
          <p:nvPr/>
        </p:nvSpPr>
        <p:spPr>
          <a:xfrm flipH="1">
            <a:off x="6815328" y="2279860"/>
            <a:ext cx="1709928" cy="287006"/>
          </a:xfrm>
          <a:prstGeom prst="uturnArrow">
            <a:avLst>
              <a:gd name="adj1" fmla="val 29005"/>
              <a:gd name="adj2" fmla="val 25000"/>
              <a:gd name="adj3" fmla="val 37004"/>
              <a:gd name="adj4" fmla="val 13809"/>
              <a:gd name="adj5" fmla="val 100000"/>
            </a:avLst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E31C5C8-ED60-4D7C-9F1F-6CC4A095A5F2}"/>
              </a:ext>
            </a:extLst>
          </p:cNvPr>
          <p:cNvSpPr/>
          <p:nvPr/>
        </p:nvSpPr>
        <p:spPr>
          <a:xfrm>
            <a:off x="7057567" y="2119065"/>
            <a:ext cx="1275108" cy="411018"/>
          </a:xfrm>
          <a:prstGeom prst="rect">
            <a:avLst/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Cohérence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D698FF1-4073-6BB9-B578-C8B36672842D}"/>
              </a:ext>
            </a:extLst>
          </p:cNvPr>
          <p:cNvSpPr/>
          <p:nvPr/>
        </p:nvSpPr>
        <p:spPr>
          <a:xfrm>
            <a:off x="446228" y="3792228"/>
            <a:ext cx="1548000" cy="2124000"/>
          </a:xfrm>
          <a:prstGeom prst="rect">
            <a:avLst/>
          </a:prstGeom>
          <a:solidFill>
            <a:srgbClr val="465F9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rtlCol="0" anchor="t"/>
          <a:lstStyle/>
          <a:p>
            <a:pPr>
              <a:spcBef>
                <a:spcPts val="600"/>
              </a:spcBef>
            </a:pPr>
            <a:r>
              <a:rPr lang="fr-FR" b="1" dirty="0">
                <a:solidFill>
                  <a:schemeClr val="bg1"/>
                </a:solidFill>
              </a:rPr>
              <a:t>Externe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85317D6-94FB-650A-607C-A368BFCF5399}"/>
              </a:ext>
            </a:extLst>
          </p:cNvPr>
          <p:cNvSpPr/>
          <p:nvPr/>
        </p:nvSpPr>
        <p:spPr>
          <a:xfrm>
            <a:off x="2158046" y="3792228"/>
            <a:ext cx="1548000" cy="2124000"/>
          </a:xfrm>
          <a:prstGeom prst="rect">
            <a:avLst/>
          </a:prstGeom>
          <a:solidFill>
            <a:srgbClr val="465F9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rtlCol="0" anchor="t"/>
          <a:lstStyle/>
          <a:p>
            <a:pPr algn="r"/>
            <a:r>
              <a:rPr lang="fr-FR" b="1" dirty="0">
                <a:solidFill>
                  <a:schemeClr val="bg1"/>
                </a:solidFill>
              </a:rPr>
              <a:t>Interne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F5F498D-009F-CAED-B31A-580BD159338B}"/>
              </a:ext>
            </a:extLst>
          </p:cNvPr>
          <p:cNvSpPr/>
          <p:nvPr/>
        </p:nvSpPr>
        <p:spPr>
          <a:xfrm>
            <a:off x="510468" y="4152086"/>
            <a:ext cx="1404000" cy="288000"/>
          </a:xfrm>
          <a:prstGeom prst="rect">
            <a:avLst/>
          </a:prstGeom>
          <a:solidFill>
            <a:srgbClr val="7AB1E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Démographique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A020D34-76AC-C65B-326B-24BD99310CB3}"/>
              </a:ext>
            </a:extLst>
          </p:cNvPr>
          <p:cNvSpPr/>
          <p:nvPr/>
        </p:nvSpPr>
        <p:spPr>
          <a:xfrm>
            <a:off x="1384097" y="3659488"/>
            <a:ext cx="1296000" cy="396000"/>
          </a:xfrm>
          <a:prstGeom prst="rect">
            <a:avLst/>
          </a:prstGeom>
          <a:solidFill>
            <a:srgbClr val="465F9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Contexte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F4654C7-6EB0-1B50-07EB-1BABAE451A47}"/>
              </a:ext>
            </a:extLst>
          </p:cNvPr>
          <p:cNvSpPr/>
          <p:nvPr/>
        </p:nvSpPr>
        <p:spPr>
          <a:xfrm>
            <a:off x="510468" y="4497719"/>
            <a:ext cx="1404000" cy="288000"/>
          </a:xfrm>
          <a:prstGeom prst="rect">
            <a:avLst/>
          </a:prstGeom>
          <a:solidFill>
            <a:srgbClr val="7AB1E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Territorial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4830895-2BCE-464F-2A84-532E20F94E7B}"/>
              </a:ext>
            </a:extLst>
          </p:cNvPr>
          <p:cNvSpPr/>
          <p:nvPr/>
        </p:nvSpPr>
        <p:spPr>
          <a:xfrm>
            <a:off x="510468" y="4844806"/>
            <a:ext cx="1404000" cy="288000"/>
          </a:xfrm>
          <a:prstGeom prst="rect">
            <a:avLst/>
          </a:prstGeom>
          <a:solidFill>
            <a:srgbClr val="7AB1E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Économique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AF849D8-3DED-890A-8810-A3E24B2FA0EC}"/>
              </a:ext>
            </a:extLst>
          </p:cNvPr>
          <p:cNvSpPr/>
          <p:nvPr/>
        </p:nvSpPr>
        <p:spPr>
          <a:xfrm>
            <a:off x="510468" y="5191893"/>
            <a:ext cx="1404000" cy="288000"/>
          </a:xfrm>
          <a:prstGeom prst="rect">
            <a:avLst/>
          </a:prstGeom>
          <a:solidFill>
            <a:srgbClr val="7AB1E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Social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9506288-BAC5-44FD-C3CA-17D33AFE90C4}"/>
              </a:ext>
            </a:extLst>
          </p:cNvPr>
          <p:cNvSpPr/>
          <p:nvPr/>
        </p:nvSpPr>
        <p:spPr>
          <a:xfrm>
            <a:off x="2225637" y="4498650"/>
            <a:ext cx="1404000" cy="288000"/>
          </a:xfrm>
          <a:prstGeom prst="rect">
            <a:avLst/>
          </a:prstGeom>
          <a:solidFill>
            <a:srgbClr val="BAD7F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fr-FR" sz="1600" i="1" dirty="0">
                <a:solidFill>
                  <a:schemeClr val="tx1"/>
                </a:solidFill>
              </a:rPr>
              <a:t>Élèves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410E9CD-D729-F705-BF1A-0641913F510E}"/>
              </a:ext>
            </a:extLst>
          </p:cNvPr>
          <p:cNvSpPr/>
          <p:nvPr/>
        </p:nvSpPr>
        <p:spPr>
          <a:xfrm>
            <a:off x="2225637" y="4841858"/>
            <a:ext cx="1404000" cy="288000"/>
          </a:xfrm>
          <a:prstGeom prst="rect">
            <a:avLst/>
          </a:prstGeom>
          <a:solidFill>
            <a:srgbClr val="BAD7F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fr-FR" sz="1600" i="1" dirty="0">
                <a:solidFill>
                  <a:schemeClr val="tx1"/>
                </a:solidFill>
              </a:rPr>
              <a:t>Personnels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1A55D31-7FEB-4C84-9B27-7E23D8E26A6E}"/>
              </a:ext>
            </a:extLst>
          </p:cNvPr>
          <p:cNvSpPr/>
          <p:nvPr/>
        </p:nvSpPr>
        <p:spPr>
          <a:xfrm>
            <a:off x="2225637" y="5191893"/>
            <a:ext cx="1404000" cy="288000"/>
          </a:xfrm>
          <a:prstGeom prst="rect">
            <a:avLst/>
          </a:prstGeom>
          <a:solidFill>
            <a:srgbClr val="BAD7F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rtlCol="0" anchor="ctr"/>
          <a:lstStyle/>
          <a:p>
            <a:pPr algn="ctr"/>
            <a:r>
              <a:rPr lang="fr-FR" sz="1600" i="1" dirty="0">
                <a:solidFill>
                  <a:schemeClr val="tx1"/>
                </a:solidFill>
              </a:rPr>
              <a:t>Bâti Équipement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DF57AD7-F206-661A-0096-C9E668CD2944}"/>
              </a:ext>
            </a:extLst>
          </p:cNvPr>
          <p:cNvSpPr/>
          <p:nvPr/>
        </p:nvSpPr>
        <p:spPr>
          <a:xfrm>
            <a:off x="2225637" y="4153540"/>
            <a:ext cx="1404000" cy="288000"/>
          </a:xfrm>
          <a:prstGeom prst="rect">
            <a:avLst/>
          </a:prstGeom>
          <a:solidFill>
            <a:srgbClr val="7AB1E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Institutionnel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FDC8B2E-5EDD-E18E-7B6A-0BA059D342B9}"/>
              </a:ext>
            </a:extLst>
          </p:cNvPr>
          <p:cNvSpPr/>
          <p:nvPr/>
        </p:nvSpPr>
        <p:spPr>
          <a:xfrm>
            <a:off x="510468" y="5538980"/>
            <a:ext cx="1404000" cy="288000"/>
          </a:xfrm>
          <a:prstGeom prst="rect">
            <a:avLst/>
          </a:prstGeom>
          <a:solidFill>
            <a:srgbClr val="7AB1E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Culturel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50777A0-10C4-CDB6-1DF4-FB5BFAD8A84A}"/>
              </a:ext>
            </a:extLst>
          </p:cNvPr>
          <p:cNvSpPr/>
          <p:nvPr/>
        </p:nvSpPr>
        <p:spPr>
          <a:xfrm>
            <a:off x="2225637" y="5538980"/>
            <a:ext cx="1404000" cy="288000"/>
          </a:xfrm>
          <a:prstGeom prst="rect">
            <a:avLst/>
          </a:prstGeom>
          <a:solidFill>
            <a:srgbClr val="BAD7F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fr-FR" sz="1600" i="1" dirty="0">
                <a:solidFill>
                  <a:schemeClr val="tx1"/>
                </a:solidFill>
              </a:rPr>
              <a:t>Formations</a:t>
            </a:r>
          </a:p>
        </p:txBody>
      </p:sp>
      <p:sp>
        <p:nvSpPr>
          <p:cNvPr id="2" name="Flèche : demi-tour 20">
            <a:extLst>
              <a:ext uri="{FF2B5EF4-FFF2-40B4-BE49-F238E27FC236}">
                <a16:creationId xmlns:a16="http://schemas.microsoft.com/office/drawing/2014/main" id="{592FCD4F-FC2A-92FE-8B95-22F120F68D95}"/>
              </a:ext>
            </a:extLst>
          </p:cNvPr>
          <p:cNvSpPr/>
          <p:nvPr/>
        </p:nvSpPr>
        <p:spPr>
          <a:xfrm flipH="1">
            <a:off x="5236312" y="2278450"/>
            <a:ext cx="1408025" cy="277661"/>
          </a:xfrm>
          <a:prstGeom prst="uturnArrow">
            <a:avLst>
              <a:gd name="adj1" fmla="val 31930"/>
              <a:gd name="adj2" fmla="val 25000"/>
              <a:gd name="adj3" fmla="val 33636"/>
              <a:gd name="adj4" fmla="val 14545"/>
              <a:gd name="adj5" fmla="val 98719"/>
            </a:avLst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C79B07-DA6C-310B-4C45-A8376C04BAA7}"/>
              </a:ext>
            </a:extLst>
          </p:cNvPr>
          <p:cNvSpPr/>
          <p:nvPr/>
        </p:nvSpPr>
        <p:spPr>
          <a:xfrm>
            <a:off x="5388575" y="2116637"/>
            <a:ext cx="1131286" cy="411018"/>
          </a:xfrm>
          <a:prstGeom prst="rect">
            <a:avLst/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Pertinence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CB3EA0-4425-7F9A-E76E-C3F2AB61D7FA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03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Chaîne évaluative	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Version animée</a:t>
            </a:r>
            <a:endParaRPr lang="fr-FR" sz="2400" dirty="0">
              <a:solidFill>
                <a:srgbClr val="E1000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112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3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750"/>
                            </p:stCondLst>
                            <p:childTnLst>
                              <p:par>
                                <p:cTn id="1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1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750"/>
                            </p:stCondLst>
                            <p:childTnLst>
                              <p:par>
                                <p:cTn id="1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0" dur="1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750"/>
                            </p:stCondLst>
                            <p:childTnLst>
                              <p:par>
                                <p:cTn id="1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46264C5-D768-BE18-CFC8-D7825BAEDD9A}"/>
              </a:ext>
            </a:extLst>
          </p:cNvPr>
          <p:cNvSpPr/>
          <p:nvPr/>
        </p:nvSpPr>
        <p:spPr>
          <a:xfrm>
            <a:off x="340434" y="1194327"/>
            <a:ext cx="5676406" cy="2628000"/>
          </a:xfrm>
          <a:prstGeom prst="rect">
            <a:avLst/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2400" b="1" dirty="0">
                <a:solidFill>
                  <a:schemeClr val="tx1"/>
                </a:solidFill>
                <a:latin typeface="+mj-lt"/>
              </a:rPr>
              <a:t>Améliorer dans l’établissement le service public d’enseignement scolaire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Qualité des apprentissages des élèves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Parcours de formation et d’insertion professionnelle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Réussite éducative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Vie dans l’établissement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5CB07E2-5D81-F42E-5DE5-27689D0C8634}"/>
              </a:ext>
            </a:extLst>
          </p:cNvPr>
          <p:cNvSpPr/>
          <p:nvPr/>
        </p:nvSpPr>
        <p:spPr>
          <a:xfrm>
            <a:off x="6175161" y="1194327"/>
            <a:ext cx="5676407" cy="2628000"/>
          </a:xfrm>
          <a:prstGeom prst="rect">
            <a:avLst/>
          </a:prstGeom>
          <a:solidFill>
            <a:srgbClr val="34BA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2400" b="1" dirty="0">
                <a:solidFill>
                  <a:schemeClr val="tx1"/>
                </a:solidFill>
                <a:latin typeface="+mj-lt"/>
              </a:rPr>
              <a:t>Améliorer pour l’ensemble de la communauté éducative et de ses acteurs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Conditions de réussite collective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Conditions d’exercice des différents métiers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Bien-être dans l’établissement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FEDE1F8-95C8-C678-F660-0D45B47EA3DB}"/>
              </a:ext>
            </a:extLst>
          </p:cNvPr>
          <p:cNvSpPr/>
          <p:nvPr/>
        </p:nvSpPr>
        <p:spPr>
          <a:xfrm>
            <a:off x="340435" y="3994414"/>
            <a:ext cx="5676406" cy="1296000"/>
          </a:xfrm>
          <a:prstGeom prst="rect">
            <a:avLst/>
          </a:prstGeom>
          <a:solidFill>
            <a:srgbClr val="7AB1E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1200"/>
              </a:spcAft>
            </a:pPr>
            <a:r>
              <a:rPr lang="fr-FR" sz="2400" b="1" dirty="0">
                <a:solidFill>
                  <a:schemeClr val="tx1"/>
                </a:solidFill>
                <a:latin typeface="+mj-lt"/>
              </a:rPr>
              <a:t>Aider l’établissement à donner un sens collectif à l’action </a:t>
            </a:r>
            <a:r>
              <a:rPr lang="fr-FR" sz="2400" dirty="0">
                <a:solidFill>
                  <a:schemeClr val="tx1"/>
                </a:solidFill>
                <a:latin typeface="+mj-lt"/>
              </a:rPr>
              <a:t>et renforcer le sentiment d’appartenance et de responsabilité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A05E91B-B3B8-2355-5C71-AE0AB211E1E1}"/>
              </a:ext>
            </a:extLst>
          </p:cNvPr>
          <p:cNvSpPr/>
          <p:nvPr/>
        </p:nvSpPr>
        <p:spPr>
          <a:xfrm>
            <a:off x="6175161" y="3994414"/>
            <a:ext cx="5676404" cy="1296000"/>
          </a:xfrm>
          <a:prstGeom prst="rect">
            <a:avLst/>
          </a:prstGeom>
          <a:solidFill>
            <a:srgbClr val="CE70C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1200"/>
              </a:spcAft>
            </a:pPr>
            <a:r>
              <a:rPr lang="fr-FR" sz="2400" b="1" dirty="0">
                <a:solidFill>
                  <a:schemeClr val="tx1"/>
                </a:solidFill>
                <a:latin typeface="+mj-lt"/>
              </a:rPr>
              <a:t>Construire une dynamique d’apprentissage collectif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2291191-0CC0-B26A-723F-54DF069F43DD}"/>
              </a:ext>
            </a:extLst>
          </p:cNvPr>
          <p:cNvSpPr/>
          <p:nvPr/>
        </p:nvSpPr>
        <p:spPr>
          <a:xfrm>
            <a:off x="327892" y="5344676"/>
            <a:ext cx="11536215" cy="3867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Point d’aboutissement de l’évaluation : formalisation du projet d’établissement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487916" y="563006"/>
            <a:ext cx="9222781" cy="523220"/>
          </a:xfrm>
          <a:prstGeom prst="rect">
            <a:avLst/>
          </a:prstGeom>
          <a:noFill/>
          <a:ln>
            <a:solidFill>
              <a:srgbClr val="000091"/>
            </a:solidFill>
          </a:ln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0091"/>
                </a:solidFill>
                <a:latin typeface="+mj-lt"/>
              </a:rPr>
              <a:t>Aider l’établissement à répondre à sa mission de service public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2852872" y="5785654"/>
            <a:ext cx="6492868" cy="523220"/>
          </a:xfrm>
          <a:prstGeom prst="rect">
            <a:avLst/>
          </a:prstGeom>
          <a:noFill/>
          <a:ln>
            <a:solidFill>
              <a:srgbClr val="000091"/>
            </a:solidFill>
          </a:ln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0091"/>
                </a:solidFill>
                <a:latin typeface="+mj-lt"/>
              </a:rPr>
              <a:t>Une évaluation au service de l’établissement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676084D-9CFD-6EBB-C7B6-BFDCD05AF7DA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04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Quatre principes de l’évaluation	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Version animée</a:t>
            </a:r>
          </a:p>
        </p:txBody>
      </p:sp>
    </p:spTree>
    <p:extLst>
      <p:ext uri="{BB962C8B-B14F-4D97-AF65-F5344CB8AC3E}">
        <p14:creationId xmlns:p14="http://schemas.microsoft.com/office/powerpoint/2010/main" val="382990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16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46264C5-D768-BE18-CFC8-D7825BAEDD9A}"/>
              </a:ext>
            </a:extLst>
          </p:cNvPr>
          <p:cNvSpPr/>
          <p:nvPr/>
        </p:nvSpPr>
        <p:spPr>
          <a:xfrm>
            <a:off x="3124451" y="2326778"/>
            <a:ext cx="4284000" cy="1080000"/>
          </a:xfrm>
          <a:prstGeom prst="rect">
            <a:avLst/>
          </a:prstGeom>
          <a:solidFill>
            <a:srgbClr val="7AB1E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2200" b="1" dirty="0">
                <a:solidFill>
                  <a:schemeClr val="tx1"/>
                </a:solidFill>
                <a:latin typeface="+mj-lt"/>
              </a:rPr>
              <a:t>Domaine 1. </a:t>
            </a:r>
            <a:r>
              <a:rPr lang="fr-FR" sz="2200" dirty="0">
                <a:solidFill>
                  <a:schemeClr val="tx1"/>
                </a:solidFill>
                <a:latin typeface="+mj-lt"/>
              </a:rPr>
              <a:t>Les apprentissages et les parcours des élèves, L’enseignement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CB07E2-5D81-F42E-5DE5-27689D0C8634}"/>
              </a:ext>
            </a:extLst>
          </p:cNvPr>
          <p:cNvSpPr/>
          <p:nvPr/>
        </p:nvSpPr>
        <p:spPr>
          <a:xfrm>
            <a:off x="7582308" y="2326778"/>
            <a:ext cx="4284000" cy="1080000"/>
          </a:xfrm>
          <a:prstGeom prst="rect">
            <a:avLst/>
          </a:prstGeom>
          <a:solidFill>
            <a:srgbClr val="34BA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2200" b="1" dirty="0">
                <a:solidFill>
                  <a:schemeClr val="tx1"/>
                </a:solidFill>
                <a:latin typeface="+mj-lt"/>
              </a:rPr>
              <a:t>Domaine 2. </a:t>
            </a:r>
            <a:r>
              <a:rPr lang="fr-FR" sz="2200" dirty="0">
                <a:solidFill>
                  <a:schemeClr val="tx1"/>
                </a:solidFill>
                <a:latin typeface="+mj-lt"/>
              </a:rPr>
              <a:t>La vie et le bien-être de l’élève, Le climat scolaire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EDE1F8-95C8-C678-F660-0D45B47EA3DB}"/>
              </a:ext>
            </a:extLst>
          </p:cNvPr>
          <p:cNvSpPr/>
          <p:nvPr/>
        </p:nvSpPr>
        <p:spPr>
          <a:xfrm>
            <a:off x="3124450" y="3575437"/>
            <a:ext cx="4284001" cy="1080000"/>
          </a:xfrm>
          <a:prstGeom prst="rect">
            <a:avLst/>
          </a:prstGeom>
          <a:solidFill>
            <a:srgbClr val="FF575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2200" b="1" dirty="0">
                <a:solidFill>
                  <a:schemeClr val="tx1"/>
                </a:solidFill>
                <a:latin typeface="+mj-lt"/>
              </a:rPr>
              <a:t>Domaine 4. </a:t>
            </a:r>
            <a:r>
              <a:rPr lang="fr-FR" sz="2200" dirty="0">
                <a:solidFill>
                  <a:schemeClr val="tx1"/>
                </a:solidFill>
                <a:latin typeface="+mj-lt"/>
              </a:rPr>
              <a:t>L’établissement dans son environnement institutionnel et partenarial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A05E91B-B3B8-2355-5C71-AE0AB211E1E1}"/>
              </a:ext>
            </a:extLst>
          </p:cNvPr>
          <p:cNvSpPr/>
          <p:nvPr/>
        </p:nvSpPr>
        <p:spPr>
          <a:xfrm>
            <a:off x="7582308" y="3575437"/>
            <a:ext cx="4282742" cy="1080000"/>
          </a:xfrm>
          <a:prstGeom prst="rect">
            <a:avLst/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2200" b="1" dirty="0">
                <a:solidFill>
                  <a:schemeClr val="tx1"/>
                </a:solidFill>
                <a:latin typeface="+mj-lt"/>
              </a:rPr>
              <a:t>Domaine 3. </a:t>
            </a:r>
            <a:r>
              <a:rPr lang="fr-FR" sz="2200" dirty="0">
                <a:solidFill>
                  <a:schemeClr val="tx1"/>
                </a:solidFill>
                <a:latin typeface="+mj-lt"/>
              </a:rPr>
              <a:t>Les acteurs, la stratégie et le fonctionnement de l’établissement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745B84A-C5E5-5179-1D06-944B3432326F}"/>
              </a:ext>
            </a:extLst>
          </p:cNvPr>
          <p:cNvSpPr/>
          <p:nvPr/>
        </p:nvSpPr>
        <p:spPr>
          <a:xfrm>
            <a:off x="341743" y="1707228"/>
            <a:ext cx="2640946" cy="432000"/>
          </a:xfrm>
          <a:prstGeom prst="rect">
            <a:avLst/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chemeClr val="tx1"/>
                </a:solidFill>
                <a:latin typeface="+mj-lt"/>
              </a:rPr>
              <a:t>1. Contextualisée</a:t>
            </a:r>
            <a:endParaRPr lang="fr-FR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E511C3D-2658-C363-574B-9C704A8E09FD}"/>
              </a:ext>
            </a:extLst>
          </p:cNvPr>
          <p:cNvSpPr/>
          <p:nvPr/>
        </p:nvSpPr>
        <p:spPr>
          <a:xfrm>
            <a:off x="341743" y="2314232"/>
            <a:ext cx="2640946" cy="432000"/>
          </a:xfrm>
          <a:prstGeom prst="rect">
            <a:avLst/>
          </a:prstGeom>
          <a:solidFill>
            <a:srgbClr val="7AB1E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chemeClr val="tx1"/>
                </a:solidFill>
                <a:latin typeface="+mj-lt"/>
              </a:rPr>
              <a:t>2. Globale</a:t>
            </a:r>
            <a:endParaRPr lang="fr-FR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65B2C80-FCF4-7562-40FC-CEB0529E8FF4}"/>
              </a:ext>
            </a:extLst>
          </p:cNvPr>
          <p:cNvSpPr/>
          <p:nvPr/>
        </p:nvSpPr>
        <p:spPr>
          <a:xfrm>
            <a:off x="341743" y="4854000"/>
            <a:ext cx="2640946" cy="432000"/>
          </a:xfrm>
          <a:prstGeom prst="rect">
            <a:avLst/>
          </a:prstGeom>
          <a:solidFill>
            <a:srgbClr val="FF957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chemeClr val="tx1"/>
                </a:solidFill>
                <a:latin typeface="+mj-lt"/>
              </a:rPr>
              <a:t>3. Participative</a:t>
            </a:r>
            <a:endParaRPr lang="fr-FR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A99D2AA-1A29-7704-D7B2-D27F475F746C}"/>
              </a:ext>
            </a:extLst>
          </p:cNvPr>
          <p:cNvSpPr/>
          <p:nvPr/>
        </p:nvSpPr>
        <p:spPr>
          <a:xfrm>
            <a:off x="3124451" y="1707228"/>
            <a:ext cx="4284000" cy="432000"/>
          </a:xfrm>
          <a:prstGeom prst="rect">
            <a:avLst/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200" b="1" dirty="0">
                <a:solidFill>
                  <a:schemeClr val="tx1"/>
                </a:solidFill>
                <a:latin typeface="+mj-lt"/>
              </a:rPr>
              <a:t>Contexte interne</a:t>
            </a:r>
            <a:endParaRPr lang="fr-FR" sz="2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84F471-F53B-7B25-9FEB-79B430E3B455}"/>
              </a:ext>
            </a:extLst>
          </p:cNvPr>
          <p:cNvSpPr/>
          <p:nvPr/>
        </p:nvSpPr>
        <p:spPr>
          <a:xfrm>
            <a:off x="7582308" y="1707228"/>
            <a:ext cx="4282742" cy="432000"/>
          </a:xfrm>
          <a:prstGeom prst="rect">
            <a:avLst/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200" b="1" dirty="0">
                <a:solidFill>
                  <a:schemeClr val="tx1"/>
                </a:solidFill>
                <a:latin typeface="+mj-lt"/>
              </a:rPr>
              <a:t>Contexte externe</a:t>
            </a:r>
            <a:endParaRPr lang="fr-FR" sz="2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044E78-DC1B-3D50-DFCD-74E6C259E48F}"/>
              </a:ext>
            </a:extLst>
          </p:cNvPr>
          <p:cNvSpPr/>
          <p:nvPr/>
        </p:nvSpPr>
        <p:spPr>
          <a:xfrm>
            <a:off x="3124451" y="4854000"/>
            <a:ext cx="8740600" cy="432000"/>
          </a:xfrm>
          <a:prstGeom prst="rect">
            <a:avLst/>
          </a:prstGeom>
          <a:solidFill>
            <a:srgbClr val="FF957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200" b="1" dirty="0">
                <a:solidFill>
                  <a:schemeClr val="tx1"/>
                </a:solidFill>
                <a:latin typeface="+mj-lt"/>
              </a:rPr>
              <a:t>Personnels enseignants et non enseignants, élèves, parents</a:t>
            </a:r>
            <a:endParaRPr lang="fr-FR" sz="2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EF9FEF-9AB3-C8B8-06FC-64C0CB1C166C}"/>
              </a:ext>
            </a:extLst>
          </p:cNvPr>
          <p:cNvSpPr/>
          <p:nvPr/>
        </p:nvSpPr>
        <p:spPr>
          <a:xfrm>
            <a:off x="343749" y="5484563"/>
            <a:ext cx="2638940" cy="432000"/>
          </a:xfrm>
          <a:prstGeom prst="rect">
            <a:avLst/>
          </a:prstGeom>
          <a:solidFill>
            <a:srgbClr val="34BA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chemeClr val="tx1"/>
                </a:solidFill>
                <a:latin typeface="+mj-lt"/>
              </a:rPr>
              <a:t>4. Croisée</a:t>
            </a:r>
            <a:endParaRPr lang="fr-FR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D319D19-2821-9414-D25D-85B3B8C29E59}"/>
              </a:ext>
            </a:extLst>
          </p:cNvPr>
          <p:cNvSpPr/>
          <p:nvPr/>
        </p:nvSpPr>
        <p:spPr>
          <a:xfrm>
            <a:off x="3124450" y="5484563"/>
            <a:ext cx="2844000" cy="432000"/>
          </a:xfrm>
          <a:prstGeom prst="rect">
            <a:avLst/>
          </a:prstGeom>
          <a:solidFill>
            <a:srgbClr val="34BA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200" b="1" dirty="0">
                <a:solidFill>
                  <a:schemeClr val="tx1"/>
                </a:solidFill>
                <a:latin typeface="+mj-lt"/>
              </a:rPr>
              <a:t>Données</a:t>
            </a:r>
            <a:endParaRPr lang="fr-FR" sz="2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FFE0F0-096A-4252-E128-4847D1A0FBFF}"/>
              </a:ext>
            </a:extLst>
          </p:cNvPr>
          <p:cNvSpPr/>
          <p:nvPr/>
        </p:nvSpPr>
        <p:spPr>
          <a:xfrm>
            <a:off x="9039573" y="5484563"/>
            <a:ext cx="2825477" cy="432000"/>
          </a:xfrm>
          <a:prstGeom prst="rect">
            <a:avLst/>
          </a:prstGeom>
          <a:solidFill>
            <a:srgbClr val="FF575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200" b="1" dirty="0">
                <a:solidFill>
                  <a:schemeClr val="tx1"/>
                </a:solidFill>
                <a:latin typeface="+mj-lt"/>
              </a:rPr>
              <a:t>Observations</a:t>
            </a:r>
            <a:endParaRPr lang="fr-FR" sz="2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00E121B-2A31-DBE4-777C-6B3FA4BF4784}"/>
              </a:ext>
            </a:extLst>
          </p:cNvPr>
          <p:cNvSpPr/>
          <p:nvPr/>
        </p:nvSpPr>
        <p:spPr>
          <a:xfrm>
            <a:off x="6072751" y="5484563"/>
            <a:ext cx="2844000" cy="432000"/>
          </a:xfrm>
          <a:prstGeom prst="rect">
            <a:avLst/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200" b="1" dirty="0">
                <a:solidFill>
                  <a:schemeClr val="tx1"/>
                </a:solidFill>
                <a:latin typeface="+mj-lt"/>
              </a:rPr>
              <a:t>Points de vue</a:t>
            </a:r>
            <a:endParaRPr lang="fr-FR" sz="2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00A3F2-459F-CBBC-F525-C0A08AEA83CD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05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Enjeux de l’évaluation	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Version animée</a:t>
            </a:r>
            <a:endParaRPr lang="fr-FR" sz="2400" dirty="0">
              <a:solidFill>
                <a:srgbClr val="E1000F"/>
              </a:solidFill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A14B0E-5F07-03D3-810D-75C55118F532}"/>
              </a:ext>
            </a:extLst>
          </p:cNvPr>
          <p:cNvSpPr/>
          <p:nvPr/>
        </p:nvSpPr>
        <p:spPr>
          <a:xfrm>
            <a:off x="345233" y="1100224"/>
            <a:ext cx="11519817" cy="432000"/>
          </a:xfrm>
          <a:prstGeom prst="rect">
            <a:avLst/>
          </a:prstGeom>
          <a:solidFill>
            <a:schemeClr val="bg1"/>
          </a:solidFill>
          <a:ln>
            <a:solidFill>
              <a:srgbClr val="00009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rgbClr val="000091"/>
                </a:solidFill>
                <a:latin typeface="+mj-lt"/>
              </a:rPr>
              <a:t>Une évaluation…</a:t>
            </a:r>
          </a:p>
        </p:txBody>
      </p:sp>
    </p:spTree>
    <p:extLst>
      <p:ext uri="{BB962C8B-B14F-4D97-AF65-F5344CB8AC3E}">
        <p14:creationId xmlns:p14="http://schemas.microsoft.com/office/powerpoint/2010/main" val="119554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5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25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75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E299B803-3C3E-4F69-915F-1DB4B614FC2B}"/>
              </a:ext>
            </a:extLst>
          </p:cNvPr>
          <p:cNvSpPr/>
          <p:nvPr/>
        </p:nvSpPr>
        <p:spPr>
          <a:xfrm>
            <a:off x="675533" y="2231202"/>
            <a:ext cx="5328000" cy="1620000"/>
          </a:xfrm>
          <a:prstGeom prst="rect">
            <a:avLst/>
          </a:prstGeom>
          <a:solidFill>
            <a:srgbClr val="000091">
              <a:alpha val="50196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B0E7B6-EB30-4CFA-7A74-35030E2CC253}"/>
              </a:ext>
            </a:extLst>
          </p:cNvPr>
          <p:cNvSpPr/>
          <p:nvPr/>
        </p:nvSpPr>
        <p:spPr>
          <a:xfrm>
            <a:off x="675533" y="2225963"/>
            <a:ext cx="5328000" cy="1625239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2000" dirty="0">
                <a:solidFill>
                  <a:schemeClr val="bg1"/>
                </a:solidFill>
                <a:latin typeface="+mj-lt"/>
              </a:rPr>
              <a:t>Domaine 1</a:t>
            </a:r>
          </a:p>
          <a:p>
            <a:r>
              <a:rPr lang="fr-FR" sz="2000" b="1" dirty="0">
                <a:solidFill>
                  <a:schemeClr val="bg1"/>
                </a:solidFill>
                <a:latin typeface="+mj-lt"/>
              </a:rPr>
              <a:t>Enseignements,</a:t>
            </a:r>
          </a:p>
          <a:p>
            <a:r>
              <a:rPr lang="fr-FR" sz="2000" b="1" dirty="0">
                <a:solidFill>
                  <a:schemeClr val="bg1"/>
                </a:solidFill>
                <a:latin typeface="+mj-lt"/>
              </a:rPr>
              <a:t>apprentissages et</a:t>
            </a:r>
          </a:p>
          <a:p>
            <a:r>
              <a:rPr lang="fr-FR" sz="2000" b="1" dirty="0">
                <a:solidFill>
                  <a:schemeClr val="bg1"/>
                </a:solidFill>
                <a:latin typeface="+mj-lt"/>
              </a:rPr>
              <a:t>parcours des élèves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5387D5F-7EC5-4A87-A880-E42C5E3CC9B7}"/>
              </a:ext>
            </a:extLst>
          </p:cNvPr>
          <p:cNvSpPr/>
          <p:nvPr/>
        </p:nvSpPr>
        <p:spPr>
          <a:xfrm>
            <a:off x="6197524" y="2231202"/>
            <a:ext cx="5328000" cy="1620000"/>
          </a:xfrm>
          <a:prstGeom prst="rect">
            <a:avLst/>
          </a:prstGeom>
          <a:solidFill>
            <a:srgbClr val="00AC8C">
              <a:alpha val="6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endParaRPr lang="fr-FR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01D7622-0689-4170-971F-171FEEA7E899}"/>
              </a:ext>
            </a:extLst>
          </p:cNvPr>
          <p:cNvSpPr/>
          <p:nvPr/>
        </p:nvSpPr>
        <p:spPr>
          <a:xfrm flipH="1">
            <a:off x="675531" y="4068995"/>
            <a:ext cx="5328000" cy="1620000"/>
          </a:xfrm>
          <a:prstGeom prst="rect">
            <a:avLst/>
          </a:prstGeom>
          <a:solidFill>
            <a:srgbClr val="E1000F">
              <a:alpha val="6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endParaRPr lang="fr-FR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40A2308-5B23-4F53-9FF6-934CC23FEC15}"/>
              </a:ext>
            </a:extLst>
          </p:cNvPr>
          <p:cNvSpPr/>
          <p:nvPr/>
        </p:nvSpPr>
        <p:spPr>
          <a:xfrm flipH="1">
            <a:off x="6188466" y="4043848"/>
            <a:ext cx="5328000" cy="1620000"/>
          </a:xfrm>
          <a:prstGeom prst="rect">
            <a:avLst/>
          </a:prstGeom>
          <a:solidFill>
            <a:srgbClr val="FFE800">
              <a:alpha val="6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endParaRPr lang="fr-FR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0" name="Corde 39">
            <a:extLst>
              <a:ext uri="{FF2B5EF4-FFF2-40B4-BE49-F238E27FC236}">
                <a16:creationId xmlns:a16="http://schemas.microsoft.com/office/drawing/2014/main" id="{78514FDA-7FBF-4CD5-867A-DFA23DD12717}"/>
              </a:ext>
            </a:extLst>
          </p:cNvPr>
          <p:cNvSpPr/>
          <p:nvPr/>
        </p:nvSpPr>
        <p:spPr>
          <a:xfrm rot="5400000">
            <a:off x="5531225" y="-3463400"/>
            <a:ext cx="1129275" cy="10859322"/>
          </a:xfrm>
          <a:prstGeom prst="chord">
            <a:avLst>
              <a:gd name="adj1" fmla="val 5398838"/>
              <a:gd name="adj2" fmla="val 16217207"/>
            </a:avLst>
          </a:prstGeom>
          <a:solidFill>
            <a:srgbClr val="00009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252000" tIns="36000" rtlCol="0" anchor="t"/>
          <a:lstStyle/>
          <a:p>
            <a:pPr algn="ctr"/>
            <a:endParaRPr lang="fr-FR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Zone de texte 2">
            <a:extLst>
              <a:ext uri="{FF2B5EF4-FFF2-40B4-BE49-F238E27FC236}">
                <a16:creationId xmlns:a16="http://schemas.microsoft.com/office/drawing/2014/main" id="{5744633C-9FE4-4765-BF94-665C2C882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531" y="865255"/>
            <a:ext cx="10840935" cy="406656"/>
          </a:xfrm>
          <a:prstGeom prst="rect">
            <a:avLst/>
          </a:prstGeom>
          <a:solidFill>
            <a:srgbClr val="FFE8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Finalité </a:t>
            </a:r>
            <a:r>
              <a:rPr lang="fr-FR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amélioration de la qualité du service public d’éducation et de la vie dans l’établissement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747FB9C-6CD4-45B3-A7A0-D465EFFBD757}"/>
              </a:ext>
            </a:extLst>
          </p:cNvPr>
          <p:cNvSpPr/>
          <p:nvPr/>
        </p:nvSpPr>
        <p:spPr>
          <a:xfrm>
            <a:off x="3549025" y="1459756"/>
            <a:ext cx="5093949" cy="506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Contexte externe et interne de l’établissement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324A467-6AF5-2D1D-38E8-98C1FA258AF6}"/>
              </a:ext>
            </a:extLst>
          </p:cNvPr>
          <p:cNvSpPr/>
          <p:nvPr/>
        </p:nvSpPr>
        <p:spPr>
          <a:xfrm>
            <a:off x="3562346" y="3051111"/>
            <a:ext cx="5067307" cy="184542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1CBB61C4-0E55-B6E7-5F77-38170E3AD0F9}"/>
              </a:ext>
            </a:extLst>
          </p:cNvPr>
          <p:cNvGrpSpPr/>
          <p:nvPr/>
        </p:nvGrpSpPr>
        <p:grpSpPr>
          <a:xfrm>
            <a:off x="6559965" y="3275180"/>
            <a:ext cx="1440000" cy="1384234"/>
            <a:chOff x="6559965" y="3275180"/>
            <a:chExt cx="1440000" cy="1384234"/>
          </a:xfrm>
        </p:grpSpPr>
        <p:sp>
          <p:nvSpPr>
            <p:cNvPr id="3" name="Triangle isocèle 2">
              <a:extLst>
                <a:ext uri="{FF2B5EF4-FFF2-40B4-BE49-F238E27FC236}">
                  <a16:creationId xmlns:a16="http://schemas.microsoft.com/office/drawing/2014/main" id="{B9B2F9CE-EA2A-7E34-3A54-FEEF64758EFD}"/>
                </a:ext>
              </a:extLst>
            </p:cNvPr>
            <p:cNvSpPr/>
            <p:nvPr/>
          </p:nvSpPr>
          <p:spPr>
            <a:xfrm>
              <a:off x="6559965" y="3275180"/>
              <a:ext cx="1440000" cy="1245600"/>
            </a:xfrm>
            <a:prstGeom prst="triangle">
              <a:avLst/>
            </a:prstGeom>
            <a:solidFill>
              <a:srgbClr val="5770BE">
                <a:alpha val="50196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5024F99-7152-A835-3E9A-054F120012A4}"/>
                </a:ext>
              </a:extLst>
            </p:cNvPr>
            <p:cNvSpPr/>
            <p:nvPr/>
          </p:nvSpPr>
          <p:spPr>
            <a:xfrm>
              <a:off x="6751165" y="4371414"/>
              <a:ext cx="1080000" cy="288000"/>
            </a:xfrm>
            <a:prstGeom prst="rect">
              <a:avLst/>
            </a:prstGeom>
            <a:solidFill>
              <a:srgbClr val="00AC8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500" b="1" dirty="0">
                  <a:solidFill>
                    <a:schemeClr val="bg1"/>
                  </a:solidFill>
                  <a:latin typeface="+mj-lt"/>
                </a:rPr>
                <a:t>Données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1877E97-3224-2B1B-75FD-7D96B0E17C45}"/>
                </a:ext>
              </a:extLst>
            </p:cNvPr>
            <p:cNvSpPr/>
            <p:nvPr/>
          </p:nvSpPr>
          <p:spPr>
            <a:xfrm rot="3581306">
              <a:off x="7155136" y="3675611"/>
              <a:ext cx="1080000" cy="288000"/>
            </a:xfrm>
            <a:prstGeom prst="rect">
              <a:avLst/>
            </a:prstGeom>
            <a:solidFill>
              <a:srgbClr val="E1000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500" b="1" dirty="0">
                  <a:solidFill>
                    <a:schemeClr val="bg1"/>
                  </a:solidFill>
                  <a:latin typeface="+mj-lt"/>
                </a:rPr>
                <a:t>Observations</a:t>
              </a:r>
              <a:endParaRPr lang="fr-FR" sz="15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82F3F3A-22B0-AAB9-BEF1-566BE805F596}"/>
                </a:ext>
              </a:extLst>
            </p:cNvPr>
            <p:cNvSpPr/>
            <p:nvPr/>
          </p:nvSpPr>
          <p:spPr>
            <a:xfrm rot="18015977">
              <a:off x="6352717" y="3674699"/>
              <a:ext cx="1080000" cy="288000"/>
            </a:xfrm>
            <a:prstGeom prst="rect">
              <a:avLst/>
            </a:prstGeom>
            <a:solidFill>
              <a:srgbClr val="FFE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500" b="1" dirty="0">
                  <a:solidFill>
                    <a:schemeClr val="accent5">
                      <a:lumMod val="50000"/>
                    </a:schemeClr>
                  </a:solidFill>
                  <a:latin typeface="+mj-lt"/>
                </a:rPr>
                <a:t>Points de vue</a:t>
              </a: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D132D0CE-37A9-1BA3-E449-5F794873AA14}"/>
                </a:ext>
              </a:extLst>
            </p:cNvPr>
            <p:cNvSpPr/>
            <p:nvPr/>
          </p:nvSpPr>
          <p:spPr>
            <a:xfrm>
              <a:off x="7045965" y="3808030"/>
              <a:ext cx="468000" cy="468000"/>
            </a:xfrm>
            <a:prstGeom prst="ellipse">
              <a:avLst/>
            </a:prstGeom>
            <a:solidFill>
              <a:srgbClr val="5770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405497E8-7C38-2486-222C-874D96E785BF}"/>
              </a:ext>
            </a:extLst>
          </p:cNvPr>
          <p:cNvSpPr/>
          <p:nvPr/>
        </p:nvSpPr>
        <p:spPr>
          <a:xfrm>
            <a:off x="6188466" y="2231202"/>
            <a:ext cx="5328000" cy="1620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fr-FR" sz="2000" dirty="0">
                <a:solidFill>
                  <a:schemeClr val="bg1"/>
                </a:solidFill>
                <a:latin typeface="+mj-lt"/>
              </a:rPr>
              <a:t>Domaine 2</a:t>
            </a:r>
          </a:p>
          <a:p>
            <a:pPr algn="r"/>
            <a:r>
              <a:rPr lang="fr-FR" sz="2000" b="1" dirty="0">
                <a:solidFill>
                  <a:schemeClr val="bg1"/>
                </a:solidFill>
                <a:latin typeface="+mj-lt"/>
              </a:rPr>
              <a:t>Vie et bien-être de l’élève</a:t>
            </a:r>
          </a:p>
          <a:p>
            <a:pPr algn="r"/>
            <a:r>
              <a:rPr lang="fr-FR" sz="2000" b="1" dirty="0">
                <a:solidFill>
                  <a:schemeClr val="bg1"/>
                </a:solidFill>
                <a:latin typeface="+mj-lt"/>
              </a:rPr>
              <a:t>et climat scolaire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AC0A7C-BD0C-58E7-B2B6-3BE025081014}"/>
              </a:ext>
            </a:extLst>
          </p:cNvPr>
          <p:cNvSpPr/>
          <p:nvPr/>
        </p:nvSpPr>
        <p:spPr>
          <a:xfrm flipH="1">
            <a:off x="675533" y="4068995"/>
            <a:ext cx="5328000" cy="16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fr-FR" sz="2000" dirty="0">
                <a:solidFill>
                  <a:schemeClr val="bg1"/>
                </a:solidFill>
                <a:latin typeface="+mj-lt"/>
              </a:rPr>
              <a:t>Domaine 4</a:t>
            </a:r>
          </a:p>
          <a:p>
            <a:r>
              <a:rPr lang="fr-FR" sz="2000" b="1" dirty="0">
                <a:solidFill>
                  <a:schemeClr val="bg1"/>
                </a:solidFill>
                <a:latin typeface="+mj-lt"/>
              </a:rPr>
              <a:t>L’établissement</a:t>
            </a:r>
          </a:p>
          <a:p>
            <a:r>
              <a:rPr lang="fr-FR" sz="2000" b="1" dirty="0">
                <a:solidFill>
                  <a:schemeClr val="bg1"/>
                </a:solidFill>
                <a:latin typeface="+mj-lt"/>
              </a:rPr>
              <a:t>dans son environnement</a:t>
            </a:r>
          </a:p>
          <a:p>
            <a:r>
              <a:rPr lang="fr-FR" sz="2000" b="1" dirty="0">
                <a:solidFill>
                  <a:schemeClr val="bg1"/>
                </a:solidFill>
                <a:latin typeface="+mj-lt"/>
              </a:rPr>
              <a:t>institutionnel et partenarial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FA10DFF-068F-292C-5BB1-A1A4B84E58DE}"/>
              </a:ext>
            </a:extLst>
          </p:cNvPr>
          <p:cNvSpPr/>
          <p:nvPr/>
        </p:nvSpPr>
        <p:spPr>
          <a:xfrm flipH="1">
            <a:off x="6188466" y="4061790"/>
            <a:ext cx="5328000" cy="16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fr-FR" sz="2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Domaine 3</a:t>
            </a:r>
          </a:p>
          <a:p>
            <a:pPr algn="r"/>
            <a:r>
              <a:rPr lang="fr-FR" sz="20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Acteurs,</a:t>
            </a:r>
          </a:p>
          <a:p>
            <a:pPr algn="r"/>
            <a:r>
              <a:rPr lang="fr-FR" sz="20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fonctionnement et</a:t>
            </a:r>
          </a:p>
          <a:p>
            <a:pPr algn="r"/>
            <a:r>
              <a:rPr lang="fr-FR" sz="20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stratégie de l’établissement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DEC5B71-EC59-CFF0-84C3-37C5F32AD4AC}"/>
              </a:ext>
            </a:extLst>
          </p:cNvPr>
          <p:cNvSpPr/>
          <p:nvPr/>
        </p:nvSpPr>
        <p:spPr>
          <a:xfrm>
            <a:off x="3666386" y="3203202"/>
            <a:ext cx="1800000" cy="324000"/>
          </a:xfrm>
          <a:prstGeom prst="rect">
            <a:avLst/>
          </a:prstGeom>
          <a:solidFill>
            <a:srgbClr val="00909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Besoins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78ADA4C-054B-6EAE-98F6-B05793BFCF14}"/>
              </a:ext>
            </a:extLst>
          </p:cNvPr>
          <p:cNvSpPr/>
          <p:nvPr/>
        </p:nvSpPr>
        <p:spPr>
          <a:xfrm>
            <a:off x="3790437" y="3610518"/>
            <a:ext cx="1800000" cy="324000"/>
          </a:xfrm>
          <a:prstGeom prst="rect">
            <a:avLst/>
          </a:prstGeom>
          <a:solidFill>
            <a:srgbClr val="00909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Objectifs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EA5DFCE-E73A-A2E9-FC2E-F77EF6B1A938}"/>
              </a:ext>
            </a:extLst>
          </p:cNvPr>
          <p:cNvSpPr/>
          <p:nvPr/>
        </p:nvSpPr>
        <p:spPr>
          <a:xfrm>
            <a:off x="3902191" y="4009517"/>
            <a:ext cx="1800000" cy="324000"/>
          </a:xfrm>
          <a:prstGeom prst="rect">
            <a:avLst/>
          </a:prstGeom>
          <a:solidFill>
            <a:srgbClr val="00909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Actions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CF1A278-D154-7D73-4341-565481C76C85}"/>
              </a:ext>
            </a:extLst>
          </p:cNvPr>
          <p:cNvSpPr/>
          <p:nvPr/>
        </p:nvSpPr>
        <p:spPr>
          <a:xfrm>
            <a:off x="4085340" y="4408516"/>
            <a:ext cx="1800000" cy="324000"/>
          </a:xfrm>
          <a:prstGeom prst="rect">
            <a:avLst/>
          </a:prstGeom>
          <a:solidFill>
            <a:srgbClr val="00909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Effets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832A84-C007-0A35-5A4D-1E878C290B01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06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Évaluation de l’établissement dans sa globalité	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Version animée</a:t>
            </a:r>
          </a:p>
        </p:txBody>
      </p:sp>
    </p:spTree>
    <p:extLst>
      <p:ext uri="{BB962C8B-B14F-4D97-AF65-F5344CB8AC3E}">
        <p14:creationId xmlns:p14="http://schemas.microsoft.com/office/powerpoint/2010/main" val="222626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25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75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40" grpId="0" animBg="1"/>
      <p:bldP spid="24" grpId="0" animBg="1"/>
      <p:bldP spid="11" grpId="0" animBg="1"/>
      <p:bldP spid="15" grpId="0"/>
      <p:bldP spid="16" grpId="0" animBg="1"/>
      <p:bldP spid="18" grpId="0" animBg="1"/>
      <p:bldP spid="19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87EBD9E1-B2B8-AD36-A8F1-F945D0BACB1B}"/>
              </a:ext>
            </a:extLst>
          </p:cNvPr>
          <p:cNvSpPr/>
          <p:nvPr/>
        </p:nvSpPr>
        <p:spPr>
          <a:xfrm>
            <a:off x="3800241" y="3054612"/>
            <a:ext cx="1816141" cy="484304"/>
          </a:xfrm>
          <a:prstGeom prst="rect">
            <a:avLst/>
          </a:prstGeom>
          <a:solidFill>
            <a:srgbClr val="E1000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+mj-lt"/>
              </a:rPr>
              <a:t>Observations</a:t>
            </a:r>
            <a:endParaRPr lang="fr-FR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DEDC88-0CC9-D3BC-2D5C-849468D8AFAA}"/>
              </a:ext>
            </a:extLst>
          </p:cNvPr>
          <p:cNvSpPr/>
          <p:nvPr/>
        </p:nvSpPr>
        <p:spPr>
          <a:xfrm>
            <a:off x="3800241" y="1807312"/>
            <a:ext cx="1816141" cy="484304"/>
          </a:xfrm>
          <a:prstGeom prst="rect">
            <a:avLst/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24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Points de vue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56A8B39-4AC4-2769-D212-3D39DA9FE68E}"/>
              </a:ext>
            </a:extLst>
          </p:cNvPr>
          <p:cNvSpPr/>
          <p:nvPr/>
        </p:nvSpPr>
        <p:spPr>
          <a:xfrm>
            <a:off x="5744966" y="1805083"/>
            <a:ext cx="5976000" cy="1152000"/>
          </a:xfrm>
          <a:prstGeom prst="rect">
            <a:avLst/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fr-FR" sz="24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Personnels, élèves, parents</a:t>
            </a:r>
          </a:p>
          <a:p>
            <a:r>
              <a:rPr lang="fr-FR" sz="24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Questionnaires, entretiens, échanges</a:t>
            </a:r>
          </a:p>
          <a:p>
            <a:r>
              <a:rPr lang="fr-FR" sz="2400" i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Écouter, s’exprimer, comprendre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2ED9659-EA4C-5F48-D2C3-CF6A585870A1}"/>
              </a:ext>
            </a:extLst>
          </p:cNvPr>
          <p:cNvSpPr/>
          <p:nvPr/>
        </p:nvSpPr>
        <p:spPr>
          <a:xfrm>
            <a:off x="5744966" y="3058473"/>
            <a:ext cx="5976000" cy="1152000"/>
          </a:xfrm>
          <a:prstGeom prst="rect">
            <a:avLst/>
          </a:prstGeom>
          <a:solidFill>
            <a:srgbClr val="E1000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fr-FR" sz="2400" dirty="0">
                <a:solidFill>
                  <a:schemeClr val="bg1"/>
                </a:solidFill>
                <a:latin typeface="+mj-lt"/>
              </a:rPr>
              <a:t>Documentation des processus, observations d’espaces et d’activités, présentation de projets</a:t>
            </a:r>
          </a:p>
          <a:p>
            <a:r>
              <a:rPr lang="fr-FR" sz="2400" i="1" dirty="0">
                <a:solidFill>
                  <a:schemeClr val="bg1"/>
                </a:solidFill>
                <a:latin typeface="+mj-lt"/>
              </a:rPr>
              <a:t>Formaliser, expliciter, articuler</a:t>
            </a:r>
          </a:p>
        </p:txBody>
      </p:sp>
      <p:sp>
        <p:nvSpPr>
          <p:cNvPr id="9" name="Triangle isocèle 8">
            <a:extLst>
              <a:ext uri="{FF2B5EF4-FFF2-40B4-BE49-F238E27FC236}">
                <a16:creationId xmlns:a16="http://schemas.microsoft.com/office/drawing/2014/main" id="{7EA3065D-FD9C-5DF6-56E5-877BDDC567A9}"/>
              </a:ext>
            </a:extLst>
          </p:cNvPr>
          <p:cNvSpPr/>
          <p:nvPr/>
        </p:nvSpPr>
        <p:spPr>
          <a:xfrm>
            <a:off x="705226" y="909557"/>
            <a:ext cx="2421521" cy="2094616"/>
          </a:xfrm>
          <a:prstGeom prst="triangle">
            <a:avLst/>
          </a:prstGeom>
          <a:solidFill>
            <a:srgbClr val="5770BE">
              <a:alpha val="50196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4AE27B-C062-4D73-621B-A61F2C0F418D}"/>
              </a:ext>
            </a:extLst>
          </p:cNvPr>
          <p:cNvSpPr/>
          <p:nvPr/>
        </p:nvSpPr>
        <p:spPr>
          <a:xfrm>
            <a:off x="1031133" y="2733686"/>
            <a:ext cx="1816141" cy="484304"/>
          </a:xfrm>
          <a:prstGeom prst="rect">
            <a:avLst/>
          </a:prstGeom>
          <a:solidFill>
            <a:srgbClr val="00AC8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2400" b="1" dirty="0">
                <a:solidFill>
                  <a:schemeClr val="tx1"/>
                </a:solidFill>
                <a:latin typeface="+mj-lt"/>
              </a:rPr>
              <a:t>Données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42BA64-5F35-B52A-525D-C5E7B8369391}"/>
              </a:ext>
            </a:extLst>
          </p:cNvPr>
          <p:cNvSpPr/>
          <p:nvPr/>
        </p:nvSpPr>
        <p:spPr>
          <a:xfrm rot="3581306">
            <a:off x="1702869" y="1576520"/>
            <a:ext cx="1816141" cy="484304"/>
          </a:xfrm>
          <a:prstGeom prst="rect">
            <a:avLst/>
          </a:prstGeom>
          <a:solidFill>
            <a:srgbClr val="E1000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+mj-lt"/>
              </a:rPr>
              <a:t>Observations</a:t>
            </a:r>
            <a:endParaRPr lang="fr-FR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D382C9F-CD70-0F1B-B6C0-083A5FA82FE4}"/>
              </a:ext>
            </a:extLst>
          </p:cNvPr>
          <p:cNvSpPr/>
          <p:nvPr/>
        </p:nvSpPr>
        <p:spPr>
          <a:xfrm rot="18015977">
            <a:off x="359919" y="1574986"/>
            <a:ext cx="1816141" cy="484304"/>
          </a:xfrm>
          <a:prstGeom prst="rect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24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Points de vue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1FB3D3F5-D4BC-B877-3378-21C940F75B32}"/>
              </a:ext>
            </a:extLst>
          </p:cNvPr>
          <p:cNvSpPr/>
          <p:nvPr/>
        </p:nvSpPr>
        <p:spPr>
          <a:xfrm>
            <a:off x="1540477" y="1817138"/>
            <a:ext cx="786994" cy="786994"/>
          </a:xfrm>
          <a:prstGeom prst="ellipse">
            <a:avLst/>
          </a:prstGeom>
          <a:solidFill>
            <a:srgbClr val="577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FB250C8-C623-E0EF-87A9-C807EE6C346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77" y="1038855"/>
            <a:ext cx="898756" cy="786994"/>
          </a:xfrm>
          <a:prstGeom prst="rect">
            <a:avLst/>
          </a:prstGeom>
          <a:ln>
            <a:noFill/>
          </a:ln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D66643C6-EB04-7E3B-3149-950768C173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448" y="1178821"/>
            <a:ext cx="900000" cy="662378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D78FBA24-BD70-9F19-F607-86250663ED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503" y="3265738"/>
            <a:ext cx="648634" cy="648634"/>
          </a:xfrm>
          <a:prstGeom prst="rect">
            <a:avLst/>
          </a:prstGeom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82FFFA3-CA86-78F9-1886-D67FABF5344C}"/>
              </a:ext>
            </a:extLst>
          </p:cNvPr>
          <p:cNvSpPr/>
          <p:nvPr/>
        </p:nvSpPr>
        <p:spPr>
          <a:xfrm>
            <a:off x="3800241" y="561643"/>
            <a:ext cx="1816141" cy="440276"/>
          </a:xfrm>
          <a:prstGeom prst="rect">
            <a:avLst/>
          </a:prstGeom>
          <a:solidFill>
            <a:srgbClr val="00AC8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2400" b="1" dirty="0">
                <a:solidFill>
                  <a:schemeClr val="tx1"/>
                </a:solidFill>
                <a:latin typeface="+mj-lt"/>
              </a:rPr>
              <a:t>Données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31568F-0116-76FE-5793-71283F240A77}"/>
              </a:ext>
            </a:extLst>
          </p:cNvPr>
          <p:cNvSpPr/>
          <p:nvPr/>
        </p:nvSpPr>
        <p:spPr>
          <a:xfrm>
            <a:off x="5744966" y="561643"/>
            <a:ext cx="5976000" cy="1152000"/>
          </a:xfrm>
          <a:prstGeom prst="rect">
            <a:avLst/>
          </a:prstGeom>
          <a:solidFill>
            <a:srgbClr val="00AC8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fr-FR" sz="2400" dirty="0">
                <a:solidFill>
                  <a:schemeClr val="tx1"/>
                </a:solidFill>
                <a:latin typeface="+mj-lt"/>
              </a:rPr>
              <a:t>Ensemble d’indicateurs produits par la DEPP et les services statistiques académiques</a:t>
            </a:r>
          </a:p>
          <a:p>
            <a:r>
              <a:rPr lang="fr-FR" sz="2400" i="1" dirty="0">
                <a:solidFill>
                  <a:schemeClr val="tx1"/>
                </a:solidFill>
                <a:latin typeface="+mj-lt"/>
              </a:rPr>
              <a:t>Objectiver les constats, mesurer les effets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CF57596-3041-D73B-F2E0-7DBE72494D1C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07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Triangulation des données	</a:t>
            </a:r>
            <a:r>
              <a:rPr lang="fr-FR" sz="2400" b="1" dirty="0">
                <a:solidFill>
                  <a:srgbClr val="E1000F"/>
                </a:solidFill>
                <a:latin typeface="+mj-lt"/>
              </a:rPr>
              <a:t>Version animée</a:t>
            </a:r>
            <a:endParaRPr lang="fr-FR" sz="2400" dirty="0">
              <a:solidFill>
                <a:srgbClr val="E1000F"/>
              </a:solidFill>
              <a:latin typeface="+mj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269905-5AB1-969D-C845-4B00A5630486}"/>
              </a:ext>
            </a:extLst>
          </p:cNvPr>
          <p:cNvSpPr/>
          <p:nvPr/>
        </p:nvSpPr>
        <p:spPr>
          <a:xfrm>
            <a:off x="1428603" y="4301913"/>
            <a:ext cx="9334794" cy="2003789"/>
          </a:xfrm>
          <a:prstGeom prst="rect">
            <a:avLst/>
          </a:prstGeom>
          <a:solidFill>
            <a:srgbClr val="00009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fr-FR" sz="2400" b="1" dirty="0">
                <a:solidFill>
                  <a:schemeClr val="bg1"/>
                </a:solidFill>
                <a:latin typeface="+mj-lt"/>
              </a:rPr>
              <a:t>Croisement des informations</a:t>
            </a:r>
          </a:p>
          <a:p>
            <a:pPr marL="541338" indent="-342900">
              <a:buFont typeface="Arial" panose="020B0604020202020204" pitchFamily="34" charset="0"/>
              <a:buChar char="•"/>
              <a:tabLst>
                <a:tab pos="2509838" algn="l"/>
              </a:tabLst>
            </a:pPr>
            <a:r>
              <a:rPr lang="fr-FR" sz="2400" dirty="0">
                <a:solidFill>
                  <a:schemeClr val="bg1"/>
                </a:solidFill>
                <a:latin typeface="+mj-lt"/>
              </a:rPr>
              <a:t>Entre elles	</a:t>
            </a:r>
            <a:r>
              <a:rPr lang="fr-FR" sz="2400" i="1" dirty="0">
                <a:solidFill>
                  <a:schemeClr val="bg1"/>
                </a:solidFill>
                <a:latin typeface="+mj-lt"/>
              </a:rPr>
              <a:t>Pour identifier les corrélations et enrichir l’analyse</a:t>
            </a:r>
            <a:endParaRPr lang="fr-FR" sz="2400" dirty="0">
              <a:solidFill>
                <a:schemeClr val="bg1"/>
              </a:solidFill>
              <a:latin typeface="+mj-lt"/>
            </a:endParaRPr>
          </a:p>
          <a:p>
            <a:pPr marL="541338" indent="-342900">
              <a:buFont typeface="Arial" panose="020B0604020202020204" pitchFamily="34" charset="0"/>
              <a:buChar char="•"/>
              <a:tabLst>
                <a:tab pos="2509838" algn="l"/>
              </a:tabLst>
            </a:pPr>
            <a:r>
              <a:rPr lang="fr-FR" sz="2400" dirty="0">
                <a:solidFill>
                  <a:schemeClr val="bg1"/>
                </a:solidFill>
                <a:latin typeface="+mj-lt"/>
              </a:rPr>
              <a:t>Dans le temps</a:t>
            </a:r>
            <a:r>
              <a:rPr lang="fr-FR" sz="2400" i="1" dirty="0">
                <a:solidFill>
                  <a:schemeClr val="bg1"/>
                </a:solidFill>
                <a:latin typeface="+mj-lt"/>
              </a:rPr>
              <a:t>	Pour observer et comprendre les évolutions</a:t>
            </a:r>
            <a:endParaRPr lang="fr-FR" sz="2400" dirty="0">
              <a:solidFill>
                <a:schemeClr val="bg1"/>
              </a:solidFill>
              <a:latin typeface="+mj-lt"/>
            </a:endParaRPr>
          </a:p>
          <a:p>
            <a:pPr marL="541338" indent="-342900">
              <a:buFont typeface="Arial" panose="020B0604020202020204" pitchFamily="34" charset="0"/>
              <a:buChar char="•"/>
              <a:tabLst>
                <a:tab pos="2509838" algn="l"/>
              </a:tabLst>
            </a:pPr>
            <a:r>
              <a:rPr lang="fr-FR" sz="2400" dirty="0">
                <a:solidFill>
                  <a:schemeClr val="bg1"/>
                </a:solidFill>
                <a:latin typeface="+mj-lt"/>
              </a:rPr>
              <a:t>Dans l’espace</a:t>
            </a:r>
            <a:r>
              <a:rPr lang="fr-FR" sz="2400" i="1" dirty="0">
                <a:solidFill>
                  <a:schemeClr val="bg1"/>
                </a:solidFill>
                <a:latin typeface="+mj-lt"/>
              </a:rPr>
              <a:t>	Pour se comparer à des établissements de même profil,</a:t>
            </a:r>
          </a:p>
          <a:p>
            <a:pPr marL="198438">
              <a:tabLst>
                <a:tab pos="2509838" algn="l"/>
              </a:tabLst>
            </a:pPr>
            <a:r>
              <a:rPr lang="fr-FR" sz="2400" i="1" dirty="0">
                <a:solidFill>
                  <a:schemeClr val="bg1"/>
                </a:solidFill>
                <a:latin typeface="+mj-lt"/>
              </a:rPr>
              <a:t>	au département, à l’académie</a:t>
            </a:r>
            <a:endParaRPr lang="fr-FR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794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5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25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25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2" grpId="0" animBg="1"/>
      <p:bldP spid="24" grpId="0" animBg="1"/>
      <p:bldP spid="9" grpId="0" animBg="1"/>
      <p:bldP spid="10" grpId="0" animBg="1"/>
      <p:bldP spid="12" grpId="0" animBg="1"/>
      <p:bldP spid="13" grpId="0" animBg="1"/>
      <p:bldP spid="14" grpId="0" animBg="1"/>
      <p:bldP spid="5" grpId="0" animBg="1"/>
      <p:bldP spid="6" grpId="0" animBg="1"/>
      <p:bldP spid="3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2614</Words>
  <Application>Microsoft Office PowerPoint</Application>
  <PresentationFormat>Grand écran</PresentationFormat>
  <Paragraphs>680</Paragraphs>
  <Slides>26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Conseil d'évaluation de l'Ecole (CEE)</dc:creator>
  <cp:lastModifiedBy>BERNARD JAVET</cp:lastModifiedBy>
  <cp:revision>406</cp:revision>
  <dcterms:created xsi:type="dcterms:W3CDTF">2021-01-07T08:58:31Z</dcterms:created>
  <dcterms:modified xsi:type="dcterms:W3CDTF">2024-04-25T08:27:34Z</dcterms:modified>
</cp:coreProperties>
</file>