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630" r:id="rId2"/>
    <p:sldId id="771" r:id="rId3"/>
    <p:sldId id="773" r:id="rId4"/>
    <p:sldId id="774" r:id="rId5"/>
    <p:sldId id="775" r:id="rId6"/>
    <p:sldId id="776" r:id="rId7"/>
    <p:sldId id="777" r:id="rId8"/>
    <p:sldId id="778" r:id="rId9"/>
    <p:sldId id="779" r:id="rId10"/>
    <p:sldId id="780" r:id="rId11"/>
    <p:sldId id="781" r:id="rId12"/>
    <p:sldId id="782" r:id="rId13"/>
    <p:sldId id="783" r:id="rId14"/>
    <p:sldId id="784" r:id="rId15"/>
    <p:sldId id="785" r:id="rId16"/>
    <p:sldId id="786" r:id="rId17"/>
    <p:sldId id="788" r:id="rId18"/>
    <p:sldId id="789" r:id="rId19"/>
    <p:sldId id="790" r:id="rId20"/>
    <p:sldId id="791" r:id="rId21"/>
    <p:sldId id="792" r:id="rId22"/>
    <p:sldId id="793" r:id="rId23"/>
    <p:sldId id="794" r:id="rId24"/>
    <p:sldId id="795" r:id="rId25"/>
    <p:sldId id="796" r:id="rId26"/>
    <p:sldId id="79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NOE" initials="LN" lastIdx="15" clrIdx="0">
    <p:extLst>
      <p:ext uri="{19B8F6BF-5375-455C-9EA6-DF929625EA0E}">
        <p15:presenceInfo xmlns:p15="http://schemas.microsoft.com/office/powerpoint/2012/main" userId="S-1-5-21-1616320312-2655828719-4280963109-70652" providerId="AD"/>
      </p:ext>
    </p:extLst>
  </p:cmAuthor>
  <p:cmAuthor id="2" name="Christophe Réhel" initials="ChR" lastIdx="9" clrIdx="1">
    <p:extLst>
      <p:ext uri="{19B8F6BF-5375-455C-9EA6-DF929625EA0E}">
        <p15:presenceInfo xmlns:p15="http://schemas.microsoft.com/office/powerpoint/2012/main" userId="Christophe Réhel" providerId="None"/>
      </p:ext>
    </p:extLst>
  </p:cmAuthor>
  <p:cmAuthor id="3" name="Bertrand RICHET" initials="BR" lastIdx="19" clrIdx="2">
    <p:extLst>
      <p:ext uri="{19B8F6BF-5375-455C-9EA6-DF929625EA0E}">
        <p15:presenceInfo xmlns:p15="http://schemas.microsoft.com/office/powerpoint/2012/main" userId="Bertrand RICH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81"/>
    <a:srgbClr val="E1000F"/>
    <a:srgbClr val="A558A0"/>
    <a:srgbClr val="009099"/>
    <a:srgbClr val="5772B5"/>
    <a:srgbClr val="000091"/>
    <a:srgbClr val="5770BE"/>
    <a:srgbClr val="8A9BD2"/>
    <a:srgbClr val="00AC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643C-FB9F-4702-B2BC-A92F9D19A343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CA6EB-F5FC-4B57-B3D1-F250836FB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6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9351E-F49F-4498-BC11-FA0038389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2B8443-7CC0-42F0-B0CE-B3B75D33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AEB915-5F30-458F-8F9C-0BCFD801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F9114-D6A6-44CB-B2AA-B8ECD6F1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E4633E-0431-419D-BD14-95B69083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7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12C9B-DF42-4742-A76E-6D3F206E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387449-DD1F-4187-ACFA-C39617DBA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820D4-4428-4123-A4A2-2B4A9590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DC987-3569-4379-AEA0-CB768A3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9D7CB-1ABB-401C-AF88-10EB8176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5A7003-F053-4E1C-A81A-2129E3DE3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D3C02E-808F-4F55-B5FB-3E83A845A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606EFC-0CC7-4F57-B184-DA0926EA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F9F76-176A-4DF6-993E-AD152DA5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B3C1A-2C7D-4E1C-9E69-47B7697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3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84E0F-ECBE-4AF7-A10C-AE818C04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1A1E1D-6E58-443F-BE94-B45608D8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8AA706-D7B5-41CE-BB8C-2B86C244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3B2BC-47BE-4C06-9025-5D15A243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86EBBD-40F3-4E08-9156-1A5A2E14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6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5E71D-5408-45DE-8630-7A4F553F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0E07C4-CF76-4C6B-BA76-741933C9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A0810A-944C-4794-A450-DDB95AB0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0D4CE-5880-44D7-B38E-ED2877A9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693531-D058-4EB4-9AC7-6DFB3C82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1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75994-639A-449A-979A-E8188ACB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688EF-F366-4664-B9BE-C55B34C8B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51D289-D7CC-4619-8246-52EA039D3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B310A-0507-4391-A6CC-9C5028F3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99059F-FC53-4BB7-B20A-FF15D80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1F13DA-C44A-4228-8741-408BAFFC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257F2-919C-4D7C-ACB7-6F03254D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419949-1DB8-42A6-A574-F17038F3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974703-71CC-4F76-BBAB-13208C42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834885-3041-4BEA-B526-EBA9DD59A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734545-5308-4383-981A-72470D2CD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C0E6BE-922F-4D4E-A884-AF25471B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8DB31E-EDFC-47FE-B9EB-0AD5630A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7BDFE7-3A4F-4EE9-B270-8AB1F282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35638-4197-4CF7-8906-7C771C79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2147D1-9F15-4D24-8CC0-23DC586B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D775F9-DCF5-4968-96C2-35F84C9F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09407B-D70D-4F84-86FC-B676EC62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3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41EF35-9F94-4694-A6ED-E9E12EBE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54C0A1-EF8E-4153-A25C-04492E07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6FC4BF-238D-4A27-BD11-9A632D3A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31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965C8-E07F-40BB-A6A5-7720AD1D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2BEC0-7C94-420A-BD7F-C128D482D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FB1F0E-524F-4643-8803-297D5E1F0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832728-3A3B-4954-8098-1DB84BDE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B318E-F779-4762-ADC8-F70F189F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18C26-B4C8-44BA-9E9C-B752D186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93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160B8-F769-4A38-986A-EE6300B5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0941A4-CB52-4A7E-8B72-4DBE2D075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70708C-50F1-42BF-AE51-F55C0DE05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BEB8D1-5300-4D84-94A8-56B20392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Janvier 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06C1A0-AB25-4194-A6BB-DF43958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BF2A70-B495-4A77-A026-F647D502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8B5DA1-A7F8-4B63-B9D1-BF545160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2C620-885C-41CE-BE62-249AD593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CAB539-37C5-49FF-820F-00DDFA3D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Janvier 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C70144-3DCF-4CE9-9E5A-86346371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Conseil d'évaluation de l'école - L'évaluation des établissements en 12 schémas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15E5B-64FD-4F23-98FF-5D81BF411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5B09-19B7-4709-AEC6-DE2D6055C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4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cee.gouv.f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40978-7552-4036-9250-83AB09658E11}"/>
              </a:ext>
            </a:extLst>
          </p:cNvPr>
          <p:cNvSpPr/>
          <p:nvPr/>
        </p:nvSpPr>
        <p:spPr>
          <a:xfrm>
            <a:off x="345233" y="559837"/>
            <a:ext cx="11523306" cy="5738326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b="1" dirty="0">
              <a:solidFill>
                <a:srgbClr val="000091"/>
              </a:solidFill>
              <a:latin typeface="+mj-lt"/>
            </a:endParaRPr>
          </a:p>
          <a:p>
            <a:pPr algn="ctr"/>
            <a:r>
              <a:rPr lang="fr-FR" sz="5400" b="1" dirty="0">
                <a:solidFill>
                  <a:srgbClr val="000091"/>
                </a:solidFill>
                <a:latin typeface="+mj-lt"/>
              </a:rPr>
              <a:t>Évaluation des établissements</a:t>
            </a:r>
          </a:p>
          <a:p>
            <a:pPr algn="ctr"/>
            <a:r>
              <a:rPr lang="fr-FR" sz="5400" b="1" dirty="0">
                <a:solidFill>
                  <a:srgbClr val="000091"/>
                </a:solidFill>
                <a:latin typeface="+mj-lt"/>
              </a:rPr>
              <a:t>Schémas de présentation</a:t>
            </a:r>
          </a:p>
          <a:p>
            <a:pPr algn="ctr"/>
            <a:r>
              <a:rPr lang="fr-FR" sz="4400" dirty="0">
                <a:solidFill>
                  <a:srgbClr val="000091"/>
                </a:solidFill>
                <a:latin typeface="+mj-lt"/>
              </a:rPr>
              <a:t>Version Image</a:t>
            </a:r>
          </a:p>
          <a:p>
            <a:pPr algn="ctr"/>
            <a:r>
              <a:rPr lang="fr-FR" sz="4400" dirty="0">
                <a:solidFill>
                  <a:srgbClr val="000091"/>
                </a:solidFill>
                <a:latin typeface="+mj-lt"/>
              </a:rPr>
              <a:t>Mise à </a:t>
            </a:r>
            <a:r>
              <a:rPr lang="fr-FR" sz="4400">
                <a:solidFill>
                  <a:srgbClr val="000091"/>
                </a:solidFill>
                <a:latin typeface="+mj-lt"/>
              </a:rPr>
              <a:t>jour Janvier 2024</a:t>
            </a:r>
            <a:endParaRPr lang="fr-FR" sz="4400" dirty="0">
              <a:solidFill>
                <a:srgbClr val="000091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688798-F85B-B7D8-BE17-7CEB54245B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0" y="675164"/>
            <a:ext cx="3600000" cy="11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C4FC2-1A39-62B5-992F-E579CC9E4212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08A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Processus d’évaluation 1. Détails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A44A8D-9E76-A2DB-11BB-6FC841693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" y="586742"/>
            <a:ext cx="11052000" cy="56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08B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Processus d’évaluation 2. Domaines et données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519A40-07DB-E518-8DE3-6904F738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" y="650147"/>
            <a:ext cx="11412000" cy="55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08C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Processus d’évaluation 3. Schéma simplifié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F1584A-2378-3F08-6AF2-1ED3E2794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847233"/>
            <a:ext cx="11412000" cy="51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09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Schéma linéaire de l’évaluation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2CC0A8-AA58-56B1-28DD-E78F196AD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6" y="613750"/>
            <a:ext cx="10188000" cy="56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10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Principes et finalités de l’évaluation des établissements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82C84A-65FD-F76B-7A68-4CC97E099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" y="575959"/>
            <a:ext cx="11412000" cy="56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11A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Évaluation et pilotage 1. Détails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08DAEC-A09A-29C9-C9EE-FFC410AF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0" y="633855"/>
            <a:ext cx="10872000" cy="55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11B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Évaluation et pilotage 2. Schéma simplifié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2FC3BA-5E3E-F7C3-064D-8DA9569D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702963"/>
            <a:ext cx="11412000" cy="54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12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Principes et outils de l’auto-évaluation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885B6F-2CDD-B13E-84E3-6B4C5532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7" y="736619"/>
            <a:ext cx="11346025" cy="53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13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Organisation de l’auto-évaluation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78150D-4F9F-D622-D3DE-595D5A92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992945"/>
            <a:ext cx="11412000" cy="48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14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Une auto-évaluation participative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9ADCA0-3635-52E5-9808-5CBEAECC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6" y="605404"/>
            <a:ext cx="10080000" cy="56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40978-7552-4036-9250-83AB09658E11}"/>
              </a:ext>
            </a:extLst>
          </p:cNvPr>
          <p:cNvSpPr/>
          <p:nvPr/>
        </p:nvSpPr>
        <p:spPr>
          <a:xfrm>
            <a:off x="345233" y="559837"/>
            <a:ext cx="11523306" cy="5738326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800" b="1" dirty="0">
                <a:solidFill>
                  <a:srgbClr val="000091"/>
                </a:solidFill>
                <a:latin typeface="+mj-lt"/>
              </a:rPr>
              <a:t>Évaluation des établissements – Schémas de présentation (décembre 2023)</a:t>
            </a:r>
          </a:p>
          <a:p>
            <a:endParaRPr lang="fr-FR" sz="24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Les schémas présentés dans les diapositives suivantes sont une </a:t>
            </a:r>
            <a:r>
              <a:rPr lang="fr-FR" sz="2400" b="1" dirty="0">
                <a:solidFill>
                  <a:srgbClr val="000091"/>
                </a:solidFill>
                <a:latin typeface="+mj-lt"/>
              </a:rPr>
              <a:t>mise à jour de l’ensemble des schémas utilisés et mis à disposition par le CEE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, mise à jour fondée sur les retours d’expérience des acteurs de terrain.</a:t>
            </a:r>
          </a:p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Chaque schéma est présenté successivement sous </a:t>
            </a:r>
            <a:r>
              <a:rPr lang="fr-FR" sz="2400" b="1" dirty="0">
                <a:solidFill>
                  <a:srgbClr val="009081"/>
                </a:solidFill>
                <a:latin typeface="+mj-lt"/>
              </a:rPr>
              <a:t>forme 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image jpeg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pour être inséré dans des supports de formation ou d’information.</a:t>
            </a:r>
          </a:p>
          <a:p>
            <a:pPr>
              <a:spcAft>
                <a:spcPts val="1200"/>
              </a:spcAft>
            </a:pPr>
            <a:r>
              <a:rPr lang="fr-FR" sz="2400" b="1" i="1" dirty="0">
                <a:solidFill>
                  <a:srgbClr val="000091"/>
                </a:solidFill>
                <a:latin typeface="+mj-lt"/>
              </a:rPr>
              <a:t>Il vous est demandé de ne pas les modifier pour respecter l’esprit et la lettre de la démarche évaluative portée par le CEE.</a:t>
            </a:r>
          </a:p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Nous espérons que cette ressource vous sera utile.</a:t>
            </a:r>
          </a:p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N’hésitez pas à nous contacter pour toute remarque ou suggestion ! </a:t>
            </a:r>
            <a:r>
              <a:rPr lang="fr-FR" sz="2400" dirty="0">
                <a:solidFill>
                  <a:srgbClr val="00009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contact@cee.gouv.fr</a:t>
            </a:r>
            <a:endParaRPr lang="fr-FR" sz="2400" dirty="0">
              <a:solidFill>
                <a:srgbClr val="000091"/>
              </a:solidFill>
              <a:latin typeface="+mj-lt"/>
            </a:endParaRPr>
          </a:p>
          <a:p>
            <a:pPr algn="r">
              <a:spcAft>
                <a:spcPts val="1200"/>
              </a:spcAft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L’équipe d’appui et d’expertise du Conseil d’évaluation de l’École</a:t>
            </a:r>
          </a:p>
        </p:txBody>
      </p:sp>
    </p:spTree>
    <p:extLst>
      <p:ext uri="{BB962C8B-B14F-4D97-AF65-F5344CB8AC3E}">
        <p14:creationId xmlns:p14="http://schemas.microsoft.com/office/powerpoint/2010/main" val="11533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15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Rapport d’auto-évaluation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49B588-DA56-7EC8-BF24-A3581DC07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0" y="650117"/>
            <a:ext cx="10116000" cy="55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16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Étapes de l’évaluation externe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1E5208-2F40-E655-E569-A2F0FEB76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6" y="641327"/>
            <a:ext cx="10800000" cy="55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17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Ce qu’est et n’est pas l’évaluation externe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BC2ED2-25E9-74F1-2E36-DF292E92C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616863"/>
            <a:ext cx="10440000" cy="5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18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Principes de déontologie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1816BC-675A-E774-5202-4EAA4F96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6" y="641627"/>
            <a:ext cx="7644667" cy="55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19A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Finalités de l’évaluation externe – L’essentiel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2B8B2F-7B02-42DB-23F0-4143BDBF5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6" y="767859"/>
            <a:ext cx="9360000" cy="53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19B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Finalités de l’évaluation externe – Développé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3196DE-E7A3-0499-DF70-C47E4597B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6" y="663876"/>
            <a:ext cx="10800000" cy="55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20 –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Développer l’effet établissement 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121CDE-60E7-45D2-410B-F3445C70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" y="1110013"/>
            <a:ext cx="11412000" cy="4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01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Présentation et missions du CEE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728DDE-2BCC-DDFD-2835-69DBF5424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0" y="801102"/>
            <a:ext cx="11484000" cy="52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02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Évaluation, audit, contrôle : quelles différences ?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9DA4A7-0032-52A4-A357-0EA17806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569720"/>
            <a:ext cx="11412000" cy="57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03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Chaîne évaluative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243414-EFD2-93CB-7978-C3FF4DADC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953791"/>
            <a:ext cx="11412000" cy="49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04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Quatre principes de l’évaluation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17442B-01E6-1112-7B08-A74F2D47C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832939"/>
            <a:ext cx="11412000" cy="51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05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Enjeux de l’évaluation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C6699A-91FF-1D64-7AC0-0EAD5005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963584"/>
            <a:ext cx="11412000" cy="49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06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Évaluation de l’établissement dans sa globalité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429A24-88CE-F961-B464-85D3B1E7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807591"/>
            <a:ext cx="11412000" cy="5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B7387-68AE-B6B2-59BD-95816DA9088D}"/>
              </a:ext>
            </a:extLst>
          </p:cNvPr>
          <p:cNvSpPr/>
          <p:nvPr/>
        </p:nvSpPr>
        <p:spPr>
          <a:xfrm>
            <a:off x="345233" y="124408"/>
            <a:ext cx="11523306" cy="342123"/>
          </a:xfrm>
          <a:prstGeom prst="rect">
            <a:avLst/>
          </a:prstGeom>
          <a:noFill/>
          <a:ln>
            <a:solidFill>
              <a:srgbClr val="2F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299825" algn="r"/>
              </a:tabLst>
            </a:pPr>
            <a:r>
              <a:rPr lang="fr-FR" sz="2400" b="1" dirty="0">
                <a:solidFill>
                  <a:srgbClr val="000091"/>
                </a:solidFill>
                <a:latin typeface="+mj-lt"/>
              </a:rPr>
              <a:t>Schéma 07 – </a:t>
            </a:r>
            <a:r>
              <a:rPr lang="fr-FR" sz="2400" dirty="0">
                <a:solidFill>
                  <a:srgbClr val="000091"/>
                </a:solidFill>
                <a:latin typeface="+mj-lt"/>
              </a:rPr>
              <a:t>Triangulation des données	</a:t>
            </a:r>
            <a:r>
              <a:rPr lang="fr-FR" sz="2400" b="1" dirty="0">
                <a:solidFill>
                  <a:srgbClr val="009099"/>
                </a:solidFill>
                <a:latin typeface="+mj-lt"/>
              </a:rPr>
              <a:t>Version image</a:t>
            </a:r>
            <a:endParaRPr lang="fr-FR" sz="2400" dirty="0">
              <a:solidFill>
                <a:srgbClr val="009099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86AE4-CA80-00E0-D3FF-328B227FF1D0}"/>
              </a:ext>
            </a:extLst>
          </p:cNvPr>
          <p:cNvSpPr/>
          <p:nvPr/>
        </p:nvSpPr>
        <p:spPr>
          <a:xfrm>
            <a:off x="345233" y="541176"/>
            <a:ext cx="11523306" cy="5766318"/>
          </a:xfrm>
          <a:prstGeom prst="rect">
            <a:avLst/>
          </a:prstGeom>
          <a:noFill/>
          <a:ln>
            <a:solidFill>
              <a:srgbClr val="0000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8A75DA-05D1-86F4-CE2A-3DE5806D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" y="499305"/>
            <a:ext cx="11412000" cy="58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Grand écran</PresentationFormat>
  <Paragraphs>37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Conseil d'évaluation de l'Ecole (CEE)</dc:creator>
  <cp:lastModifiedBy>BERNARD JAVET</cp:lastModifiedBy>
  <cp:revision>387</cp:revision>
  <dcterms:created xsi:type="dcterms:W3CDTF">2021-01-07T08:58:31Z</dcterms:created>
  <dcterms:modified xsi:type="dcterms:W3CDTF">2024-04-25T08:27:55Z</dcterms:modified>
</cp:coreProperties>
</file>