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  <p:sldMasterId id="2147483659" r:id="rId5"/>
    <p:sldMasterId id="2147483661" r:id="rId6"/>
  </p:sldMasterIdLst>
  <p:notesMasterIdLst>
    <p:notesMasterId r:id="rId21"/>
  </p:notesMasterIdLst>
  <p:handoutMasterIdLst>
    <p:handoutMasterId r:id="rId22"/>
  </p:handoutMasterIdLst>
  <p:sldIdLst>
    <p:sldId id="271" r:id="rId7"/>
    <p:sldId id="284" r:id="rId8"/>
    <p:sldId id="280" r:id="rId9"/>
    <p:sldId id="285" r:id="rId10"/>
    <p:sldId id="287" r:id="rId11"/>
    <p:sldId id="290" r:id="rId12"/>
    <p:sldId id="289" r:id="rId13"/>
    <p:sldId id="293" r:id="rId14"/>
    <p:sldId id="294" r:id="rId15"/>
    <p:sldId id="295" r:id="rId16"/>
    <p:sldId id="297" r:id="rId17"/>
    <p:sldId id="299" r:id="rId18"/>
    <p:sldId id="300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49F90"/>
    <a:srgbClr val="1A8CA5"/>
    <a:srgbClr val="9B008A"/>
    <a:srgbClr val="7800FF"/>
    <a:srgbClr val="8800D1"/>
    <a:srgbClr val="7B00AC"/>
    <a:srgbClr val="6E008E"/>
    <a:srgbClr val="821164"/>
    <a:srgbClr val="070A0F"/>
    <a:srgbClr val="668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4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10/07/2017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10/07/2017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92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9F90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9F90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9F90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49F90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749F90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749F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236903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749F90"/>
                </a:solidFill>
              </a:rPr>
              <a:t>SG - DEPP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PERFORMANCES MATHÉMATIQUES DES FILLES ET DES GARÇONS EN FIN DE TERMINALE S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26/06/2017</a:t>
            </a:r>
          </a:p>
          <a:p>
            <a:endParaRPr lang="fr-FR" dirty="0"/>
          </a:p>
        </p:txBody>
      </p:sp>
      <p:pic>
        <p:nvPicPr>
          <p:cNvPr id="13" name="Image 10" descr="2017_MEN_horizontal_logo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3" y="6132905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80" r:id="rId3"/>
    <p:sldLayoutId id="2147483672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749F90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749F90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749F90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236903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749F90"/>
                </a:solidFill>
              </a:rPr>
              <a:t>SG - DEPP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PERFORMANCES MATHÉMATIQUES DES FILLES ET DES GARÇONS EN FIN DE TERMINALE S</a:t>
            </a:r>
          </a:p>
          <a:p>
            <a:endParaRPr lang="fr-FR" dirty="0"/>
          </a:p>
        </p:txBody>
      </p:sp>
      <p:sp>
        <p:nvSpPr>
          <p:cNvPr id="13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26/06/2017</a:t>
            </a:r>
          </a:p>
          <a:p>
            <a:endParaRPr lang="fr-FR" dirty="0"/>
          </a:p>
        </p:txBody>
      </p:sp>
      <p:pic>
        <p:nvPicPr>
          <p:cNvPr id="14" name="Image 10" descr="2017_MEN_horizontal_log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3" y="6132905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749F9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749F9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4"/>
          <p:cNvSpPr txBox="1">
            <a:spLocks/>
          </p:cNvSpPr>
          <p:nvPr userDrawn="1"/>
        </p:nvSpPr>
        <p:spPr>
          <a:xfrm>
            <a:off x="236903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749F90"/>
                </a:solidFill>
              </a:rPr>
              <a:t>SG - DEPP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PERFORMANCES MATHÉMATIQUES DES FILLES ET DES GARÇONS EN FIN DE TERMINALE S</a:t>
            </a:r>
          </a:p>
          <a:p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26/06/2017</a:t>
            </a:r>
          </a:p>
          <a:p>
            <a:endParaRPr lang="fr-FR" dirty="0"/>
          </a:p>
        </p:txBody>
      </p:sp>
      <p:pic>
        <p:nvPicPr>
          <p:cNvPr id="15" name="Image 10" descr="2017_MEN_horizontal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3" y="6132905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749F9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771900"/>
            <a:ext cx="7596190" cy="1452908"/>
          </a:xfrm>
        </p:spPr>
        <p:txBody>
          <a:bodyPr/>
          <a:lstStyle/>
          <a:p>
            <a:r>
              <a:rPr lang="fr-FR" dirty="0" smtClean="0"/>
              <a:t>Un regard international à partir des résultats TIMSS Advanced 2015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PERFORMANCES MATHÉMATIQUES DES FILLES ET DES GARÇONS EN FIN DE TERMINALE 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Mieux réussi par les garçons</a:t>
            </a:r>
            <a:br>
              <a:rPr lang="fr-FR" sz="2800" dirty="0"/>
            </a:br>
            <a:r>
              <a:rPr lang="fr-FR" sz="2800" dirty="0"/>
              <a:t>Catégorie « Connaître » </a:t>
            </a:r>
            <a:r>
              <a:rPr lang="fr-FR" sz="2800" dirty="0" err="1"/>
              <a:t>eN</a:t>
            </a:r>
            <a:r>
              <a:rPr lang="fr-FR" sz="2800" dirty="0"/>
              <a:t> Analyse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27001" y="5232400"/>
            <a:ext cx="8724899" cy="863600"/>
          </a:xfrm>
        </p:spPr>
        <p:txBody>
          <a:bodyPr>
            <a:noAutofit/>
          </a:bodyPr>
          <a:lstStyle/>
          <a:p>
            <a:pPr lvl="1"/>
            <a:r>
              <a:rPr lang="fr-FR" sz="2000" dirty="0" smtClean="0"/>
              <a:t>Une analyse didactique plus fine est nécessaire pour décrire les tâches favorisant le plus les garçons ou les filles.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1" y="1420209"/>
            <a:ext cx="4940300" cy="336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1" y="1550685"/>
            <a:ext cx="3988976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45646" y="4864705"/>
            <a:ext cx="681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40146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paradoxe de l’épreuve mathématique du BAC 2015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215900" y="1498600"/>
            <a:ext cx="8724899" cy="4432300"/>
          </a:xfrm>
        </p:spPr>
        <p:txBody>
          <a:bodyPr>
            <a:noAutofit/>
          </a:bodyPr>
          <a:lstStyle/>
          <a:p>
            <a:pPr lvl="1"/>
            <a:r>
              <a:rPr lang="fr-FR" sz="2000" dirty="0" smtClean="0"/>
              <a:t>Au baccalauréat 2015, les filles et les garçons obtiennent la même moyenne à l’épreuve de mathématiques.</a:t>
            </a:r>
          </a:p>
          <a:p>
            <a:pPr lvl="2"/>
            <a:r>
              <a:rPr lang="fr-FR" sz="2000" dirty="0" smtClean="0"/>
              <a:t>	Moyenne </a:t>
            </a:r>
            <a:r>
              <a:rPr lang="fr-FR" sz="2000" dirty="0"/>
              <a:t>des filles: 11,5 (</a:t>
            </a:r>
            <a:r>
              <a:rPr lang="fr-FR" sz="2000" dirty="0" err="1"/>
              <a:t>ec</a:t>
            </a:r>
            <a:r>
              <a:rPr lang="fr-FR" sz="2000" dirty="0"/>
              <a:t> 4,6</a:t>
            </a:r>
            <a:r>
              <a:rPr lang="fr-FR" sz="2000" dirty="0" smtClean="0"/>
              <a:t>)</a:t>
            </a:r>
          </a:p>
          <a:p>
            <a:pPr lvl="2"/>
            <a:r>
              <a:rPr lang="fr-FR" sz="2000" dirty="0" smtClean="0"/>
              <a:t>	Moyenne </a:t>
            </a:r>
            <a:r>
              <a:rPr lang="fr-FR" sz="2000" dirty="0"/>
              <a:t>des garçons: 11,8 (</a:t>
            </a:r>
            <a:r>
              <a:rPr lang="fr-FR" sz="2000" dirty="0" err="1"/>
              <a:t>ec</a:t>
            </a:r>
            <a:r>
              <a:rPr lang="fr-FR" sz="2000" dirty="0"/>
              <a:t> 4,8)</a:t>
            </a:r>
          </a:p>
          <a:p>
            <a:pPr lvl="1"/>
            <a:r>
              <a:rPr lang="fr-FR" sz="2000" dirty="0" smtClean="0"/>
              <a:t>Or il s’agit de la même population  que celle évaluée par TIMSS Advanced</a:t>
            </a:r>
          </a:p>
          <a:p>
            <a:pPr lvl="1"/>
            <a:r>
              <a:rPr lang="fr-FR" sz="2000" dirty="0" smtClean="0"/>
              <a:t>La mesure de la compétence mathématique par le BAC ne donne pas les mêmes résultats que la mesure de la compétence mathématique par TIMSS Advanced.</a:t>
            </a:r>
          </a:p>
          <a:p>
            <a:pPr lvl="1"/>
            <a:r>
              <a:rPr lang="fr-FR" sz="2000" dirty="0" smtClean="0"/>
              <a:t>« </a:t>
            </a:r>
            <a:r>
              <a:rPr lang="fr-FR" sz="2000" i="1" dirty="0" smtClean="0"/>
              <a:t>La question des différences de performances mathématiques entre filles et garçons doit tenir compte des contextes d’apprentissage et d’évaluation. Les conditions sociales et les attitudes sont partie intégrante des fonctionnements cognitifs. </a:t>
            </a:r>
            <a:r>
              <a:rPr lang="fr-FR" sz="2000" b="1" i="1" dirty="0" smtClean="0"/>
              <a:t>Il faut distinguer compétence de performance</a:t>
            </a:r>
            <a:r>
              <a:rPr lang="fr-FR" sz="2000" i="1" dirty="0" smtClean="0"/>
              <a:t>.</a:t>
            </a:r>
            <a:r>
              <a:rPr lang="fr-FR" sz="2000" dirty="0"/>
              <a:t> » Pascal Huguet LAPSCO, CNRS, UCA, http://</a:t>
            </a:r>
            <a:r>
              <a:rPr lang="fr-FR" sz="2000" dirty="0" smtClean="0"/>
              <a:t>www.lesvoixdelecole.fr/vie-scolaire/leleve/item/81-filles-et-maths.html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006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Des dimensions diversement corrélées avec le score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27001" y="5046453"/>
            <a:ext cx="8724899" cy="1049547"/>
          </a:xfrm>
        </p:spPr>
        <p:txBody>
          <a:bodyPr>
            <a:noAutofit/>
          </a:bodyPr>
          <a:lstStyle/>
          <a:p>
            <a:pPr lvl="1"/>
            <a:r>
              <a:rPr lang="fr-FR" sz="1600" dirty="0"/>
              <a:t>Des 5 dimensions contextuelles mesurées par TIMSS Advanced, c’est la motivation intrinsèque (plaisir) à apprendre les mathématiques qui est la plus corrélée avec la performance.</a:t>
            </a:r>
          </a:p>
          <a:p>
            <a:pPr lvl="1"/>
            <a:r>
              <a:rPr lang="fr-FR" sz="1600" dirty="0"/>
              <a:t>Le coefficient de corrélation est significativement supérieur pour les garçons que pour les filles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441110"/>
              </p:ext>
            </p:extLst>
          </p:nvPr>
        </p:nvGraphicFramePr>
        <p:xfrm>
          <a:off x="1026592" y="1332801"/>
          <a:ext cx="6624735" cy="3168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1062"/>
                <a:gridCol w="1187891"/>
                <a:gridCol w="1187891"/>
                <a:gridCol w="1187891"/>
              </a:tblGrid>
              <a:tr h="88606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variable</a:t>
                      </a:r>
                      <a:endParaRPr lang="fr-F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Corrélation avec le score des filles (R)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Corrélation avec le score des garçons (R)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Significativité de la différence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564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origine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400" u="none" strike="noStrike" dirty="0" smtClean="0">
                          <a:effectLst/>
                        </a:rPr>
                        <a:t>socio </a:t>
                      </a:r>
                      <a:r>
                        <a:rPr lang="fr-FR" sz="1400" u="none" strike="noStrike" dirty="0">
                          <a:effectLst/>
                        </a:rPr>
                        <a:t>économique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0,33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0,31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n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64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sentiment d'appartenance au lycée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0,22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0,21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n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64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relation </a:t>
                      </a:r>
                      <a:r>
                        <a:rPr lang="fr-FR" sz="1400" u="none" strike="noStrike" dirty="0" smtClean="0">
                          <a:effectLst/>
                        </a:rPr>
                        <a:t>à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la pratique enseignante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0,24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0,28</a:t>
                      </a:r>
                      <a:endParaRPr lang="fr-FR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n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64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motivation instrumentale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0,33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0,36</a:t>
                      </a:r>
                      <a:endParaRPr lang="fr-FR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n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64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motivation intrinsèque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0,48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0,53</a:t>
                      </a:r>
                      <a:endParaRPr lang="fr-FR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*</a:t>
                      </a:r>
                      <a:endParaRPr lang="fr-FR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05400" y="4614539"/>
            <a:ext cx="746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fr-FR" sz="800" dirty="0" smtClean="0"/>
              <a:t>En France, en 2015, l’origine socio économique est corrélée au score en mathématiques avec un coefficient de 0,33 pour les filles et de 0,31 pour les garçons, la différence n’étant pas significative.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10391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Elèves souhaitant poursuivre leurs études dans le domaine des maths/</a:t>
            </a:r>
            <a:r>
              <a:rPr lang="fr-FR" sz="2800" dirty="0" err="1"/>
              <a:t>stats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13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69256"/>
              </p:ext>
            </p:extLst>
          </p:nvPr>
        </p:nvGraphicFramePr>
        <p:xfrm>
          <a:off x="1130062" y="1336992"/>
          <a:ext cx="6449748" cy="4251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4958"/>
                <a:gridCol w="1074958"/>
                <a:gridCol w="1074958"/>
                <a:gridCol w="1074958"/>
                <a:gridCol w="1074958"/>
                <a:gridCol w="1074958"/>
              </a:tblGrid>
              <a:tr h="1013523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pays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Pourcentage des filles souhaitant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poursuivre des études de maths/</a:t>
                      </a:r>
                      <a:r>
                        <a:rPr lang="fr-FR" sz="1200" u="none" strike="noStrike" baseline="0" dirty="0" err="1" smtClean="0">
                          <a:effectLst/>
                        </a:rPr>
                        <a:t>stats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 smtClean="0">
                          <a:effectLst/>
                        </a:rPr>
                        <a:t>Sore moyen de ces filles</a:t>
                      </a:r>
                      <a:endParaRPr lang="fr-F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Pourcentage des garçons souhaitant</a:t>
                      </a:r>
                      <a:r>
                        <a:rPr lang="fr-FR" sz="1200" u="none" strike="noStrike" baseline="0" dirty="0" smtClean="0">
                          <a:effectLst/>
                        </a:rPr>
                        <a:t> poursuivre des études de maths/</a:t>
                      </a:r>
                      <a:r>
                        <a:rPr lang="fr-FR" sz="1200" u="none" strike="noStrike" baseline="0" dirty="0" err="1" smtClean="0">
                          <a:effectLst/>
                        </a:rPr>
                        <a:t>stats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 smtClean="0">
                          <a:effectLst/>
                        </a:rPr>
                        <a:t>Sore moyen de ces garçons</a:t>
                      </a:r>
                      <a:endParaRPr lang="fr-F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Significativité des différences de scores.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France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**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Italie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Liban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Norvège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Portugal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1401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Russie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Slovénie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Suède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31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smtClean="0">
                          <a:effectLst/>
                        </a:rPr>
                        <a:t>Etats-Unis</a:t>
                      </a:r>
                      <a:endParaRPr lang="fr-F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n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03808" y="5588311"/>
            <a:ext cx="746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fr-FR" sz="800" dirty="0" smtClean="0"/>
              <a:t>En France, en 2015, 9,6 % des filles , respectivement 19,3 % des garçons, de terminale S déclarent souhaiter poursuivre des études de mathématiques ou de statistiques, leur score moyen est de 505 points, respectivement 527 points. </a:t>
            </a:r>
            <a:r>
              <a:rPr lang="fr-FR" sz="800" smtClean="0"/>
              <a:t>La différence </a:t>
            </a:r>
            <a:r>
              <a:rPr lang="fr-FR" sz="800" dirty="0" smtClean="0"/>
              <a:t>des scores est significative (</a:t>
            </a:r>
            <a:r>
              <a:rPr lang="fr-FR" sz="800" smtClean="0"/>
              <a:t>p&gt;99%).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2827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486" y="3283200"/>
            <a:ext cx="5897726" cy="1187200"/>
          </a:xfrm>
        </p:spPr>
        <p:txBody>
          <a:bodyPr>
            <a:normAutofit fontScale="90000"/>
          </a:bodyPr>
          <a:lstStyle/>
          <a:p>
            <a:r>
              <a:rPr lang="fr-FR" dirty="0"/>
              <a:t>Contact : </a:t>
            </a:r>
            <a:br>
              <a:rPr lang="fr-FR" dirty="0"/>
            </a:br>
            <a:r>
              <a:rPr lang="fr-FR" dirty="0" smtClean="0"/>
              <a:t>Franck Salles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franck.salles@education.gouv.fr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5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La population ciblée par </a:t>
            </a:r>
            <a:r>
              <a:rPr lang="fr-FR" dirty="0" smtClean="0"/>
              <a:t>l’évaluation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/>
              <a:t>Répartition </a:t>
            </a:r>
            <a:r>
              <a:rPr lang="fr-FR" dirty="0"/>
              <a:t>des filles et garçons dans les populations </a:t>
            </a:r>
            <a:r>
              <a:rPr lang="fr-FR" dirty="0" smtClean="0"/>
              <a:t>évaluées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/>
              <a:t>Une </a:t>
            </a:r>
            <a:r>
              <a:rPr lang="fr-FR" dirty="0"/>
              <a:t>évaluation favorisant en moyenne les garçons </a:t>
            </a:r>
            <a:endParaRPr lang="fr-FR" dirty="0" smtClean="0"/>
          </a:p>
          <a:p>
            <a:r>
              <a:rPr lang="fr-FR" dirty="0"/>
              <a:t>Distribution filles et garçons en France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Performances p</a:t>
            </a:r>
            <a:r>
              <a:rPr lang="fr-FR" dirty="0" smtClean="0"/>
              <a:t>ar domaines</a:t>
            </a:r>
          </a:p>
          <a:p>
            <a:r>
              <a:rPr lang="fr-FR" dirty="0" smtClean="0"/>
              <a:t>Différences </a:t>
            </a:r>
            <a:r>
              <a:rPr lang="fr-FR" dirty="0"/>
              <a:t>de réussite sur les items de l’évaluation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paradoxe de l’é</a:t>
            </a:r>
            <a:r>
              <a:rPr lang="fr-FR" dirty="0" smtClean="0"/>
              <a:t>preuve </a:t>
            </a:r>
            <a:r>
              <a:rPr lang="fr-FR" dirty="0"/>
              <a:t>mathématique au BAC </a:t>
            </a:r>
            <a:r>
              <a:rPr lang="fr-FR" dirty="0" smtClean="0"/>
              <a:t>2015</a:t>
            </a:r>
          </a:p>
          <a:p>
            <a:r>
              <a:rPr lang="fr-FR" dirty="0"/>
              <a:t>Dimensions de contexte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88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population ciblée par l’évaluation</a:t>
            </a:r>
            <a:r>
              <a:rPr lang="fr-FR" dirty="0">
                <a:solidFill>
                  <a:schemeClr val="tx1"/>
                </a:solidFill>
              </a:rPr>
              <a:t>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3" y="1471083"/>
            <a:ext cx="7881937" cy="4598988"/>
          </a:xfrm>
        </p:spPr>
        <p:txBody>
          <a:bodyPr/>
          <a:lstStyle/>
          <a:p>
            <a:pPr lvl="1"/>
            <a:r>
              <a:rPr lang="fr-FR" sz="2800" dirty="0" smtClean="0"/>
              <a:t>Les </a:t>
            </a:r>
            <a:r>
              <a:rPr lang="fr-FR" sz="2800" dirty="0"/>
              <a:t>élèves </a:t>
            </a:r>
            <a:r>
              <a:rPr lang="fr-FR" sz="2800" dirty="0" err="1"/>
              <a:t>ciblé.e.s</a:t>
            </a:r>
            <a:r>
              <a:rPr lang="fr-FR" sz="2800" dirty="0"/>
              <a:t> par l’étude suivent la dernière année d’enseignement secondaire de leur système éducatif.</a:t>
            </a:r>
          </a:p>
          <a:p>
            <a:pPr lvl="1"/>
            <a:r>
              <a:rPr lang="fr-FR" sz="2800" dirty="0"/>
              <a:t>Elles et ils se destinent à des carrières scientifiques, technologiques, d’ingénieur ou de mathématiques (STEM) et ont reçu la meilleure offre de formation scientifique dans leur pays avant d’entrer dans l’enseignement supérieur.</a:t>
            </a:r>
          </a:p>
          <a:p>
            <a:pPr lvl="1"/>
            <a:r>
              <a:rPr lang="fr-FR" sz="2800" dirty="0"/>
              <a:t>En France les élèves de terminale scientifique ont été </a:t>
            </a:r>
            <a:r>
              <a:rPr lang="fr-FR" sz="2800" dirty="0" err="1"/>
              <a:t>évalué.e.s</a:t>
            </a:r>
            <a:r>
              <a:rPr lang="fr-FR" sz="2800" dirty="0"/>
              <a:t>.</a:t>
            </a:r>
          </a:p>
          <a:p>
            <a:pPr lvl="2">
              <a:buClr>
                <a:srgbClr val="1B8ED9"/>
              </a:buClr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6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Répartition des filles et des garçons dans les populations évaluées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3" y="4559300"/>
            <a:ext cx="7881937" cy="1510769"/>
          </a:xfrm>
        </p:spPr>
        <p:txBody>
          <a:bodyPr>
            <a:normAutofit fontScale="85000" lnSpcReduction="20000"/>
          </a:bodyPr>
          <a:lstStyle/>
          <a:p>
            <a:pPr lvl="1"/>
            <a:endParaRPr lang="fr-FR" dirty="0"/>
          </a:p>
          <a:p>
            <a:pPr lvl="1"/>
            <a:r>
              <a:rPr lang="fr-FR" sz="2000" dirty="0" smtClean="0"/>
              <a:t>En France en 2015, 21,5% des jeunes de 18 ans sont en terminale S.</a:t>
            </a:r>
          </a:p>
          <a:p>
            <a:pPr lvl="1"/>
            <a:r>
              <a:rPr lang="fr-FR" sz="2000" dirty="0" smtClean="0"/>
              <a:t>En </a:t>
            </a:r>
            <a:r>
              <a:rPr lang="fr-FR" sz="2000" dirty="0"/>
              <a:t>France en 2015, le ratio filles/garçons en terminale S est 47:53 </a:t>
            </a:r>
            <a:endParaRPr lang="fr-FR" sz="2000" dirty="0" smtClean="0"/>
          </a:p>
          <a:p>
            <a:pPr lvl="1"/>
            <a:r>
              <a:rPr lang="fr-FR" sz="2000" dirty="0"/>
              <a:t>Il était 37:63 en 1995</a:t>
            </a:r>
          </a:p>
          <a:p>
            <a:pPr lvl="1"/>
            <a:r>
              <a:rPr lang="fr-FR" sz="2000" dirty="0"/>
              <a:t>Selon cet indicateur, le France fait partie des pays où la parité est </a:t>
            </a:r>
            <a:r>
              <a:rPr lang="fr-FR" sz="2000" dirty="0" smtClean="0"/>
              <a:t>respectée, avec la Russie, les Etats-Unis et le Portugal.</a:t>
            </a:r>
            <a:endParaRPr lang="fr-FR" sz="2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77" y="1286937"/>
            <a:ext cx="7936336" cy="299898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04863" y="4205256"/>
            <a:ext cx="6815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en-US" sz="800" dirty="0" err="1"/>
              <a:t>En</a:t>
            </a:r>
            <a:r>
              <a:rPr lang="en-US" sz="800" dirty="0"/>
              <a:t> France 21,5% des </a:t>
            </a:r>
            <a:r>
              <a:rPr lang="en-US" sz="800" dirty="0" err="1"/>
              <a:t>jeunes</a:t>
            </a:r>
            <a:r>
              <a:rPr lang="en-US" sz="800" dirty="0"/>
              <a:t> de 18 </a:t>
            </a:r>
            <a:r>
              <a:rPr lang="en-US" sz="800" dirty="0" err="1"/>
              <a:t>ans</a:t>
            </a:r>
            <a:r>
              <a:rPr lang="en-US" sz="800" dirty="0"/>
              <a:t> </a:t>
            </a:r>
            <a:r>
              <a:rPr lang="en-US" sz="800" dirty="0" err="1"/>
              <a:t>sont</a:t>
            </a:r>
            <a:r>
              <a:rPr lang="en-US" sz="800" dirty="0"/>
              <a:t> </a:t>
            </a:r>
            <a:r>
              <a:rPr lang="en-US" sz="800" dirty="0" err="1"/>
              <a:t>ciblés</a:t>
            </a:r>
            <a:r>
              <a:rPr lang="en-US" sz="800" dirty="0"/>
              <a:t> par TIMSS Advanced. </a:t>
            </a:r>
            <a:r>
              <a:rPr lang="en-US" sz="800" dirty="0" err="1"/>
              <a:t>Parmi</a:t>
            </a:r>
            <a:r>
              <a:rPr lang="en-US" sz="800" dirty="0"/>
              <a:t> </a:t>
            </a:r>
            <a:r>
              <a:rPr lang="en-US" sz="800" dirty="0" err="1"/>
              <a:t>eux</a:t>
            </a:r>
            <a:r>
              <a:rPr lang="en-US" sz="800" dirty="0"/>
              <a:t>, 47% </a:t>
            </a:r>
            <a:r>
              <a:rPr lang="en-US" sz="800" dirty="0" err="1"/>
              <a:t>sont</a:t>
            </a:r>
            <a:r>
              <a:rPr lang="en-US" sz="800" dirty="0"/>
              <a:t> des </a:t>
            </a:r>
            <a:r>
              <a:rPr lang="en-US" sz="800" dirty="0" err="1"/>
              <a:t>filles</a:t>
            </a:r>
            <a:r>
              <a:rPr lang="en-US" sz="800" dirty="0"/>
              <a:t>, 53% des </a:t>
            </a:r>
            <a:r>
              <a:rPr lang="en-US" sz="800" dirty="0" err="1"/>
              <a:t>garçons</a:t>
            </a:r>
            <a:r>
              <a:rPr lang="en-US" sz="800" dirty="0"/>
              <a:t>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2764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évaluation favorisant en moyenne les garçons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3" y="4279901"/>
            <a:ext cx="7881937" cy="17901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lvl="1"/>
            <a:r>
              <a:rPr lang="fr-FR" sz="2400" dirty="0" smtClean="0"/>
              <a:t>En </a:t>
            </a:r>
            <a:r>
              <a:rPr lang="fr-FR" sz="2400" dirty="0"/>
              <a:t>France la différence de </a:t>
            </a:r>
            <a:r>
              <a:rPr lang="fr-FR" sz="2400" dirty="0" smtClean="0"/>
              <a:t>score (36% de l’écart-type) </a:t>
            </a:r>
            <a:r>
              <a:rPr lang="fr-FR" sz="2400" dirty="0"/>
              <a:t>est de l’ordre de celle du PISA en lecture, cette fois à l’avantage des garçons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47" y="1297005"/>
            <a:ext cx="7777853" cy="309651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986018" y="4279901"/>
            <a:ext cx="6815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fr-FR" sz="800" dirty="0" smtClean="0"/>
              <a:t>Les garçons ont une performance moyenne supérieure à celle des filles sauf au Liban et en Italie.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38147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Distribution filles et garçons en France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5400" y="5089586"/>
            <a:ext cx="7881937" cy="11704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lvl="1"/>
            <a:r>
              <a:rPr lang="fr-FR" sz="2400" dirty="0"/>
              <a:t>En France </a:t>
            </a:r>
            <a:r>
              <a:rPr lang="fr-FR" sz="2400" dirty="0" smtClean="0"/>
              <a:t>des </a:t>
            </a:r>
            <a:r>
              <a:rPr lang="fr-FR" sz="2400" dirty="0"/>
              <a:t>écarts types peu </a:t>
            </a:r>
            <a:r>
              <a:rPr lang="fr-FR" sz="2400" dirty="0" smtClean="0"/>
              <a:t>différents selon le sexe </a:t>
            </a:r>
            <a:r>
              <a:rPr lang="fr-FR" sz="2400" dirty="0"/>
              <a:t>(</a:t>
            </a:r>
            <a:r>
              <a:rPr lang="fr-FR" sz="2400" dirty="0" smtClean="0"/>
              <a:t>66 pour les filles </a:t>
            </a:r>
            <a:r>
              <a:rPr lang="fr-FR" sz="2400" dirty="0"/>
              <a:t>et </a:t>
            </a:r>
            <a:r>
              <a:rPr lang="fr-FR" sz="2400" dirty="0" smtClean="0"/>
              <a:t>74 pour les garçons)</a:t>
            </a:r>
            <a:endParaRPr lang="fr-FR" sz="2400" dirty="0"/>
          </a:p>
          <a:p>
            <a:pPr lvl="1"/>
            <a:r>
              <a:rPr lang="fr-FR" sz="2400" dirty="0"/>
              <a:t>Constat différent de PISA et </a:t>
            </a:r>
            <a:r>
              <a:rPr lang="fr-FR" sz="2400" dirty="0" smtClean="0"/>
              <a:t>TIMSS4 où la différence des écarts-type est plus grande</a:t>
            </a:r>
            <a:endParaRPr lang="fr-FR" sz="2400" dirty="0"/>
          </a:p>
        </p:txBody>
      </p:sp>
      <p:pic>
        <p:nvPicPr>
          <p:cNvPr id="7" name="Imag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0" t="1318" r="1634" b="34078"/>
          <a:stretch/>
        </p:blipFill>
        <p:spPr bwMode="auto">
          <a:xfrm>
            <a:off x="1535502" y="1618515"/>
            <a:ext cx="6521570" cy="324619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115616" y="4864705"/>
            <a:ext cx="6815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en-US" sz="800" dirty="0" err="1" smtClean="0"/>
              <a:t>En</a:t>
            </a:r>
            <a:r>
              <a:rPr lang="en-US" sz="800" dirty="0" smtClean="0"/>
              <a:t> France, l</a:t>
            </a:r>
            <a:r>
              <a:rPr lang="fr-FR" sz="800" dirty="0" smtClean="0"/>
              <a:t>a distribution des filles sur l’échelle de score est décalée  vers les niveaux inférieurs par rapport à celle des garçons.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59288" y="1406106"/>
            <a:ext cx="802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Distribution des deux populations, en France sur l’</a:t>
            </a:r>
            <a:r>
              <a:rPr lang="fr-FR" dirty="0"/>
              <a:t>é</a:t>
            </a:r>
            <a:r>
              <a:rPr lang="fr-FR" dirty="0" smtClean="0"/>
              <a:t>chelle de score TIMSS Advanced.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0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Performances en France par domaines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215900" y="4996818"/>
            <a:ext cx="8724899" cy="569344"/>
          </a:xfrm>
        </p:spPr>
        <p:txBody>
          <a:bodyPr>
            <a:noAutofit/>
          </a:bodyPr>
          <a:lstStyle/>
          <a:p>
            <a:pPr lvl="1"/>
            <a:r>
              <a:rPr lang="fr-FR" sz="1400" dirty="0" smtClean="0"/>
              <a:t>Même </a:t>
            </a:r>
            <a:r>
              <a:rPr lang="fr-FR" sz="1400" dirty="0"/>
              <a:t>constant que pour PISA math 2012:</a:t>
            </a:r>
          </a:p>
          <a:p>
            <a:pPr lvl="1"/>
            <a:r>
              <a:rPr lang="fr-FR" sz="1400" dirty="0"/>
              <a:t>L’écart est réduit sur les tâches requérant une mise en fonctionnement directe de connaissances.</a:t>
            </a:r>
          </a:p>
          <a:p>
            <a:pPr lvl="1"/>
            <a:r>
              <a:rPr lang="fr-FR" sz="1400" dirty="0"/>
              <a:t>Il est maximal en géométrie et sur des items impliquant un niveau de mise en fonctionnement des connaissances plus </a:t>
            </a:r>
            <a:r>
              <a:rPr lang="fr-FR" sz="1400" dirty="0" smtClean="0"/>
              <a:t>important</a:t>
            </a:r>
            <a:endParaRPr lang="fr-FR" sz="1400" dirty="0"/>
          </a:p>
        </p:txBody>
      </p:sp>
      <p:pic>
        <p:nvPicPr>
          <p:cNvPr id="6" name="Imag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" t="2834" r="1337" b="2584"/>
          <a:stretch/>
        </p:blipFill>
        <p:spPr bwMode="auto">
          <a:xfrm>
            <a:off x="1199072" y="1492370"/>
            <a:ext cx="6719977" cy="3183147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199072" y="4658264"/>
            <a:ext cx="7082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en-US" sz="800" dirty="0" err="1" smtClean="0"/>
              <a:t>En</a:t>
            </a:r>
            <a:r>
              <a:rPr lang="en-US" sz="800" dirty="0" smtClean="0"/>
              <a:t> France, </a:t>
            </a:r>
            <a:r>
              <a:rPr lang="fr-FR" sz="800" dirty="0" smtClean="0"/>
              <a:t>tous les sous domaines évalués par TIMSS Advanced favorisent les garçons. Dans le domaine cognitif « connaître » l’écart est de 20 points de score.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917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Une grande majorité d’items mieux réussis par les garçons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8</a:t>
            </a:fld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645646" y="1389200"/>
            <a:ext cx="7954753" cy="3458845"/>
            <a:chOff x="899592" y="1340768"/>
            <a:chExt cx="7632848" cy="3432484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1340768"/>
              <a:ext cx="7632848" cy="3432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ZoneTexte 9"/>
            <p:cNvSpPr txBox="1"/>
            <p:nvPr/>
          </p:nvSpPr>
          <p:spPr>
            <a:xfrm>
              <a:off x="1835696" y="3933056"/>
              <a:ext cx="30158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Items à l’avantage des garçons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803551" y="1988840"/>
              <a:ext cx="2728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Items à l’avantage des filles</a:t>
              </a:r>
              <a:endParaRPr lang="fr-FR" dirty="0"/>
            </a:p>
          </p:txBody>
        </p:sp>
      </p:grpSp>
      <p:sp>
        <p:nvSpPr>
          <p:cNvPr id="12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27001" y="5232400"/>
            <a:ext cx="8724899" cy="863600"/>
          </a:xfrm>
        </p:spPr>
        <p:txBody>
          <a:bodyPr>
            <a:noAutofit/>
          </a:bodyPr>
          <a:lstStyle/>
          <a:p>
            <a:pPr lvl="1"/>
            <a:r>
              <a:rPr lang="fr-FR" sz="2000" dirty="0" smtClean="0"/>
              <a:t>Une très grande majorité des items favorisent les garçons.</a:t>
            </a:r>
          </a:p>
          <a:p>
            <a:pPr lvl="1"/>
            <a:r>
              <a:rPr lang="fr-FR" sz="2000" dirty="0" smtClean="0"/>
              <a:t>Il est ainsi difficile d’identifier les types de tâches les moins différenciateurs.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45646" y="4864705"/>
            <a:ext cx="6815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Lecture</a:t>
            </a:r>
            <a:r>
              <a:rPr lang="en-US" sz="800" dirty="0"/>
              <a:t>: </a:t>
            </a:r>
            <a:r>
              <a:rPr lang="fr-FR" sz="800" dirty="0" smtClean="0"/>
              <a:t>En France en 2015, 11 items sont mieux réussis par les filles sur les 101 items de l’évaluation. La </a:t>
            </a:r>
            <a:r>
              <a:rPr lang="fr-FR" sz="800" dirty="0"/>
              <a:t>d</a:t>
            </a:r>
            <a:r>
              <a:rPr lang="fr-FR" sz="800" dirty="0" smtClean="0"/>
              <a:t>ifférence n’est pas toujours significative.</a:t>
            </a:r>
            <a:endParaRPr lang="fr-FR" sz="800" dirty="0"/>
          </a:p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8725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Mieux réussi par les filles: </a:t>
            </a:r>
            <a:br>
              <a:rPr lang="fr-FR" sz="2800" dirty="0"/>
            </a:br>
            <a:r>
              <a:rPr lang="fr-FR" sz="2800" dirty="0" smtClean="0"/>
              <a:t>Catégorie « Connaître » </a:t>
            </a:r>
            <a:r>
              <a:rPr lang="fr-FR" sz="2800" dirty="0" err="1" smtClean="0"/>
              <a:t>eN</a:t>
            </a:r>
            <a:r>
              <a:rPr lang="fr-FR" sz="2800" dirty="0" smtClean="0"/>
              <a:t> </a:t>
            </a:r>
            <a:r>
              <a:rPr lang="fr-FR" sz="2800" dirty="0"/>
              <a:t>Analyse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385888"/>
            <a:ext cx="66484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016582" y="5482270"/>
            <a:ext cx="681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Sources</a:t>
            </a:r>
            <a:r>
              <a:rPr lang="en-US" sz="800" b="1" dirty="0"/>
              <a:t> </a:t>
            </a:r>
            <a:r>
              <a:rPr lang="en-US" sz="800" dirty="0"/>
              <a:t>: </a:t>
            </a:r>
            <a:r>
              <a:rPr lang="en-US" sz="800" i="1" dirty="0"/>
              <a:t>IEA’S Trends in International Mathematics and Science Study-TIMSS Advanced</a:t>
            </a:r>
            <a:r>
              <a:rPr lang="en-US" sz="800" dirty="0"/>
              <a:t> 2015 ; </a:t>
            </a:r>
            <a:r>
              <a:rPr lang="en-US" sz="800" dirty="0" smtClean="0"/>
              <a:t>MEN-MESRI-DEPP</a:t>
            </a:r>
          </a:p>
        </p:txBody>
      </p:sp>
    </p:spTree>
    <p:extLst>
      <p:ext uri="{BB962C8B-B14F-4D97-AF65-F5344CB8AC3E}">
        <p14:creationId xmlns:p14="http://schemas.microsoft.com/office/powerpoint/2010/main" val="210578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1CBDF24E87429AD9C0273156F54A" ma:contentTypeVersion="1" ma:contentTypeDescription="Crée un document." ma:contentTypeScope="" ma:versionID="119f9b1cd9f589f93a03fb976800c80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3c27bd0fcb797d0a61d91e17cfc962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B75A02-61B5-40E7-80E0-151C1F5EE621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466AA63-29A1-4240-877D-832DC7EF23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E81D1B-6F93-4EF8-AE99-707E2B9EA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899</Words>
  <Application>Microsoft Office PowerPoint</Application>
  <PresentationFormat>Affichage à l'écran (4:3)</PresentationFormat>
  <Paragraphs>167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pages de contenus</vt:lpstr>
      <vt:lpstr>page de presentation et de partie</vt:lpstr>
      <vt:lpstr>page de sous-partie</vt:lpstr>
      <vt:lpstr>LES PERFORMANCES MATHÉMATIQUES DES FILLES ET DES GARÇONS EN FIN DE TERMINALE S</vt:lpstr>
      <vt:lpstr>SOMMAIRE</vt:lpstr>
      <vt:lpstr>La population ciblée par l’évaluation </vt:lpstr>
      <vt:lpstr>Répartition des filles et des garçons dans les populations évaluées</vt:lpstr>
      <vt:lpstr>Une évaluation favorisant en moyenne les garçons</vt:lpstr>
      <vt:lpstr>Distribution filles et garçons en France</vt:lpstr>
      <vt:lpstr>Performances en France par domaines</vt:lpstr>
      <vt:lpstr>Une grande majorité d’items mieux réussis par les garçons</vt:lpstr>
      <vt:lpstr>Mieux réussi par les filles:  Catégorie « Connaître » eN Analyse</vt:lpstr>
      <vt:lpstr>Mieux réussi par les garçons Catégorie « Connaître » eN Analyse</vt:lpstr>
      <vt:lpstr>Le paradoxe de l’épreuve mathématique du BAC 2015</vt:lpstr>
      <vt:lpstr>Des dimensions diversement corrélées avec le score</vt:lpstr>
      <vt:lpstr>Elèves souhaitant poursuivre leurs études dans le domaine des maths/stats</vt:lpstr>
      <vt:lpstr>Contact :  Franck Salles franck.salles@education.gouv.fr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 MEN</dc:creator>
  <cp:lastModifiedBy>Administration centrale</cp:lastModifiedBy>
  <cp:revision>164</cp:revision>
  <cp:lastPrinted>2015-02-04T16:19:06Z</cp:lastPrinted>
  <dcterms:created xsi:type="dcterms:W3CDTF">2015-02-04T10:43:31Z</dcterms:created>
  <dcterms:modified xsi:type="dcterms:W3CDTF">2017-07-10T10:58:34Z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</Properties>
</file>