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1"/>
  </p:notesMasterIdLst>
  <p:handoutMasterIdLst>
    <p:handoutMasterId r:id="rId22"/>
  </p:handoutMasterIdLst>
  <p:sldIdLst>
    <p:sldId id="331" r:id="rId5"/>
    <p:sldId id="347" r:id="rId6"/>
    <p:sldId id="350" r:id="rId7"/>
    <p:sldId id="358" r:id="rId8"/>
    <p:sldId id="359" r:id="rId9"/>
    <p:sldId id="360" r:id="rId10"/>
    <p:sldId id="351" r:id="rId11"/>
    <p:sldId id="361" r:id="rId12"/>
    <p:sldId id="362" r:id="rId13"/>
    <p:sldId id="363" r:id="rId14"/>
    <p:sldId id="364" r:id="rId15"/>
    <p:sldId id="356" r:id="rId16"/>
    <p:sldId id="365" r:id="rId17"/>
    <p:sldId id="366" r:id="rId18"/>
    <p:sldId id="357" r:id="rId19"/>
    <p:sldId id="367" r:id="rId2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7"/>
    <p:restoredTop sz="91561"/>
  </p:normalViewPr>
  <p:slideViewPr>
    <p:cSldViewPr showGuides="1">
      <p:cViewPr varScale="1">
        <p:scale>
          <a:sx n="125" d="100"/>
          <a:sy n="125" d="100"/>
        </p:scale>
        <p:origin x="168" y="27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39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8031316-BC0B-224C-BE28-AF2FEB7723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AB4EE7-CA12-C74B-9A25-200FE1714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263C-300C-0C49-870A-309B0474905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3BD57A-BA14-A04D-BDFA-9C5CC357B3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4ED24E-E2DB-B240-AFF7-24E604D5F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D0593-823B-654E-A922-7D42C5DA134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8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09/11/2020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vert : 2020, </a:t>
            </a:r>
            <a:r>
              <a:rPr lang="en-GB" dirty="0" err="1"/>
              <a:t>en</a:t>
            </a:r>
            <a:r>
              <a:rPr lang="en-GB" dirty="0"/>
              <a:t> bleu : 2019</a:t>
            </a:r>
          </a:p>
          <a:p>
            <a:r>
              <a:rPr lang="en-GB" dirty="0"/>
              <a:t>Des </a:t>
            </a:r>
            <a:r>
              <a:rPr lang="en-GB" dirty="0" err="1"/>
              <a:t>baisses</a:t>
            </a:r>
            <a:r>
              <a:rPr lang="en-GB" dirty="0"/>
              <a:t> des % de </a:t>
            </a:r>
            <a:r>
              <a:rPr lang="en-GB" dirty="0" err="1"/>
              <a:t>maîtrise</a:t>
            </a:r>
            <a:r>
              <a:rPr lang="en-GB" dirty="0"/>
              <a:t> </a:t>
            </a:r>
            <a:r>
              <a:rPr lang="en-GB" dirty="0" err="1"/>
              <a:t>autour</a:t>
            </a:r>
            <a:r>
              <a:rPr lang="en-GB" dirty="0"/>
              <a:t> de 1 </a:t>
            </a:r>
            <a:r>
              <a:rPr lang="en-GB" dirty="0" err="1"/>
              <a:t>à</a:t>
            </a:r>
            <a:r>
              <a:rPr lang="en-GB" dirty="0"/>
              <a:t> 2 points</a:t>
            </a:r>
          </a:p>
          <a:p>
            <a:r>
              <a:rPr lang="en-GB" dirty="0"/>
              <a:t>Surtout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Connaître</a:t>
            </a:r>
            <a:r>
              <a:rPr lang="en-GB" dirty="0"/>
              <a:t> le sons des </a:t>
            </a:r>
            <a:r>
              <a:rPr lang="en-GB" dirty="0" err="1"/>
              <a:t>lettres</a:t>
            </a:r>
            <a:r>
              <a:rPr lang="en-GB" dirty="0"/>
              <a:t> 2.5</a:t>
            </a:r>
          </a:p>
          <a:p>
            <a:r>
              <a:rPr lang="en-GB" dirty="0" err="1"/>
              <a:t>Syllabes</a:t>
            </a:r>
            <a:r>
              <a:rPr lang="en-GB" dirty="0"/>
              <a:t>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25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vert : 2020, </a:t>
            </a:r>
            <a:r>
              <a:rPr lang="en-GB" dirty="0" err="1"/>
              <a:t>en</a:t>
            </a:r>
            <a:r>
              <a:rPr lang="en-GB" dirty="0"/>
              <a:t> bleu : 2019</a:t>
            </a:r>
          </a:p>
          <a:p>
            <a:r>
              <a:rPr lang="en-GB" dirty="0"/>
              <a:t>Des </a:t>
            </a:r>
            <a:r>
              <a:rPr lang="en-GB" dirty="0" err="1"/>
              <a:t>baisses</a:t>
            </a:r>
            <a:r>
              <a:rPr lang="en-GB" dirty="0"/>
              <a:t> des % de </a:t>
            </a:r>
            <a:r>
              <a:rPr lang="en-GB" dirty="0" err="1"/>
              <a:t>maîtrise</a:t>
            </a:r>
            <a:r>
              <a:rPr lang="en-GB" dirty="0"/>
              <a:t> </a:t>
            </a:r>
            <a:r>
              <a:rPr lang="en-GB" dirty="0" err="1"/>
              <a:t>autour</a:t>
            </a:r>
            <a:r>
              <a:rPr lang="en-GB" dirty="0"/>
              <a:t> de 1 </a:t>
            </a:r>
            <a:r>
              <a:rPr lang="en-GB" dirty="0" err="1"/>
              <a:t>à</a:t>
            </a:r>
            <a:r>
              <a:rPr lang="en-GB" dirty="0"/>
              <a:t> 2 points</a:t>
            </a:r>
          </a:p>
          <a:p>
            <a:r>
              <a:rPr lang="en-GB" dirty="0"/>
              <a:t>Surtout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Connaître</a:t>
            </a:r>
            <a:r>
              <a:rPr lang="en-GB" dirty="0"/>
              <a:t> le sons des </a:t>
            </a:r>
            <a:r>
              <a:rPr lang="en-GB" dirty="0" err="1"/>
              <a:t>lettres</a:t>
            </a:r>
            <a:r>
              <a:rPr lang="en-GB" dirty="0"/>
              <a:t> 2.5</a:t>
            </a:r>
          </a:p>
          <a:p>
            <a:r>
              <a:rPr lang="en-GB" dirty="0" err="1"/>
              <a:t>Syllabes</a:t>
            </a:r>
            <a:r>
              <a:rPr lang="en-GB" dirty="0"/>
              <a:t>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45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vert : 2020, </a:t>
            </a:r>
            <a:r>
              <a:rPr lang="en-GB" dirty="0" err="1"/>
              <a:t>en</a:t>
            </a:r>
            <a:r>
              <a:rPr lang="en-GB" dirty="0"/>
              <a:t> bleu : 2019</a:t>
            </a:r>
          </a:p>
          <a:p>
            <a:r>
              <a:rPr lang="en-GB" dirty="0"/>
              <a:t>Des </a:t>
            </a:r>
            <a:r>
              <a:rPr lang="en-GB" dirty="0" err="1"/>
              <a:t>baisses</a:t>
            </a:r>
            <a:r>
              <a:rPr lang="en-GB" dirty="0"/>
              <a:t> des % de </a:t>
            </a:r>
            <a:r>
              <a:rPr lang="en-GB" dirty="0" err="1"/>
              <a:t>maîtrise</a:t>
            </a:r>
            <a:r>
              <a:rPr lang="en-GB" dirty="0"/>
              <a:t> </a:t>
            </a:r>
            <a:r>
              <a:rPr lang="en-GB" dirty="0" err="1"/>
              <a:t>autour</a:t>
            </a:r>
            <a:r>
              <a:rPr lang="en-GB" dirty="0"/>
              <a:t> de 1 </a:t>
            </a:r>
            <a:r>
              <a:rPr lang="en-GB" dirty="0" err="1"/>
              <a:t>à</a:t>
            </a:r>
            <a:r>
              <a:rPr lang="en-GB" dirty="0"/>
              <a:t> 2 points</a:t>
            </a:r>
          </a:p>
          <a:p>
            <a:r>
              <a:rPr lang="en-GB" dirty="0"/>
              <a:t>Surtout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Connaître</a:t>
            </a:r>
            <a:r>
              <a:rPr lang="en-GB" dirty="0"/>
              <a:t> le sons des </a:t>
            </a:r>
            <a:r>
              <a:rPr lang="en-GB" dirty="0" err="1"/>
              <a:t>lettres</a:t>
            </a:r>
            <a:r>
              <a:rPr lang="en-GB" dirty="0"/>
              <a:t> 2.5</a:t>
            </a:r>
          </a:p>
          <a:p>
            <a:r>
              <a:rPr lang="en-GB" dirty="0" err="1"/>
              <a:t>Syllabes</a:t>
            </a:r>
            <a:r>
              <a:rPr lang="en-GB" dirty="0"/>
              <a:t>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10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Retour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arrière</a:t>
            </a:r>
            <a:r>
              <a:rPr lang="en-GB" dirty="0"/>
              <a:t> : la diminution efface les </a:t>
            </a:r>
            <a:r>
              <a:rPr lang="en-GB" dirty="0" err="1"/>
              <a:t>progrès</a:t>
            </a:r>
            <a:r>
              <a:rPr lang="en-GB" dirty="0"/>
              <a:t> de </a:t>
            </a:r>
            <a:r>
              <a:rPr lang="en-GB" dirty="0" err="1"/>
              <a:t>l’an</a:t>
            </a:r>
            <a:r>
              <a:rPr lang="en-GB" dirty="0"/>
              <a:t> dernier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25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vert : 2020, </a:t>
            </a:r>
            <a:r>
              <a:rPr lang="en-GB" dirty="0" err="1"/>
              <a:t>en</a:t>
            </a:r>
            <a:r>
              <a:rPr lang="en-GB" dirty="0"/>
              <a:t> bleu : 2019</a:t>
            </a:r>
          </a:p>
          <a:p>
            <a:r>
              <a:rPr lang="en-GB" dirty="0"/>
              <a:t>Des </a:t>
            </a:r>
            <a:r>
              <a:rPr lang="en-GB" dirty="0" err="1"/>
              <a:t>baisses</a:t>
            </a:r>
            <a:r>
              <a:rPr lang="en-GB" dirty="0"/>
              <a:t> des % de </a:t>
            </a:r>
            <a:r>
              <a:rPr lang="en-GB" dirty="0" err="1"/>
              <a:t>maîtrise</a:t>
            </a:r>
            <a:r>
              <a:rPr lang="en-GB" dirty="0"/>
              <a:t> </a:t>
            </a:r>
            <a:r>
              <a:rPr lang="en-GB" dirty="0" err="1"/>
              <a:t>autour</a:t>
            </a:r>
            <a:r>
              <a:rPr lang="en-GB" dirty="0"/>
              <a:t> de 1 </a:t>
            </a:r>
            <a:r>
              <a:rPr lang="en-GB" dirty="0" err="1"/>
              <a:t>à</a:t>
            </a:r>
            <a:r>
              <a:rPr lang="en-GB" dirty="0"/>
              <a:t> 2 points</a:t>
            </a:r>
          </a:p>
          <a:p>
            <a:r>
              <a:rPr lang="en-GB" dirty="0"/>
              <a:t>Surtout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Connaître</a:t>
            </a:r>
            <a:r>
              <a:rPr lang="en-GB" dirty="0"/>
              <a:t> le sons des </a:t>
            </a:r>
            <a:r>
              <a:rPr lang="en-GB" dirty="0" err="1"/>
              <a:t>lettres</a:t>
            </a:r>
            <a:r>
              <a:rPr lang="en-GB" dirty="0"/>
              <a:t> 2.5</a:t>
            </a:r>
          </a:p>
          <a:p>
            <a:r>
              <a:rPr lang="en-GB" dirty="0" err="1"/>
              <a:t>Syllabes</a:t>
            </a:r>
            <a:r>
              <a:rPr lang="en-GB" dirty="0"/>
              <a:t>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04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vert : 2020, </a:t>
            </a:r>
            <a:r>
              <a:rPr lang="en-GB" dirty="0" err="1"/>
              <a:t>en</a:t>
            </a:r>
            <a:r>
              <a:rPr lang="en-GB" dirty="0"/>
              <a:t> bleu : 2019</a:t>
            </a:r>
          </a:p>
          <a:p>
            <a:r>
              <a:rPr lang="en-GB" dirty="0"/>
              <a:t>Des </a:t>
            </a:r>
            <a:r>
              <a:rPr lang="en-GB" dirty="0" err="1"/>
              <a:t>baisses</a:t>
            </a:r>
            <a:r>
              <a:rPr lang="en-GB" dirty="0"/>
              <a:t> des % de </a:t>
            </a:r>
            <a:r>
              <a:rPr lang="en-GB" dirty="0" err="1"/>
              <a:t>maîtrise</a:t>
            </a:r>
            <a:r>
              <a:rPr lang="en-GB" dirty="0"/>
              <a:t> </a:t>
            </a:r>
            <a:r>
              <a:rPr lang="en-GB" dirty="0" err="1"/>
              <a:t>autour</a:t>
            </a:r>
            <a:r>
              <a:rPr lang="en-GB" dirty="0"/>
              <a:t> de 1 </a:t>
            </a:r>
            <a:r>
              <a:rPr lang="en-GB" dirty="0" err="1"/>
              <a:t>à</a:t>
            </a:r>
            <a:r>
              <a:rPr lang="en-GB" dirty="0"/>
              <a:t> 2 points</a:t>
            </a:r>
          </a:p>
          <a:p>
            <a:r>
              <a:rPr lang="en-GB" dirty="0"/>
              <a:t>Surtout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Connaître</a:t>
            </a:r>
            <a:r>
              <a:rPr lang="en-GB" dirty="0"/>
              <a:t> le sons des </a:t>
            </a:r>
            <a:r>
              <a:rPr lang="en-GB" dirty="0" err="1"/>
              <a:t>lettres</a:t>
            </a:r>
            <a:r>
              <a:rPr lang="en-GB" dirty="0"/>
              <a:t> 2.5</a:t>
            </a:r>
          </a:p>
          <a:p>
            <a:r>
              <a:rPr lang="en-GB" dirty="0" err="1"/>
              <a:t>Syllabes</a:t>
            </a:r>
            <a:r>
              <a:rPr lang="en-GB" dirty="0"/>
              <a:t>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65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vert : 2020, </a:t>
            </a:r>
            <a:r>
              <a:rPr lang="en-GB" dirty="0" err="1"/>
              <a:t>en</a:t>
            </a:r>
            <a:r>
              <a:rPr lang="en-GB" dirty="0"/>
              <a:t> bleu : 2019</a:t>
            </a:r>
          </a:p>
          <a:p>
            <a:r>
              <a:rPr lang="en-GB" dirty="0"/>
              <a:t>Des </a:t>
            </a:r>
            <a:r>
              <a:rPr lang="en-GB" dirty="0" err="1"/>
              <a:t>baisses</a:t>
            </a:r>
            <a:r>
              <a:rPr lang="en-GB" dirty="0"/>
              <a:t> des % de </a:t>
            </a:r>
            <a:r>
              <a:rPr lang="en-GB" dirty="0" err="1"/>
              <a:t>maîtrise</a:t>
            </a:r>
            <a:r>
              <a:rPr lang="en-GB" dirty="0"/>
              <a:t> </a:t>
            </a:r>
            <a:r>
              <a:rPr lang="en-GB" dirty="0" err="1"/>
              <a:t>autour</a:t>
            </a:r>
            <a:r>
              <a:rPr lang="en-GB" dirty="0"/>
              <a:t> de 1 </a:t>
            </a:r>
            <a:r>
              <a:rPr lang="en-GB" dirty="0" err="1"/>
              <a:t>à</a:t>
            </a:r>
            <a:r>
              <a:rPr lang="en-GB" dirty="0"/>
              <a:t> 2 points</a:t>
            </a:r>
          </a:p>
          <a:p>
            <a:r>
              <a:rPr lang="en-GB" dirty="0"/>
              <a:t>Surtout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Connaître</a:t>
            </a:r>
            <a:r>
              <a:rPr lang="en-GB" dirty="0"/>
              <a:t> le sons des </a:t>
            </a:r>
            <a:r>
              <a:rPr lang="en-GB" dirty="0" err="1"/>
              <a:t>lettres</a:t>
            </a:r>
            <a:r>
              <a:rPr lang="en-GB" dirty="0"/>
              <a:t> 2.5</a:t>
            </a:r>
          </a:p>
          <a:p>
            <a:r>
              <a:rPr lang="en-GB" dirty="0" err="1"/>
              <a:t>Syllabes</a:t>
            </a:r>
            <a:r>
              <a:rPr lang="en-GB" dirty="0"/>
              <a:t>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88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vert : 2020, </a:t>
            </a:r>
            <a:r>
              <a:rPr lang="en-GB" dirty="0" err="1"/>
              <a:t>en</a:t>
            </a:r>
            <a:r>
              <a:rPr lang="en-GB" dirty="0"/>
              <a:t> bleu : 2019</a:t>
            </a:r>
          </a:p>
          <a:p>
            <a:r>
              <a:rPr lang="en-GB" dirty="0"/>
              <a:t>Des </a:t>
            </a:r>
            <a:r>
              <a:rPr lang="en-GB" dirty="0" err="1"/>
              <a:t>baisses</a:t>
            </a:r>
            <a:r>
              <a:rPr lang="en-GB" dirty="0"/>
              <a:t> des % de </a:t>
            </a:r>
            <a:r>
              <a:rPr lang="en-GB" dirty="0" err="1"/>
              <a:t>maîtrise</a:t>
            </a:r>
            <a:r>
              <a:rPr lang="en-GB" dirty="0"/>
              <a:t> </a:t>
            </a:r>
            <a:r>
              <a:rPr lang="en-GB" dirty="0" err="1"/>
              <a:t>autour</a:t>
            </a:r>
            <a:r>
              <a:rPr lang="en-GB" dirty="0"/>
              <a:t> de 1 </a:t>
            </a:r>
            <a:r>
              <a:rPr lang="en-GB" dirty="0" err="1"/>
              <a:t>à</a:t>
            </a:r>
            <a:r>
              <a:rPr lang="en-GB" dirty="0"/>
              <a:t> 2 points</a:t>
            </a:r>
          </a:p>
          <a:p>
            <a:r>
              <a:rPr lang="en-GB" dirty="0"/>
              <a:t>Surtout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Connaître</a:t>
            </a:r>
            <a:r>
              <a:rPr lang="en-GB" dirty="0"/>
              <a:t> le sons des </a:t>
            </a:r>
            <a:r>
              <a:rPr lang="en-GB" dirty="0" err="1"/>
              <a:t>lettres</a:t>
            </a:r>
            <a:r>
              <a:rPr lang="en-GB" dirty="0"/>
              <a:t> 2.5</a:t>
            </a:r>
          </a:p>
          <a:p>
            <a:r>
              <a:rPr lang="en-GB" dirty="0" err="1"/>
              <a:t>Syllabes</a:t>
            </a:r>
            <a:r>
              <a:rPr lang="en-GB" dirty="0"/>
              <a:t>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95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02/11/2020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DEPP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7668344" cy="22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02/11/2020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DEPP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4716611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02/11/2020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DEPP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02/11/2020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DEPP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02/11/2020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DEPP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02/11/2020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DEPP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1693141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Évaluations nationales CP-CE1 et 6ème</a:t>
            </a:r>
          </a:p>
          <a:p>
            <a:pPr lvl="1"/>
            <a:r>
              <a:rPr lang="fr-FR" sz="2400" dirty="0"/>
              <a:t>Premiers résultats de septembre 2020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4" name="Titre 6">
            <a:extLst>
              <a:ext uri="{FF2B5EF4-FFF2-40B4-BE49-F238E27FC236}">
                <a16:creationId xmlns:a16="http://schemas.microsoft.com/office/drawing/2014/main" id="{E99A6F81-90E8-6441-8162-68A042D00AD8}"/>
              </a:ext>
            </a:extLst>
          </p:cNvPr>
          <p:cNvSpPr txBox="1">
            <a:spLocks/>
          </p:cNvSpPr>
          <p:nvPr/>
        </p:nvSpPr>
        <p:spPr bwMode="gray">
          <a:xfrm>
            <a:off x="324339" y="771550"/>
            <a:ext cx="3311557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CE1 Français</a:t>
            </a:r>
          </a:p>
          <a:p>
            <a:endParaRPr lang="fr-FR" sz="2400" dirty="0"/>
          </a:p>
          <a:p>
            <a:r>
              <a:rPr lang="fr-FR" sz="2400" b="0" dirty="0"/>
              <a:t>Ecarts éducation prioritaire / hors éducation prioritaire </a:t>
            </a:r>
            <a:endParaRPr lang="fr-FR" sz="2000" b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227AF2-92ED-954D-B335-6E9CEC35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730" y="123478"/>
            <a:ext cx="4932539" cy="45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4" name="Titre 6">
            <a:extLst>
              <a:ext uri="{FF2B5EF4-FFF2-40B4-BE49-F238E27FC236}">
                <a16:creationId xmlns:a16="http://schemas.microsoft.com/office/drawing/2014/main" id="{E99A6F81-90E8-6441-8162-68A042D00AD8}"/>
              </a:ext>
            </a:extLst>
          </p:cNvPr>
          <p:cNvSpPr txBox="1">
            <a:spLocks/>
          </p:cNvSpPr>
          <p:nvPr/>
        </p:nvSpPr>
        <p:spPr bwMode="gray">
          <a:xfrm>
            <a:off x="324339" y="771550"/>
            <a:ext cx="3311557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CE1 Mathématiques</a:t>
            </a:r>
          </a:p>
          <a:p>
            <a:endParaRPr lang="fr-FR" sz="2400" dirty="0"/>
          </a:p>
          <a:p>
            <a:r>
              <a:rPr lang="fr-FR" sz="2400" b="0" dirty="0"/>
              <a:t>Ecarts éducation prioritaire / hors éducation prioritaire </a:t>
            </a:r>
            <a:endParaRPr lang="fr-FR" sz="2000" b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35FF3B-67BD-D141-8E7A-37D8A1A0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020" y="123478"/>
            <a:ext cx="5590531" cy="45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DEPP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7544" y="156363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Pour rappel, des résultats stables en mathématiques depuis 2017 et en légère amélioration en français depuis 2017. Des écarts entre les élèves entrant en 6</a:t>
            </a:r>
            <a:r>
              <a:rPr lang="fr-FR" sz="1400" baseline="30000" dirty="0"/>
              <a:t>ème</a:t>
            </a:r>
            <a:r>
              <a:rPr lang="fr-FR" sz="1400" dirty="0"/>
              <a:t> en éducation prioritaire et les autres, stables en français et en légère augmentation en mathématiques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 évaluation de début de 6</a:t>
            </a:r>
            <a:r>
              <a:rPr lang="fr-FR" sz="1400" baseline="30000" dirty="0"/>
              <a:t>ème</a:t>
            </a:r>
            <a:r>
              <a:rPr lang="fr-FR" sz="1400" dirty="0"/>
              <a:t> qui porte sur les acquis de l’ensemble de l’école élémentaire et pas seulement sur ceux de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En septembre 2020, on constate une amélioration des résultats, en français comme en mathématiques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Les écarts s’accroissent en mathématiques, entre les élèves entrant en 6</a:t>
            </a:r>
            <a:r>
              <a:rPr lang="fr-FR" sz="1400" baseline="30000" dirty="0"/>
              <a:t>ème</a:t>
            </a:r>
            <a:r>
              <a:rPr lang="fr-FR" sz="1400" dirty="0"/>
              <a:t> en éducation prioritaire et les autres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 pourcentage toujours important d’élèves en difficulté, surtout en mathématiques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D58A415-80B7-3446-9FFC-D56F9CDA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en-GB" dirty="0"/>
              <a:t>6ème – Points saillants</a:t>
            </a:r>
          </a:p>
        </p:txBody>
      </p:sp>
    </p:spTree>
    <p:extLst>
      <p:ext uri="{BB962C8B-B14F-4D97-AF65-F5344CB8AC3E}">
        <p14:creationId xmlns:p14="http://schemas.microsoft.com/office/powerpoint/2010/main" val="107246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A59691B9-E502-C94E-8802-223CFBC0B465}"/>
              </a:ext>
            </a:extLst>
          </p:cNvPr>
          <p:cNvSpPr txBox="1">
            <a:spLocks/>
          </p:cNvSpPr>
          <p:nvPr/>
        </p:nvSpPr>
        <p:spPr bwMode="gray">
          <a:xfrm>
            <a:off x="251520" y="915566"/>
            <a:ext cx="8424000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6ème </a:t>
            </a:r>
            <a:r>
              <a:rPr lang="en-GB" sz="2400" dirty="0" err="1"/>
              <a:t>Français</a:t>
            </a:r>
            <a:endParaRPr lang="en-GB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EB3F15-0BB3-294E-8F5C-663C53E1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5" y="297402"/>
            <a:ext cx="5796176" cy="42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A59691B9-E502-C94E-8802-223CFBC0B465}"/>
              </a:ext>
            </a:extLst>
          </p:cNvPr>
          <p:cNvSpPr txBox="1">
            <a:spLocks/>
          </p:cNvSpPr>
          <p:nvPr/>
        </p:nvSpPr>
        <p:spPr bwMode="gray">
          <a:xfrm>
            <a:off x="107504" y="915566"/>
            <a:ext cx="8424000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6ème </a:t>
            </a:r>
            <a:r>
              <a:rPr lang="en-GB" sz="2000" dirty="0" err="1"/>
              <a:t>Mathématiques</a:t>
            </a:r>
            <a:endParaRPr lang="en-GB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215684-BE8F-A04E-84E2-8EAB45B2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32" y="267494"/>
            <a:ext cx="5795168" cy="42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2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0C5E0-CB3A-B54A-AA69-AC5BE98A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Fluence</a:t>
            </a:r>
            <a:br>
              <a:rPr lang="en-GB" dirty="0"/>
            </a:br>
            <a:r>
              <a:rPr lang="en-GB" dirty="0"/>
              <a:t>6ème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F53007-09CD-1745-87FD-C6F082D3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8940FD-214A-DF4E-ABA5-DAF734AD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DEPP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82DC60-50E5-D140-98C1-1A767276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91705F-3644-7E45-A1A8-6BAC1F60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1510"/>
            <a:ext cx="7192586" cy="4289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121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A59691B9-E502-C94E-8802-223CFBC0B465}"/>
              </a:ext>
            </a:extLst>
          </p:cNvPr>
          <p:cNvSpPr txBox="1">
            <a:spLocks/>
          </p:cNvSpPr>
          <p:nvPr/>
        </p:nvSpPr>
        <p:spPr bwMode="gray">
          <a:xfrm>
            <a:off x="395536" y="843558"/>
            <a:ext cx="8424000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6ème Fluence de lecture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4BE21A-12F9-934E-96F2-B505EE610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3" b="84618"/>
          <a:stretch/>
        </p:blipFill>
        <p:spPr>
          <a:xfrm>
            <a:off x="3520867" y="483518"/>
            <a:ext cx="6032410" cy="74236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528" y="2382644"/>
            <a:ext cx="30440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score moyen est de 124 mots lus en une minute. Cependant, 15% des élèves se situent en dessous du seuil 1, et donc n’atteignent pas le niveau attendu de fin de CE2, 31% en dessous du seuil 2 et 53% au-dessus du seuil de 120 mots.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2AA26C-9A9B-DF4F-9B75-C8CCD3FE7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382" b="-3838"/>
          <a:stretch/>
        </p:blipFill>
        <p:spPr>
          <a:xfrm>
            <a:off x="3520867" y="1188694"/>
            <a:ext cx="6032408" cy="23198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DF081D-70FB-B544-BA14-5A137F48B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80" t="40870" r="-1886" b="37586"/>
          <a:stretch/>
        </p:blipFill>
        <p:spPr>
          <a:xfrm>
            <a:off x="4427984" y="3333510"/>
            <a:ext cx="1345541" cy="12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892CD-C738-FC4B-8E8C-158FBEE9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Evaluations nationales exhaustives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5AADAB-12E5-6A42-AB65-25C9FCA1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50E26E-2859-A949-B20C-1CF78D13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897F6B-89BE-BA48-AFDC-5344F7D1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4A54A6A-736A-554C-9923-55CE3B70B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652" y="1620568"/>
            <a:ext cx="8316458" cy="2530800"/>
          </a:xfrm>
        </p:spPr>
        <p:txBody>
          <a:bodyPr/>
          <a:lstStyle/>
          <a:p>
            <a:pPr marL="0" lvl="0" indent="0">
              <a:buNone/>
            </a:pPr>
            <a:r>
              <a:rPr lang="fr-FR" sz="1600" b="0" dirty="0"/>
              <a:t>Quelles conséquences du confinement en termes d’apprentissages et de maîtrise des savoirs fondamentaux aux moments charnières de la scolarité que sont les classes de CP, de CE1 et de Sixième ?</a:t>
            </a:r>
          </a:p>
          <a:p>
            <a:pPr marL="0" lvl="0" indent="0">
              <a:buNone/>
            </a:pPr>
            <a:r>
              <a:rPr lang="fr-FR" sz="1600" b="0" dirty="0"/>
              <a:t>Quels impacts du confinement sur les inégalités scolaires? </a:t>
            </a:r>
          </a:p>
          <a:p>
            <a:pPr marL="0" lvl="0" indent="0">
              <a:buNone/>
            </a:pPr>
            <a:r>
              <a:rPr lang="fr-FR" sz="1600" b="0" dirty="0"/>
              <a:t>Mobilisation du dispositif – unique en Europe – des évaluations nationales : évaluations depuis 2018, de cohortes entières, en français et en mathématiques (près de 800 000 élèves par niveau).</a:t>
            </a:r>
          </a:p>
        </p:txBody>
      </p:sp>
    </p:spTree>
    <p:extLst>
      <p:ext uri="{BB962C8B-B14F-4D97-AF65-F5344CB8AC3E}">
        <p14:creationId xmlns:p14="http://schemas.microsoft.com/office/powerpoint/2010/main" val="247512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572E2-C16B-304A-BB89-43F1F124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 – Points saillants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894A2D-508A-A34E-8869-52F4B4A1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09/11/2020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8AB39D-CAD5-AC43-A102-32B5B3F8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182C40-ADDF-8647-A1C2-87DB99C0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6A2730-B69D-E24F-96D4-A84F0F14B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634013"/>
            <a:ext cx="7884410" cy="262399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0" dirty="0"/>
              <a:t>Pour rappel : en 2019, des résultats stables par rapport à 2018, en termes de niveaux de maîtrise mais aussi d’écarts entre les élèves entrant en CP en éducation prioritaire et les autres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0" dirty="0"/>
              <a:t>En septembre 2020 : une légère baisse de la part des élèves ayant une maîtrise satisfaisante, quel que soit le domaine évalué.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0" dirty="0"/>
              <a:t>Dans l’ensemble, les baisses les plus fortes en français comme en mathématiques, correspondent à des domaines travaillés en fin de Grande Section de maternelle.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0" dirty="0"/>
              <a:t>Les écarts s’accroissent un peu entre les élèves entrant en CP en éducation prioritaire et les autres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194467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4" name="Titre 6">
            <a:extLst>
              <a:ext uri="{FF2B5EF4-FFF2-40B4-BE49-F238E27FC236}">
                <a16:creationId xmlns:a16="http://schemas.microsoft.com/office/drawing/2014/main" id="{E99A6F81-90E8-6441-8162-68A042D00AD8}"/>
              </a:ext>
            </a:extLst>
          </p:cNvPr>
          <p:cNvSpPr txBox="1">
            <a:spLocks/>
          </p:cNvSpPr>
          <p:nvPr/>
        </p:nvSpPr>
        <p:spPr bwMode="gray">
          <a:xfrm>
            <a:off x="2339752" y="291475"/>
            <a:ext cx="8424000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CP </a:t>
            </a:r>
            <a:r>
              <a:rPr lang="en-GB" sz="2400" dirty="0" err="1"/>
              <a:t>Français</a:t>
            </a:r>
            <a:endParaRPr lang="en-GB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A2704E-04F3-294D-A149-607BBE70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59582"/>
            <a:ext cx="6652559" cy="31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4" name="Titre 6">
            <a:extLst>
              <a:ext uri="{FF2B5EF4-FFF2-40B4-BE49-F238E27FC236}">
                <a16:creationId xmlns:a16="http://schemas.microsoft.com/office/drawing/2014/main" id="{E99A6F81-90E8-6441-8162-68A042D00AD8}"/>
              </a:ext>
            </a:extLst>
          </p:cNvPr>
          <p:cNvSpPr txBox="1">
            <a:spLocks/>
          </p:cNvSpPr>
          <p:nvPr/>
        </p:nvSpPr>
        <p:spPr bwMode="gray">
          <a:xfrm>
            <a:off x="2339752" y="291475"/>
            <a:ext cx="8424000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CP </a:t>
            </a:r>
            <a:r>
              <a:rPr lang="en-GB" sz="2400" dirty="0" err="1"/>
              <a:t>Mathématiques</a:t>
            </a:r>
            <a:endParaRPr lang="en-GB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8673F8-4413-5F4F-AF97-3E935CFE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59582"/>
            <a:ext cx="6840760" cy="32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4" name="Titre 6">
            <a:extLst>
              <a:ext uri="{FF2B5EF4-FFF2-40B4-BE49-F238E27FC236}">
                <a16:creationId xmlns:a16="http://schemas.microsoft.com/office/drawing/2014/main" id="{E99A6F81-90E8-6441-8162-68A042D00AD8}"/>
              </a:ext>
            </a:extLst>
          </p:cNvPr>
          <p:cNvSpPr txBox="1">
            <a:spLocks/>
          </p:cNvSpPr>
          <p:nvPr/>
        </p:nvSpPr>
        <p:spPr bwMode="gray">
          <a:xfrm>
            <a:off x="324339" y="771550"/>
            <a:ext cx="3311557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CP</a:t>
            </a:r>
          </a:p>
          <a:p>
            <a:endParaRPr lang="fr-FR" sz="2400" dirty="0"/>
          </a:p>
          <a:p>
            <a:r>
              <a:rPr lang="fr-FR" sz="2400" b="0" dirty="0"/>
              <a:t>Ecarts éducation prioritaire / hors éducation prioritaire </a:t>
            </a:r>
            <a:endParaRPr lang="fr-FR" sz="2000" b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C91A9F-DC9A-6C4A-86A7-E64F00938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8" y="51470"/>
            <a:ext cx="5068415" cy="46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572E2-C16B-304A-BB89-43F1F124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r>
              <a:rPr lang="en-GB" dirty="0"/>
              <a:t>CE1 – Points saillants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894A2D-508A-A34E-8869-52F4B4A1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8AB39D-CAD5-AC43-A102-32B5B3F8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182C40-ADDF-8647-A1C2-87DB99C0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6A2730-B69D-E24F-96D4-A84F0F14B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1491630"/>
            <a:ext cx="7884410" cy="302433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/>
              <a:t>Pour rappel, en 2019, des résultats en hausse par rapport à 2018, en termes de niveaux de maîtrise, associés à une réduction des écarts entre les élèves entrant en CE1 en éducation prioritaire et les autres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/>
              <a:t>En septembre 2020, une baisse des résultats en français en CE1, en particulier dans les domaines de la lecture et de l’écriture.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/>
              <a:t>Une relative stabilité en mathématiques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/>
              <a:t>La baisse en français est du même ordre que la hausse constatée entre 2018 et 2019,sauf pour la lecture de texte à voix haute et  l’écriture de mots pour lesquels les résultats sont davantage en recul par rapport à 2018.  Il s’agit là de domaines particulièrement travaillés en fin de CP.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dirty="0"/>
              <a:t>Les écarts s’accroissent, en français et en mathématiques, entre les élèves entrant en CE1 en éducation prioritaire et les autres</a:t>
            </a:r>
          </a:p>
        </p:txBody>
      </p:sp>
    </p:spTree>
    <p:extLst>
      <p:ext uri="{BB962C8B-B14F-4D97-AF65-F5344CB8AC3E}">
        <p14:creationId xmlns:p14="http://schemas.microsoft.com/office/powerpoint/2010/main" val="180411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4" name="Titre 6">
            <a:extLst>
              <a:ext uri="{FF2B5EF4-FFF2-40B4-BE49-F238E27FC236}">
                <a16:creationId xmlns:a16="http://schemas.microsoft.com/office/drawing/2014/main" id="{E99A6F81-90E8-6441-8162-68A042D00AD8}"/>
              </a:ext>
            </a:extLst>
          </p:cNvPr>
          <p:cNvSpPr txBox="1">
            <a:spLocks/>
          </p:cNvSpPr>
          <p:nvPr/>
        </p:nvSpPr>
        <p:spPr bwMode="gray">
          <a:xfrm>
            <a:off x="2339752" y="291475"/>
            <a:ext cx="8424000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CE1 </a:t>
            </a:r>
            <a:r>
              <a:rPr lang="en-GB" sz="2400" dirty="0" err="1"/>
              <a:t>Français</a:t>
            </a:r>
            <a:endParaRPr lang="en-GB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9C1634-6BA9-1842-A5D4-EE33A973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28294"/>
            <a:ext cx="728107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09/11/2020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23528" y="4783500"/>
            <a:ext cx="5940472" cy="360000"/>
          </a:xfrm>
        </p:spPr>
        <p:txBody>
          <a:bodyPr/>
          <a:lstStyle/>
          <a:p>
            <a:r>
              <a:rPr lang="fr-FR" dirty="0"/>
              <a:t>DEPP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4" name="Titre 6">
            <a:extLst>
              <a:ext uri="{FF2B5EF4-FFF2-40B4-BE49-F238E27FC236}">
                <a16:creationId xmlns:a16="http://schemas.microsoft.com/office/drawing/2014/main" id="{E99A6F81-90E8-6441-8162-68A042D00AD8}"/>
              </a:ext>
            </a:extLst>
          </p:cNvPr>
          <p:cNvSpPr txBox="1">
            <a:spLocks/>
          </p:cNvSpPr>
          <p:nvPr/>
        </p:nvSpPr>
        <p:spPr bwMode="gray">
          <a:xfrm>
            <a:off x="2339752" y="291475"/>
            <a:ext cx="8424000" cy="4847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CE1 </a:t>
            </a:r>
            <a:r>
              <a:rPr lang="en-GB" sz="2400" dirty="0" err="1"/>
              <a:t>Mathématiques</a:t>
            </a:r>
            <a:endParaRPr lang="en-GB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8BBB27-E019-0843-9D44-09669754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9582"/>
            <a:ext cx="7596336" cy="34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2697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c7ddd52-0a06-43b1-a35c-dcb15ea2e3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2112</TotalTime>
  <Words>854</Words>
  <Application>Microsoft Macintosh PowerPoint</Application>
  <PresentationFormat>Affichage à l'écran (16:9)</PresentationFormat>
  <Paragraphs>130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MINISTÈRIEL</vt:lpstr>
      <vt:lpstr>Présentation PowerPoint</vt:lpstr>
      <vt:lpstr>Evaluations nationales exhaustives</vt:lpstr>
      <vt:lpstr>CP – Points saillants</vt:lpstr>
      <vt:lpstr>Présentation PowerPoint</vt:lpstr>
      <vt:lpstr>Présentation PowerPoint</vt:lpstr>
      <vt:lpstr>Présentation PowerPoint</vt:lpstr>
      <vt:lpstr>CE1 – Points saillants</vt:lpstr>
      <vt:lpstr>Présentation PowerPoint</vt:lpstr>
      <vt:lpstr>Présentation PowerPoint</vt:lpstr>
      <vt:lpstr>Présentation PowerPoint</vt:lpstr>
      <vt:lpstr>Présentation PowerPoint</vt:lpstr>
      <vt:lpstr>6ème – Points saillants</vt:lpstr>
      <vt:lpstr>Présentation PowerPoint</vt:lpstr>
      <vt:lpstr>Présentation PowerPoint</vt:lpstr>
      <vt:lpstr>Fluence 6ème</vt:lpstr>
      <vt:lpstr>Présentation PowerPoint</vt:lpstr>
    </vt:vector>
  </TitlesOfParts>
  <Manager>Client</Manager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Thierry Rocher</cp:lastModifiedBy>
  <cp:revision>89</cp:revision>
  <cp:lastPrinted>2020-11-08T09:45:49Z</cp:lastPrinted>
  <dcterms:created xsi:type="dcterms:W3CDTF">2020-03-05T15:21:24Z</dcterms:created>
  <dcterms:modified xsi:type="dcterms:W3CDTF">2020-11-09T13:16:26Z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